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46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47.xml" ContentType="application/vnd.openxmlformats-officedocument.presentationml.slide+xml"/>
  <Override PartName="/ppt/presentation.xml" ContentType="application/vnd.openxmlformats-officedocument.presentationml.presentation.main+xml"/>
  <Override PartName="/ppt/slides/slide145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15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35.xml" ContentType="application/vnd.openxmlformats-officedocument.presentationml.slide+xml"/>
  <Override PartName="/ppt/slides/slide134.xml" ContentType="application/vnd.openxmlformats-officedocument.presentationml.slide+xml"/>
  <Override PartName="/ppt/slides/slide133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99.xml" ContentType="application/vnd.openxmlformats-officedocument.presentationml.slide+xml"/>
  <Override PartName="/ppt/slides/slide98.xml" ContentType="application/vnd.openxmlformats-officedocument.presentationml.slide+xml"/>
  <Override PartName="/ppt/slides/slide97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2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0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1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6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30.xml" ContentType="application/vnd.openxmlformats-officedocument.presentationml.tags+xml"/>
  <Override PartName="/ppt/tags/tag24.xml" ContentType="application/vnd.openxmlformats-officedocument.presentationml.tags+xml"/>
  <Override PartName="/ppt/tags/tag27.xml" ContentType="application/vnd.openxmlformats-officedocument.presentationml.tags+xml"/>
  <Override PartName="/ppt/tags/tag31.xml" ContentType="application/vnd.openxmlformats-officedocument.presentationml.tags+xml"/>
  <Override PartName="/docProps/custom.xml" ContentType="application/vnd.openxmlformats-officedocument.custom-properties+xml"/>
  <Override PartName="/ppt/tags/tag1.xml" ContentType="application/vnd.openxmlformats-officedocument.presentationml.tags+xml"/>
  <Override PartName="/ppt/tags/tag7.xml" ContentType="application/vnd.openxmlformats-officedocument.presentationml.tag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docProps/core.xml" ContentType="application/vnd.openxmlformats-package.core-properties+xml"/>
  <Override PartName="/ppt/tags/tag4.xml" ContentType="application/vnd.openxmlformats-officedocument.presentationml.tags+xml"/>
  <Override PartName="/ppt/tags/tag26.xml" ContentType="application/vnd.openxmlformats-officedocument.presentationml.tags+xml"/>
  <Override PartName="/ppt/tags/tag19.xml" ContentType="application/vnd.openxmlformats-officedocument.presentationml.tags+xml"/>
  <Override PartName="/ppt/tags/tag3.xml" ContentType="application/vnd.openxmlformats-officedocument.presentationml.tags+xml"/>
  <Override PartName="/ppt/tags/tag28.xml" ContentType="application/vnd.openxmlformats-officedocument.presentationml.tags+xml"/>
  <Override PartName="/ppt/tags/tag5.xml" ContentType="application/vnd.openxmlformats-officedocument.presentationml.tags+xml"/>
  <Override PartName="/ppt/tags/tag25.xml" ContentType="application/vnd.openxmlformats-officedocument.presentationml.tags+xml"/>
  <Override PartName="/ppt/tags/tag29.xml" ContentType="application/vnd.openxmlformats-officedocument.presentationml.tags+xml"/>
  <Override PartName="/ppt/tags/tag6.xml" ContentType="application/vnd.openxmlformats-officedocument.presentationml.tags+xml"/>
  <Override PartName="/ppt/tags/tag33.xml" ContentType="application/vnd.openxmlformats-officedocument.presentationml.tags+xml"/>
  <Override PartName="/ppt/tags/tag32.xml" ContentType="application/vnd.openxmlformats-officedocument.presentationml.tag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15.xml" ContentType="application/vnd.openxmlformats-officedocument.presentationml.tags+xml"/>
  <Override PartName="/customXml/itemProps3.xml" ContentType="application/vnd.openxmlformats-officedocument.customXmlPropertie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tags/tag14.xml" ContentType="application/vnd.openxmlformats-officedocument.presentationml.tags+xml"/>
  <Override PartName="/ppt/tags/tag20.xml" ContentType="application/vnd.openxmlformats-officedocument.presentationml.tags+xml"/>
  <Override PartName="/ppt/tags/tag10.xml" ContentType="application/vnd.openxmlformats-officedocument.presentationml.tags+xml"/>
  <Override PartName="/ppt/tags/tag23.xml" ContentType="application/vnd.openxmlformats-officedocument.presentationml.tags+xml"/>
  <Override PartName="/ppt/tags/tag16.xml" ContentType="application/vnd.openxmlformats-officedocument.presentationml.tags+xml"/>
  <Override PartName="/ppt/tags/tag9.xml" ContentType="application/vnd.openxmlformats-officedocument.presentationml.tags+xml"/>
  <Override PartName="/ppt/tags/tag34.xml" ContentType="application/vnd.openxmlformats-officedocument.presentationml.tags+xml"/>
  <Override PartName="/ppt/tags/tag11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35.xml" ContentType="application/vnd.openxmlformats-officedocument.presentationml.tags+xml"/>
  <Override PartName="/ppt/tags/tag8.xml" ContentType="application/vnd.openxmlformats-officedocument.presentationml.tags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6"/>
  </p:sldMasterIdLst>
  <p:notesMasterIdLst>
    <p:notesMasterId r:id="rId156"/>
  </p:notesMasterIdLst>
  <p:handoutMasterIdLst>
    <p:handoutMasterId r:id="rId157"/>
  </p:handoutMasterIdLst>
  <p:sldIdLst>
    <p:sldId id="508" r:id="rId7"/>
    <p:sldId id="303" r:id="rId8"/>
    <p:sldId id="268" r:id="rId9"/>
    <p:sldId id="510" r:id="rId10"/>
    <p:sldId id="502" r:id="rId11"/>
    <p:sldId id="419" r:id="rId12"/>
    <p:sldId id="427" r:id="rId13"/>
    <p:sldId id="309" r:id="rId14"/>
    <p:sldId id="423" r:id="rId15"/>
    <p:sldId id="424" r:id="rId16"/>
    <p:sldId id="425" r:id="rId17"/>
    <p:sldId id="312" r:id="rId18"/>
    <p:sldId id="434" r:id="rId19"/>
    <p:sldId id="420" r:id="rId20"/>
    <p:sldId id="421" r:id="rId21"/>
    <p:sldId id="310" r:id="rId22"/>
    <p:sldId id="311" r:id="rId23"/>
    <p:sldId id="314" r:id="rId24"/>
    <p:sldId id="315" r:id="rId25"/>
    <p:sldId id="316" r:id="rId26"/>
    <p:sldId id="317" r:id="rId27"/>
    <p:sldId id="318" r:id="rId28"/>
    <p:sldId id="319" r:id="rId29"/>
    <p:sldId id="437" r:id="rId30"/>
    <p:sldId id="438" r:id="rId31"/>
    <p:sldId id="439" r:id="rId32"/>
    <p:sldId id="440" r:id="rId33"/>
    <p:sldId id="497" r:id="rId34"/>
    <p:sldId id="435" r:id="rId35"/>
    <p:sldId id="436" r:id="rId36"/>
    <p:sldId id="353" r:id="rId37"/>
    <p:sldId id="356" r:id="rId38"/>
    <p:sldId id="350" r:id="rId39"/>
    <p:sldId id="352" r:id="rId40"/>
    <p:sldId id="333" r:id="rId41"/>
    <p:sldId id="355" r:id="rId42"/>
    <p:sldId id="354" r:id="rId43"/>
    <p:sldId id="323" r:id="rId44"/>
    <p:sldId id="452" r:id="rId45"/>
    <p:sldId id="453" r:id="rId46"/>
    <p:sldId id="469" r:id="rId47"/>
    <p:sldId id="471" r:id="rId48"/>
    <p:sldId id="457" r:id="rId49"/>
    <p:sldId id="414" r:id="rId50"/>
    <p:sldId id="415" r:id="rId51"/>
    <p:sldId id="416" r:id="rId52"/>
    <p:sldId id="334" r:id="rId53"/>
    <p:sldId id="429" r:id="rId54"/>
    <p:sldId id="430" r:id="rId55"/>
    <p:sldId id="325" r:id="rId56"/>
    <p:sldId id="326" r:id="rId57"/>
    <p:sldId id="338" r:id="rId58"/>
    <p:sldId id="339" r:id="rId59"/>
    <p:sldId id="346" r:id="rId60"/>
    <p:sldId id="327" r:id="rId61"/>
    <p:sldId id="328" r:id="rId62"/>
    <p:sldId id="329" r:id="rId63"/>
    <p:sldId id="344" r:id="rId64"/>
    <p:sldId id="348" r:id="rId65"/>
    <p:sldId id="341" r:id="rId66"/>
    <p:sldId id="490" r:id="rId67"/>
    <p:sldId id="343" r:id="rId68"/>
    <p:sldId id="360" r:id="rId69"/>
    <p:sldId id="324" r:id="rId70"/>
    <p:sldId id="351" r:id="rId71"/>
    <p:sldId id="342" r:id="rId72"/>
    <p:sldId id="320" r:id="rId73"/>
    <p:sldId id="321" r:id="rId74"/>
    <p:sldId id="322" r:id="rId75"/>
    <p:sldId id="347" r:id="rId76"/>
    <p:sldId id="359" r:id="rId77"/>
    <p:sldId id="358" r:id="rId78"/>
    <p:sldId id="431" r:id="rId79"/>
    <p:sldId id="463" r:id="rId80"/>
    <p:sldId id="432" r:id="rId81"/>
    <p:sldId id="451" r:id="rId82"/>
    <p:sldId id="464" r:id="rId83"/>
    <p:sldId id="433" r:id="rId84"/>
    <p:sldId id="455" r:id="rId85"/>
    <p:sldId id="470" r:id="rId86"/>
    <p:sldId id="444" r:id="rId87"/>
    <p:sldId id="443" r:id="rId88"/>
    <p:sldId id="330" r:id="rId89"/>
    <p:sldId id="331" r:id="rId90"/>
    <p:sldId id="332" r:id="rId91"/>
    <p:sldId id="345" r:id="rId92"/>
    <p:sldId id="340" r:id="rId93"/>
    <p:sldId id="466" r:id="rId94"/>
    <p:sldId id="465" r:id="rId95"/>
    <p:sldId id="468" r:id="rId96"/>
    <p:sldId id="361" r:id="rId97"/>
    <p:sldId id="362" r:id="rId98"/>
    <p:sldId id="363" r:id="rId99"/>
    <p:sldId id="364" r:id="rId100"/>
    <p:sldId id="365" r:id="rId101"/>
    <p:sldId id="366" r:id="rId102"/>
    <p:sldId id="367" r:id="rId103"/>
    <p:sldId id="473" r:id="rId104"/>
    <p:sldId id="446" r:id="rId105"/>
    <p:sldId id="474" r:id="rId106"/>
    <p:sldId id="369" r:id="rId107"/>
    <p:sldId id="349" r:id="rId108"/>
    <p:sldId id="492" r:id="rId109"/>
    <p:sldId id="494" r:id="rId110"/>
    <p:sldId id="495" r:id="rId111"/>
    <p:sldId id="496" r:id="rId112"/>
    <p:sldId id="505" r:id="rId113"/>
    <p:sldId id="476" r:id="rId114"/>
    <p:sldId id="477" r:id="rId115"/>
    <p:sldId id="478" r:id="rId116"/>
    <p:sldId id="479" r:id="rId117"/>
    <p:sldId id="480" r:id="rId118"/>
    <p:sldId id="481" r:id="rId119"/>
    <p:sldId id="482" r:id="rId120"/>
    <p:sldId id="483" r:id="rId121"/>
    <p:sldId id="484" r:id="rId122"/>
    <p:sldId id="485" r:id="rId123"/>
    <p:sldId id="486" r:id="rId124"/>
    <p:sldId id="506" r:id="rId125"/>
    <p:sldId id="371" r:id="rId126"/>
    <p:sldId id="372" r:id="rId127"/>
    <p:sldId id="373" r:id="rId128"/>
    <p:sldId id="511" r:id="rId129"/>
    <p:sldId id="375" r:id="rId130"/>
    <p:sldId id="376" r:id="rId131"/>
    <p:sldId id="377" r:id="rId132"/>
    <p:sldId id="378" r:id="rId133"/>
    <p:sldId id="379" r:id="rId134"/>
    <p:sldId id="380" r:id="rId135"/>
    <p:sldId id="381" r:id="rId136"/>
    <p:sldId id="382" r:id="rId137"/>
    <p:sldId id="383" r:id="rId138"/>
    <p:sldId id="507" r:id="rId139"/>
    <p:sldId id="385" r:id="rId140"/>
    <p:sldId id="386" r:id="rId141"/>
    <p:sldId id="387" r:id="rId142"/>
    <p:sldId id="388" r:id="rId143"/>
    <p:sldId id="389" r:id="rId144"/>
    <p:sldId id="390" r:id="rId145"/>
    <p:sldId id="391" r:id="rId146"/>
    <p:sldId id="393" r:id="rId147"/>
    <p:sldId id="394" r:id="rId148"/>
    <p:sldId id="395" r:id="rId149"/>
    <p:sldId id="396" r:id="rId150"/>
    <p:sldId id="397" r:id="rId151"/>
    <p:sldId id="398" r:id="rId152"/>
    <p:sldId id="266" r:id="rId153"/>
    <p:sldId id="504" r:id="rId154"/>
    <p:sldId id="399" r:id="rId1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Ekins" initials="JE" lastIdx="1" clrIdx="0"/>
  <p:cmAuthor id="2" name="James Ekins" initials="JE [2]" lastIdx="4" clrIdx="1"/>
  <p:cmAuthor id="3" name="David Scott" initials="DS" lastIdx="4" clrIdx="2">
    <p:extLst>
      <p:ext uri="{19B8F6BF-5375-455C-9EA6-DF929625EA0E}">
        <p15:presenceInfo xmlns:p15="http://schemas.microsoft.com/office/powerpoint/2012/main" userId="0dba5c2a25f57a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BF"/>
    <a:srgbClr val="FFFFFF"/>
    <a:srgbClr val="EDEDED"/>
    <a:srgbClr val="122039"/>
    <a:srgbClr val="1D2F68"/>
    <a:srgbClr val="FF0805"/>
    <a:srgbClr val="48516E"/>
    <a:srgbClr val="0000FF"/>
    <a:srgbClr val="0033CC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5" autoAdjust="0"/>
    <p:restoredTop sz="94650" autoAdjust="0"/>
  </p:normalViewPr>
  <p:slideViewPr>
    <p:cSldViewPr snapToGrid="0">
      <p:cViewPr varScale="1">
        <p:scale>
          <a:sx n="64" d="100"/>
          <a:sy n="64" d="100"/>
        </p:scale>
        <p:origin x="84" y="1056"/>
      </p:cViewPr>
      <p:guideLst>
        <p:guide orient="horz" pos="149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3420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presProps" Target="presProps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customXml" Target="../customXml/item5.xml"/><Relationship Id="rId95" Type="http://schemas.openxmlformats.org/officeDocument/2006/relationships/slide" Target="slides/slide89.xml"/><Relationship Id="rId160" Type="http://schemas.openxmlformats.org/officeDocument/2006/relationships/viewProps" Target="viewProps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handoutMaster" Target="handoutMasters/handout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customXml" Target="../customXml/item6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B2BF9-2468-421F-97D2-DC6454AFBCD6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8A228-61F3-409C-AC63-7586281A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62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C4389-98A5-4799-B9BF-77776C4F27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891DB-1DFA-451A-A0B1-AE5D0E4D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0152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73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572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99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535725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83673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53536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65346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103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3720037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104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5602853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105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7440449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9520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107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5582510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108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73360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4682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109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6682423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110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103435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111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0112240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112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2965112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113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8673524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114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1039941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115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7411910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116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1135145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117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1295473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41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4864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2587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0958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15866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89391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22549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24424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0084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46538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0495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713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528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83259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31903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49563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6856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59747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34604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64469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7554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40790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191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049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0942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21817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66216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45681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65034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32468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095576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4540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3378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0363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37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07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12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14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129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753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912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171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617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905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553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654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152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84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24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169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5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196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5465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2542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1208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6957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6317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193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5932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38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4765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64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39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841599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40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615201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41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520846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42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372586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417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6399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1229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7139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7781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425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51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8998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4819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9283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7686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2463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0414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9950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6688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6163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736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7987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9877" name="Footer Placeholder 4" hidden="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altLang="en-US"/>
          </a:p>
        </p:txBody>
      </p:sp>
      <p:sp>
        <p:nvSpPr>
          <p:cNvPr id="7987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2DDC1E-77A5-48F2-8DE1-6540934FF376}" type="slidenum">
              <a:rPr lang="en-US" altLang="en-US" sz="1200" smtClean="0">
                <a:latin typeface="Times New Roman" panose="02020603050405020304" pitchFamily="18" charset="0"/>
              </a:rPr>
              <a:pPr/>
              <a:t>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947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2084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9777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8952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4838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6726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5389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6628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6606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6799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572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336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7805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0147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48164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72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209350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73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660694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74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893438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75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6872283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76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211958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77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7166149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78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86849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4908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79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2710522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80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3380919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81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7554939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0812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27225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7555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54550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8707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87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6024797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88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78493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91DB-1DFA-451A-A0B1-AE5D0E4D8F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30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89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9552033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048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70914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94098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2680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6294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77602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7743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97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9874794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D6C58F-BE99-4499-ACC1-C43BC9EE85CD}" type="slidenum">
              <a:rPr lang="en-US" altLang="en-US" sz="1200"/>
              <a:pPr/>
              <a:t>98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1311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Training Part A:</a:t>
            </a:r>
            <a:endParaRPr lang="en-US" sz="40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Basic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1325" y="3042180"/>
            <a:ext cx="65813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1: Recording Clearances and Control Information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- 1.0 2022.08</a:t>
            </a: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8138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16EBF-5E8C-45DB-B6D2-B4C2C3A0D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b="1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347472"/>
            <a:ext cx="6429906" cy="61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lesson, you will be able to </a:t>
            </a:r>
            <a:r>
              <a:rPr lang="en-US" sz="2800" b="1"/>
              <a:t>identify</a:t>
            </a:r>
            <a:r>
              <a:rPr lang="en-US" sz="2800" b="1" smtClean="0"/>
              <a:t>: </a:t>
            </a:r>
            <a:r>
              <a:rPr lang="en-US" sz="2800" b="0" i="1" smtClean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364627"/>
            <a:ext cx="7972425" cy="352946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4F6C3DF9-7C43-4C5F-8F8C-C06CBE756F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02168" y="6336792"/>
            <a:ext cx="643382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819E6BD9-17C4-4D5C-80AF-2FEF5795C4A7}" type="slidenum">
              <a:rPr lang="en-US" altLang="en-US" sz="1200" b="0" smtClean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1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557213" indent="-214313">
              <a:buFont typeface="Arial" panose="020B0604020202020204" pitchFamily="34" charset="0"/>
              <a:buChar char="–"/>
              <a:defRPr/>
            </a:lvl2pPr>
            <a:lvl3pPr marL="857250" indent="-171450">
              <a:buFont typeface="Wingdings" panose="05000000000000000000" pitchFamily="2" charset="2"/>
              <a:buChar char="Ø"/>
              <a:defRPr/>
            </a:lvl3pPr>
            <a:lvl4pPr marL="1200150" indent="-17145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4F6C3DF9-7C43-4C5F-8F8C-C06CBE756F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02168" y="6336792"/>
            <a:ext cx="643382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819E6BD9-17C4-4D5C-80AF-2FEF5795C4A7}" type="slidenum">
              <a:rPr lang="en-US" altLang="en-US" sz="1200" b="0" smtClean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13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 noChangeArrowheads="1"/>
          </p:cNvSpPr>
          <p:nvPr userDrawn="1"/>
        </p:nvSpPr>
        <p:spPr bwMode="auto">
          <a:xfrm>
            <a:off x="8202168" y="6336792"/>
            <a:ext cx="640080" cy="41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F2BD9D44-EC01-4E71-8CAE-9F9624182C03}" type="slidenum">
              <a:rPr lang="en-US" altLang="en-US" sz="1200" b="0" smtClean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4F6C3DF9-7C43-4C5F-8F8C-C06CBE756F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02168" y="6336792"/>
            <a:ext cx="643382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819E6BD9-17C4-4D5C-80AF-2FEF5795C4A7}" type="slidenum">
              <a:rPr lang="en-US" altLang="en-US" sz="1200" b="0" smtClean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76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16EBF-5E8C-45DB-B6D2-B4C2C3A0D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b="1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347472"/>
            <a:ext cx="6429906" cy="61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4F6C3DF9-7C43-4C5F-8F8C-C06CBE756F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02168" y="6336792"/>
            <a:ext cx="643382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819E6BD9-17C4-4D5C-80AF-2FEF5795C4A7}" type="slidenum">
              <a:rPr lang="en-US" altLang="en-US" sz="1200" b="0" smtClean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68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 dirty="0"/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6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508127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6105527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981076" y="6336793"/>
            <a:ext cx="4054315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Lesson</a:t>
            </a:r>
            <a:r>
              <a:rPr lang="en-US" altLang="en-US" sz="1200" baseline="0" dirty="0">
                <a:solidFill>
                  <a:schemeClr val="bg1"/>
                </a:solidFill>
              </a:rPr>
              <a:t> 1: Recording Clearances and Control Information</a:t>
            </a:r>
          </a:p>
          <a:p>
            <a:pPr eaLnBrk="1" hangingPunct="1">
              <a:defRPr/>
            </a:pPr>
            <a:endParaRPr lang="en-US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9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64" r:id="rId3"/>
    <p:sldLayoutId id="2147483668" r:id="rId4"/>
    <p:sldLayoutId id="2147483674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2F68"/>
          </a:solidFill>
          <a:latin typeface="Arial" panose="020B0604020202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00" b="1">
          <a:solidFill>
            <a:srgbClr val="1D2F68"/>
          </a:solidFill>
          <a:latin typeface="Arial" panose="020B0604020202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00" b="1">
          <a:solidFill>
            <a:srgbClr val="1D2F68"/>
          </a:solidFill>
          <a:latin typeface="Arial" panose="020B0604020202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00" b="1">
          <a:solidFill>
            <a:srgbClr val="1D2F68"/>
          </a:solidFill>
          <a:latin typeface="Arial" panose="020B0604020202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5" Type="http://schemas.openxmlformats.org/officeDocument/2006/relationships/image" Target="../media/image14.png"/><Relationship Id="rId4" Type="http://schemas.openxmlformats.org/officeDocument/2006/relationships/image" Target="../media/image18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5" Type="http://schemas.openxmlformats.org/officeDocument/2006/relationships/image" Target="../media/image14.png"/><Relationship Id="rId4" Type="http://schemas.openxmlformats.org/officeDocument/2006/relationships/image" Target="../media/image19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196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7" Type="http://schemas.openxmlformats.org/officeDocument/2006/relationships/image" Target="../media/image15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122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openxmlformats.org/officeDocument/2006/relationships/image" Target="../media/image175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4" Type="http://schemas.openxmlformats.org/officeDocument/2006/relationships/image" Target="../media/image22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2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2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7.png"/><Relationship Id="rId4" Type="http://schemas.openxmlformats.org/officeDocument/2006/relationships/image" Target="../media/image1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3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3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3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3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4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3.png"/><Relationship Id="rId4" Type="http://schemas.openxmlformats.org/officeDocument/2006/relationships/image" Target="../media/image1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45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4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4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5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5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5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5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6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6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6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1.png"/><Relationship Id="rId5" Type="http://schemas.openxmlformats.org/officeDocument/2006/relationships/image" Target="../media/image14.png"/><Relationship Id="rId4" Type="http://schemas.openxmlformats.org/officeDocument/2006/relationships/image" Target="../media/image27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image" Target="../media/image1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4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image" Target="../media/image14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image" Target="../media/image1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14.png"/><Relationship Id="rId4" Type="http://schemas.openxmlformats.org/officeDocument/2006/relationships/image" Target="../media/image14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14.png"/><Relationship Id="rId4" Type="http://schemas.openxmlformats.org/officeDocument/2006/relationships/image" Target="../media/image15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14.png"/><Relationship Id="rId4" Type="http://schemas.openxmlformats.org/officeDocument/2006/relationships/image" Target="../media/image16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14.png"/><Relationship Id="rId4" Type="http://schemas.openxmlformats.org/officeDocument/2006/relationships/image" Target="../media/image1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5" Type="http://schemas.openxmlformats.org/officeDocument/2006/relationships/image" Target="../media/image14.png"/><Relationship Id="rId4" Type="http://schemas.openxmlformats.org/officeDocument/2006/relationships/image" Target="../media/image16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5.png"/><Relationship Id="rId4" Type="http://schemas.openxmlformats.org/officeDocument/2006/relationships/image" Target="../media/image16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5" Type="http://schemas.openxmlformats.org/officeDocument/2006/relationships/image" Target="../media/image14.png"/><Relationship Id="rId4" Type="http://schemas.openxmlformats.org/officeDocument/2006/relationships/image" Target="../media/image17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5" Type="http://schemas.openxmlformats.org/officeDocument/2006/relationships/image" Target="../media/image14.png"/><Relationship Id="rId4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1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is unwanted altitude information indicated in strip marking?</a:t>
            </a:r>
          </a:p>
          <a:p>
            <a:endParaRPr lang="en-US" dirty="0"/>
          </a:p>
          <a:p>
            <a:pPr marL="457200" indent="-457200">
              <a:buFont typeface="+mj-lt"/>
              <a:buAutoNum type="alphaUcPeriod"/>
            </a:pPr>
            <a:r>
              <a:rPr lang="en-US" b="0" dirty="0"/>
              <a:t>Overwrite the attitude with bold pen</a:t>
            </a:r>
          </a:p>
          <a:p>
            <a:pPr marL="457200" indent="-457200">
              <a:buFont typeface="+mj-lt"/>
              <a:buAutoNum type="alphaUcPeriod"/>
            </a:pPr>
            <a:r>
              <a:rPr lang="en-US" b="0" dirty="0"/>
              <a:t>Draw a single horizontal line through the altitude</a:t>
            </a:r>
          </a:p>
          <a:p>
            <a:pPr marL="457200" indent="-457200">
              <a:buFont typeface="+mj-lt"/>
              <a:buAutoNum type="alphaUcPeriod"/>
            </a:pPr>
            <a:r>
              <a:rPr lang="en-US" b="0" smtClean="0"/>
              <a:t>Place  an </a:t>
            </a:r>
            <a:r>
              <a:rPr lang="en-US" b="0" dirty="0"/>
              <a:t>“X” over the altitude</a:t>
            </a:r>
          </a:p>
          <a:p>
            <a:pPr marL="457200" indent="-457200">
              <a:buFont typeface="+mj-lt"/>
              <a:buAutoNum type="alphaU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5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428626" y="1732547"/>
            <a:ext cx="4865270" cy="4087091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What does this strip marking represent?</a:t>
            </a:r>
            <a:endParaRPr lang="en-US" dirty="0">
              <a:ea typeface="+mn-ea"/>
            </a:endParaRP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Radar vector is coordinated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Radar service terminated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Radar handoff is complete</a:t>
            </a: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2"/>
          <a:stretch/>
        </p:blipFill>
        <p:spPr>
          <a:xfrm>
            <a:off x="5421360" y="787496"/>
            <a:ext cx="3479754" cy="281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27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Approach Clearance</a:t>
            </a:r>
          </a:p>
        </p:txBody>
      </p:sp>
      <p:sp>
        <p:nvSpPr>
          <p:cNvPr id="73733" name="Rectangle 14"/>
          <p:cNvSpPr>
            <a:spLocks noChangeArrowheads="1"/>
          </p:cNvSpPr>
          <p:nvPr/>
        </p:nvSpPr>
        <p:spPr bwMode="auto">
          <a:xfrm>
            <a:off x="319088" y="1881188"/>
            <a:ext cx="83597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73747" name="Rectangle 30"/>
          <p:cNvSpPr>
            <a:spLocks noChangeArrowheads="1"/>
          </p:cNvSpPr>
          <p:nvPr/>
        </p:nvSpPr>
        <p:spPr bwMode="auto">
          <a:xfrm>
            <a:off x="1337469" y="4409483"/>
            <a:ext cx="6469063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cap="all" dirty="0">
                <a:latin typeface="Arial" charset="0"/>
              </a:rPr>
              <a:t>“…cleared approach Miami Airport”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64197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69" y="1315554"/>
            <a:ext cx="1824953" cy="8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9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14"/>
          <p:cNvSpPr>
            <a:spLocks noChangeArrowheads="1"/>
          </p:cNvSpPr>
          <p:nvPr/>
        </p:nvSpPr>
        <p:spPr bwMode="auto">
          <a:xfrm>
            <a:off x="400050" y="1827213"/>
            <a:ext cx="83597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53260" name="Rectangle 25"/>
          <p:cNvSpPr>
            <a:spLocks noChangeArrowheads="1"/>
          </p:cNvSpPr>
          <p:nvPr/>
        </p:nvSpPr>
        <p:spPr bwMode="auto">
          <a:xfrm>
            <a:off x="159764" y="4516753"/>
            <a:ext cx="8824472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</a:rPr>
              <a:t>“…</a:t>
            </a:r>
            <a:r>
              <a:rPr lang="en-US" sz="2400" cap="all" dirty="0">
                <a:latin typeface="Arial" charset="0"/>
              </a:rPr>
              <a:t>cleared to Perry Airport, cruise six thousand</a:t>
            </a:r>
            <a:r>
              <a:rPr lang="en-US" sz="2400" dirty="0">
                <a:latin typeface="Arial" charset="0"/>
              </a:rPr>
              <a:t>”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Cruise Clearance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69042"/>
            <a:ext cx="8312727" cy="192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20580" y="1637816"/>
            <a:ext cx="1105735" cy="39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14"/>
          <p:cNvSpPr>
            <a:spLocks noChangeArrowheads="1"/>
          </p:cNvSpPr>
          <p:nvPr/>
        </p:nvSpPr>
        <p:spPr bwMode="auto">
          <a:xfrm>
            <a:off x="400050" y="1827213"/>
            <a:ext cx="83597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53260" name="Rectangle 25"/>
          <p:cNvSpPr>
            <a:spLocks noChangeArrowheads="1"/>
          </p:cNvSpPr>
          <p:nvPr/>
        </p:nvSpPr>
        <p:spPr bwMode="auto">
          <a:xfrm>
            <a:off x="721033" y="5166570"/>
            <a:ext cx="7701934" cy="75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</a:rPr>
              <a:t>“…</a:t>
            </a:r>
            <a:r>
              <a:rPr lang="en-US" sz="2400" cap="all" dirty="0">
                <a:latin typeface="Arial" charset="0"/>
              </a:rPr>
              <a:t>cleared through </a:t>
            </a:r>
            <a:r>
              <a:rPr lang="en-US" sz="2400" cap="all" dirty="0" err="1" smtClean="0">
                <a:latin typeface="Arial" charset="0"/>
              </a:rPr>
              <a:t>TEXARkANA</a:t>
            </a:r>
            <a:r>
              <a:rPr lang="en-US" sz="2400" cap="all" dirty="0" smtClean="0">
                <a:latin typeface="Arial" charset="0"/>
              </a:rPr>
              <a:t>  Airport </a:t>
            </a:r>
            <a:r>
              <a:rPr lang="en-US" sz="2400" cap="all" dirty="0">
                <a:latin typeface="Arial" charset="0"/>
              </a:rPr>
              <a:t>TO HELENA AIRPORT VIA…</a:t>
            </a:r>
            <a:r>
              <a:rPr lang="en-US" sz="2400" dirty="0">
                <a:latin typeface="Arial" charset="0"/>
              </a:rPr>
              <a:t>”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Through Clearance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44B26-0F41-4840-AEE2-6B289A4E3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1304641"/>
            <a:ext cx="8717298" cy="361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546894" y="1508126"/>
            <a:ext cx="8050213" cy="6096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How do you record “</a:t>
            </a:r>
            <a:r>
              <a:rPr lang="en-US" b="0" dirty="0">
                <a:ea typeface="+mn-ea"/>
              </a:rPr>
              <a:t>CLEARED VOR APPROACH</a:t>
            </a:r>
            <a:r>
              <a:rPr lang="en-US" dirty="0">
                <a:ea typeface="+mn-ea"/>
              </a:rPr>
              <a:t>”</a:t>
            </a:r>
            <a:r>
              <a:rPr lang="en-US" dirty="0"/>
              <a:t>?</a:t>
            </a:r>
            <a:endParaRPr lang="en-US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2569" y="2358634"/>
            <a:ext cx="58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7453" y="2358634"/>
            <a:ext cx="58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1863" y="2358634"/>
            <a:ext cx="58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CF1F4C-9628-4514-84A8-7AB2162A4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825" y="2814602"/>
            <a:ext cx="2532090" cy="2985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A3605-A2F2-4649-956C-35ED306D6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068" y="2801276"/>
            <a:ext cx="2478783" cy="3011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04F83E-376F-45AE-959C-218AF8BB1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98" y="2820299"/>
            <a:ext cx="2489445" cy="2995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81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428625" y="1732547"/>
            <a:ext cx="5089172" cy="4087091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What does this strip marking represent?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“CLEARED TO TRANSIT </a:t>
            </a:r>
            <a:r>
              <a:rPr lang="en-US" altLang="en-US" sz="2400" i="1" dirty="0"/>
              <a:t>(destination) </a:t>
            </a:r>
            <a:r>
              <a:rPr lang="en-US" altLang="en-US" sz="2400" dirty="0"/>
              <a:t>AIRPORT”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“CLEARED THROUGH TO (</a:t>
            </a:r>
            <a:r>
              <a:rPr lang="en-US" altLang="en-US" sz="2400" i="1" dirty="0"/>
              <a:t>destination</a:t>
            </a:r>
            <a:r>
              <a:rPr lang="en-US" altLang="en-US" sz="2400" dirty="0"/>
              <a:t>) AIRPORT”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“CLEARED TO TRAIN AT </a:t>
            </a:r>
            <a:r>
              <a:rPr lang="en-US" altLang="en-US" sz="2400" i="1" dirty="0"/>
              <a:t>(destination) </a:t>
            </a:r>
            <a:r>
              <a:rPr lang="en-US" altLang="en-US" sz="2400" dirty="0"/>
              <a:t>AIRPORT”</a:t>
            </a: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6F7CF-8E77-4B01-89D2-3389BFFC6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402" y="649288"/>
            <a:ext cx="3023598" cy="3597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87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3793AF-5F9A-4791-A0D9-5406725D8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073" y="2908676"/>
            <a:ext cx="2120176" cy="3038190"/>
          </a:xfrm>
          <a:prstGeom prst="rect">
            <a:avLst/>
          </a:prstGeom>
        </p:spPr>
      </p:pic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335756" y="1508126"/>
            <a:ext cx="8472488" cy="6096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How do you record “</a:t>
            </a:r>
            <a:r>
              <a:rPr lang="en-US" b="0" dirty="0">
                <a:ea typeface="+mn-ea"/>
              </a:rPr>
              <a:t>CRUISE FIVE THOUSAND</a:t>
            </a:r>
            <a:r>
              <a:rPr lang="en-US" dirty="0">
                <a:ea typeface="+mn-ea"/>
              </a:rPr>
              <a:t>”</a:t>
            </a:r>
            <a:r>
              <a:rPr lang="en-US" dirty="0"/>
              <a:t>?</a:t>
            </a:r>
            <a:endParaRPr lang="en-US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2569" y="2358634"/>
            <a:ext cx="58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7453" y="2358634"/>
            <a:ext cx="58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1863" y="2358634"/>
            <a:ext cx="58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229E03-2069-47DB-889A-1FC005C62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21" y="2906336"/>
            <a:ext cx="2089999" cy="2990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B04DD6-CDA5-4FF0-BB22-FE7B525F2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399" y="2958981"/>
            <a:ext cx="2068941" cy="29375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39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EBEDB-ED42-4DB9-A33F-2A49CC79D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 2: Strip Marking Symbols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C7240-6567-429E-AE0A-C16F7A3CB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  <a:p>
            <a:pPr lvl="1"/>
            <a:r>
              <a:rPr lang="en-US" dirty="0" smtClean="0"/>
              <a:t>Review </a:t>
            </a:r>
            <a:r>
              <a:rPr lang="en-US" dirty="0"/>
              <a:t>strip marking symbols</a:t>
            </a:r>
          </a:p>
          <a:p>
            <a:r>
              <a:rPr lang="en-US" dirty="0"/>
              <a:t>Materials</a:t>
            </a:r>
          </a:p>
          <a:p>
            <a:pPr lvl="1"/>
            <a:r>
              <a:rPr lang="en-US" dirty="0"/>
              <a:t>Practice exercise 2 from Lesson 1 </a:t>
            </a:r>
            <a:r>
              <a:rPr lang="en-US" dirty="0" smtClean="0"/>
              <a:t>handout  </a:t>
            </a:r>
            <a:endParaRPr lang="en-US" dirty="0"/>
          </a:p>
          <a:p>
            <a:pPr lvl="1"/>
            <a:r>
              <a:rPr lang="en-US" dirty="0"/>
              <a:t>Pencil and/or pen in black and red</a:t>
            </a:r>
          </a:p>
          <a:p>
            <a:r>
              <a:rPr lang="en-US" dirty="0"/>
              <a:t>Directions</a:t>
            </a:r>
          </a:p>
          <a:p>
            <a:pPr lvl="1"/>
            <a:r>
              <a:rPr lang="en-US" dirty="0" smtClean="0"/>
              <a:t>Write </a:t>
            </a:r>
            <a:r>
              <a:rPr lang="en-US" dirty="0"/>
              <a:t>the proper symbol for each clearance </a:t>
            </a:r>
            <a:r>
              <a:rPr lang="en-US" dirty="0" smtClean="0"/>
              <a:t>item. Use </a:t>
            </a:r>
            <a:r>
              <a:rPr lang="en-US" dirty="0"/>
              <a:t>the appropriate color if </a:t>
            </a:r>
            <a:r>
              <a:rPr lang="en-US" dirty="0" smtClean="0"/>
              <a:t>necessary.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86025" y="1224298"/>
            <a:ext cx="2696148" cy="1417303"/>
            <a:chOff x="3186025" y="1224298"/>
            <a:chExt cx="2696148" cy="1417303"/>
          </a:xfrm>
        </p:grpSpPr>
        <p:sp>
          <p:nvSpPr>
            <p:cNvPr id="13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Alternate Instruction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99080" y="1224298"/>
              <a:ext cx="551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84138" y="1224298"/>
            <a:ext cx="2696148" cy="1417303"/>
            <a:chOff x="3186025" y="1224298"/>
            <a:chExt cx="2696148" cy="1417303"/>
          </a:xfrm>
        </p:grpSpPr>
        <p:sp>
          <p:nvSpPr>
            <p:cNvPr id="17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IAFDOF Altitude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99080" y="1224298"/>
              <a:ext cx="551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912" y="1224298"/>
            <a:ext cx="2696148" cy="1417303"/>
            <a:chOff x="3186025" y="1224298"/>
            <a:chExt cx="2696148" cy="1417303"/>
          </a:xfrm>
        </p:grpSpPr>
        <p:sp>
          <p:nvSpPr>
            <p:cNvPr id="21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At or Above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99080" y="1224298"/>
              <a:ext cx="551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r="13784"/>
          <a:stretch/>
        </p:blipFill>
        <p:spPr>
          <a:xfrm>
            <a:off x="6981825" y="2835706"/>
            <a:ext cx="1571625" cy="2002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9" r="19100"/>
          <a:stretch/>
        </p:blipFill>
        <p:spPr>
          <a:xfrm>
            <a:off x="3819524" y="2812079"/>
            <a:ext cx="1504951" cy="20026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0" r="18308"/>
          <a:stretch/>
        </p:blipFill>
        <p:spPr>
          <a:xfrm>
            <a:off x="990600" y="2835706"/>
            <a:ext cx="1457325" cy="20026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142999" y="3560906"/>
            <a:ext cx="1152525" cy="239995"/>
          </a:xfrm>
          <a:prstGeom prst="rect">
            <a:avLst/>
          </a:prstGeom>
          <a:solidFill>
            <a:srgbClr val="FBFBB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480D0CF-2016-4561-9F9F-43C561D7D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dirty="0"/>
              <a:t>Practice Exercise 2: Strip Marking Symbols </a:t>
            </a:r>
            <a:r>
              <a:rPr lang="en-US" sz="3200" i="1" dirty="0"/>
              <a:t>(Cont’d)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57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86025" y="1224298"/>
            <a:ext cx="2696148" cy="1417303"/>
            <a:chOff x="3186025" y="1224298"/>
            <a:chExt cx="2696148" cy="1417303"/>
          </a:xfrm>
        </p:grpSpPr>
        <p:sp>
          <p:nvSpPr>
            <p:cNvPr id="13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Depart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99080" y="1224298"/>
              <a:ext cx="551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84138" y="1224298"/>
            <a:ext cx="2696148" cy="1417303"/>
            <a:chOff x="3186025" y="1224298"/>
            <a:chExt cx="2696148" cy="1417303"/>
          </a:xfrm>
        </p:grpSpPr>
        <p:sp>
          <p:nvSpPr>
            <p:cNvPr id="17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Cruise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99080" y="1224298"/>
              <a:ext cx="551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912" y="1224298"/>
            <a:ext cx="2696148" cy="1417303"/>
            <a:chOff x="3186025" y="1224298"/>
            <a:chExt cx="2696148" cy="1417303"/>
          </a:xfrm>
        </p:grpSpPr>
        <p:sp>
          <p:nvSpPr>
            <p:cNvPr id="21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Clearance Void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99080" y="1224298"/>
              <a:ext cx="551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4.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r="43199"/>
          <a:stretch/>
        </p:blipFill>
        <p:spPr>
          <a:xfrm>
            <a:off x="3676849" y="2835707"/>
            <a:ext cx="1714500" cy="20026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2" r="28434"/>
          <a:stretch/>
        </p:blipFill>
        <p:spPr>
          <a:xfrm>
            <a:off x="6698787" y="2835706"/>
            <a:ext cx="1466850" cy="2002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r="20612"/>
          <a:stretch/>
        </p:blipFill>
        <p:spPr>
          <a:xfrm>
            <a:off x="831123" y="2835706"/>
            <a:ext cx="1609725" cy="200262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41C4A80-7522-41EF-AB8D-1C2C7E658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dirty="0"/>
              <a:t>Practice Exercise 2: Strip Marking Symbols </a:t>
            </a:r>
            <a:r>
              <a:rPr lang="en-US" sz="3200" i="1" dirty="0"/>
              <a:t>(Cont’d)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02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should flight strips be removed from flight progress boards?</a:t>
            </a:r>
          </a:p>
          <a:p>
            <a:endParaRPr lang="en-US" dirty="0"/>
          </a:p>
          <a:p>
            <a:pPr marL="457200" indent="-457200">
              <a:buFont typeface="+mj-lt"/>
              <a:buAutoNum type="alphaUcPeriod"/>
            </a:pPr>
            <a:r>
              <a:rPr lang="en-US" b="0" dirty="0"/>
              <a:t>When the pilot checks on frequency</a:t>
            </a:r>
          </a:p>
          <a:p>
            <a:pPr marL="457200" indent="-457200">
              <a:buFont typeface="+mj-lt"/>
              <a:buAutoNum type="alphaUcPeriod"/>
            </a:pPr>
            <a:r>
              <a:rPr lang="en-US" b="0" dirty="0"/>
              <a:t>At the end of your shift</a:t>
            </a:r>
          </a:p>
          <a:p>
            <a:pPr marL="457200" indent="-457200">
              <a:buFont typeface="+mj-lt"/>
              <a:buAutoNum type="alphaUcPeriod"/>
            </a:pPr>
            <a:r>
              <a:rPr lang="en-US" b="0" dirty="0" smtClean="0"/>
              <a:t>When </a:t>
            </a:r>
            <a:r>
              <a:rPr lang="en-US" b="0" dirty="0"/>
              <a:t>no longer required for control purposes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64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86025" y="1224298"/>
            <a:ext cx="2696148" cy="1417303"/>
            <a:chOff x="3186025" y="1224298"/>
            <a:chExt cx="2696148" cy="1417303"/>
          </a:xfrm>
        </p:grpSpPr>
        <p:sp>
          <p:nvSpPr>
            <p:cNvPr id="13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Until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99080" y="1224298"/>
              <a:ext cx="551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84138" y="1224298"/>
            <a:ext cx="2696148" cy="1417303"/>
            <a:chOff x="3186025" y="1224298"/>
            <a:chExt cx="2696148" cy="1417303"/>
          </a:xfrm>
        </p:grpSpPr>
        <p:sp>
          <p:nvSpPr>
            <p:cNvPr id="17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Direction of Flight Indicator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99080" y="1224298"/>
              <a:ext cx="551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912" y="1224298"/>
            <a:ext cx="2696148" cy="1417303"/>
            <a:chOff x="3186025" y="1224298"/>
            <a:chExt cx="2696148" cy="1417303"/>
          </a:xfrm>
        </p:grpSpPr>
        <p:sp>
          <p:nvSpPr>
            <p:cNvPr id="21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Reported at Assigned Altitude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99080" y="1224298"/>
              <a:ext cx="551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7.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r="21469"/>
          <a:stretch/>
        </p:blipFill>
        <p:spPr>
          <a:xfrm>
            <a:off x="3826670" y="2835706"/>
            <a:ext cx="1676400" cy="2002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3" r="32935" b="8070"/>
          <a:stretch/>
        </p:blipFill>
        <p:spPr>
          <a:xfrm>
            <a:off x="6851186" y="2835706"/>
            <a:ext cx="1162051" cy="200262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B82B1F5-9EA8-4AA4-947A-A9CE30AEA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dirty="0"/>
              <a:t>Practice Exercise 2: Strip Marking Symbols </a:t>
            </a:r>
            <a:r>
              <a:rPr lang="en-US" sz="3200" i="1" dirty="0"/>
              <a:t>(Cont’d)</a:t>
            </a:r>
            <a:endParaRPr lang="en-US" i="1" dirty="0"/>
          </a:p>
        </p:txBody>
      </p:sp>
      <p:pic>
        <p:nvPicPr>
          <p:cNvPr id="4" name="A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74" y="2826647"/>
            <a:ext cx="1452880" cy="2011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53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86025" y="1224298"/>
            <a:ext cx="2696148" cy="1417303"/>
            <a:chOff x="3186025" y="1224298"/>
            <a:chExt cx="2696148" cy="1417303"/>
          </a:xfrm>
        </p:grpSpPr>
        <p:sp>
          <p:nvSpPr>
            <p:cNvPr id="13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Join/Intercept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11.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84138" y="1224298"/>
            <a:ext cx="2696148" cy="1417303"/>
            <a:chOff x="3186025" y="1224298"/>
            <a:chExt cx="2696148" cy="1417303"/>
          </a:xfrm>
        </p:grpSpPr>
        <p:sp>
          <p:nvSpPr>
            <p:cNvPr id="17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At or Below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99080" y="1224298"/>
              <a:ext cx="620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12.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912" y="1224298"/>
            <a:ext cx="2696148" cy="1417303"/>
            <a:chOff x="3186025" y="1224298"/>
            <a:chExt cx="2696148" cy="1417303"/>
          </a:xfrm>
        </p:grpSpPr>
        <p:sp>
          <p:nvSpPr>
            <p:cNvPr id="21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Communications Transfer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10.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6" r="6898"/>
          <a:stretch/>
        </p:blipFill>
        <p:spPr>
          <a:xfrm>
            <a:off x="861475" y="2835705"/>
            <a:ext cx="1549021" cy="2002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r="21071"/>
          <a:stretch/>
        </p:blipFill>
        <p:spPr>
          <a:xfrm>
            <a:off x="3667466" y="2835706"/>
            <a:ext cx="1733266" cy="200262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63571" y="2835705"/>
            <a:ext cx="1487606" cy="2002621"/>
            <a:chOff x="-2245057" y="5046643"/>
            <a:chExt cx="1487606" cy="20026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r="17929"/>
            <a:stretch/>
          </p:blipFill>
          <p:spPr>
            <a:xfrm>
              <a:off x="-2245057" y="5046643"/>
              <a:ext cx="1487606" cy="200262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auto">
            <a:xfrm>
              <a:off x="-2077517" y="6047953"/>
              <a:ext cx="1152525" cy="239995"/>
            </a:xfrm>
            <a:prstGeom prst="rect">
              <a:avLst/>
            </a:prstGeom>
            <a:solidFill>
              <a:srgbClr val="FBFBBF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33148A57-88E9-4669-91E9-65E83B3EA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dirty="0"/>
              <a:t>Practice Exercise 2: Strip Marking Symbols </a:t>
            </a:r>
            <a:r>
              <a:rPr lang="en-US" sz="3200" i="1" dirty="0"/>
              <a:t>(Cont’d)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1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86025" y="1224298"/>
            <a:ext cx="2696148" cy="1417303"/>
            <a:chOff x="3186025" y="1224298"/>
            <a:chExt cx="2696148" cy="1417303"/>
          </a:xfrm>
        </p:grpSpPr>
        <p:sp>
          <p:nvSpPr>
            <p:cNvPr id="13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Restriction Bar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14.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84138" y="1224298"/>
            <a:ext cx="2696148" cy="1417303"/>
            <a:chOff x="3186025" y="1224298"/>
            <a:chExt cx="2696148" cy="1417303"/>
          </a:xfrm>
        </p:grpSpPr>
        <p:sp>
          <p:nvSpPr>
            <p:cNvPr id="17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Information Forwarded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99080" y="1224298"/>
              <a:ext cx="620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15.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912" y="1224298"/>
            <a:ext cx="2696148" cy="1417303"/>
            <a:chOff x="3186025" y="1224298"/>
            <a:chExt cx="2696148" cy="1417303"/>
          </a:xfrm>
        </p:grpSpPr>
        <p:sp>
          <p:nvSpPr>
            <p:cNvPr id="21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Emergency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13.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2" r="17253"/>
          <a:stretch/>
        </p:blipFill>
        <p:spPr>
          <a:xfrm>
            <a:off x="689748" y="2833286"/>
            <a:ext cx="2101757" cy="2005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r="26812"/>
          <a:stretch/>
        </p:blipFill>
        <p:spPr>
          <a:xfrm>
            <a:off x="3827827" y="2833287"/>
            <a:ext cx="1412544" cy="200503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EB8C2D4-A854-46F7-8363-AED1D9445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dirty="0"/>
              <a:t>Practice Exercise 2: Strip Marking Symbols </a:t>
            </a:r>
            <a:r>
              <a:rPr lang="en-US" sz="3200" i="1" dirty="0"/>
              <a:t>(Cont’d)</a:t>
            </a:r>
            <a:endParaRPr lang="en-US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852281" y="2833286"/>
            <a:ext cx="1310185" cy="2005040"/>
            <a:chOff x="6852281" y="2833286"/>
            <a:chExt cx="1310185" cy="2005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1" r="38118"/>
            <a:stretch/>
          </p:blipFill>
          <p:spPr>
            <a:xfrm>
              <a:off x="6852281" y="2833286"/>
              <a:ext cx="1310185" cy="200504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45" t="12794" r="47671" b="66422"/>
            <a:stretch/>
          </p:blipFill>
          <p:spPr>
            <a:xfrm>
              <a:off x="7197193" y="3576698"/>
              <a:ext cx="630452" cy="398834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 bwMode="auto">
            <a:xfrm>
              <a:off x="7067549" y="3516630"/>
              <a:ext cx="857251" cy="529589"/>
            </a:xfrm>
            <a:prstGeom prst="ellipse">
              <a:avLst/>
            </a:prstGeom>
            <a:noFill/>
            <a:ln w="31750" cap="flat" cmpd="sng" algn="ctr">
              <a:solidFill>
                <a:srgbClr val="FF080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63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876AD63-E60A-429C-AB44-8B53ECFFEAC0}"/>
              </a:ext>
            </a:extLst>
          </p:cNvPr>
          <p:cNvGrpSpPr/>
          <p:nvPr/>
        </p:nvGrpSpPr>
        <p:grpSpPr>
          <a:xfrm>
            <a:off x="3209914" y="1224298"/>
            <a:ext cx="2857651" cy="1417303"/>
            <a:chOff x="5929952" y="1224297"/>
            <a:chExt cx="2857651" cy="1417303"/>
          </a:xfrm>
        </p:grpSpPr>
        <p:sp>
          <p:nvSpPr>
            <p:cNvPr id="22" name="Content Placeholder 9">
              <a:extLst>
                <a:ext uri="{FF2B5EF4-FFF2-40B4-BE49-F238E27FC236}">
                  <a16:creationId xmlns:a16="http://schemas.microsoft.com/office/drawing/2014/main" id="{AAEAD533-54F7-44B9-9187-96A8689FB47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29952" y="1649236"/>
              <a:ext cx="2857651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Reported at Other Than Assigned Altitude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C29E1D-5D70-4C53-A69E-4A945CA2C413}"/>
                </a:ext>
              </a:extLst>
            </p:cNvPr>
            <p:cNvSpPr txBox="1"/>
            <p:nvPr/>
          </p:nvSpPr>
          <p:spPr>
            <a:xfrm>
              <a:off x="7048596" y="1224297"/>
              <a:ext cx="620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17.</a:t>
              </a:r>
            </a:p>
          </p:txBody>
        </p:sp>
      </p:grpSp>
      <p:sp>
        <p:nvSpPr>
          <p:cNvPr id="17" name="Content Placeholder 9"/>
          <p:cNvSpPr txBox="1">
            <a:spLocks/>
          </p:cNvSpPr>
          <p:nvPr/>
        </p:nvSpPr>
        <p:spPr bwMode="auto">
          <a:xfrm>
            <a:off x="6084138" y="1649237"/>
            <a:ext cx="2696148" cy="99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dirty="0"/>
              <a:t>Radar Handoff Completed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97193" y="1224298"/>
            <a:ext cx="62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18.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87912" y="1224298"/>
            <a:ext cx="2696148" cy="1417303"/>
            <a:chOff x="3186025" y="1224298"/>
            <a:chExt cx="2696148" cy="1417303"/>
          </a:xfrm>
        </p:grpSpPr>
        <p:sp>
          <p:nvSpPr>
            <p:cNvPr id="21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Radar Contact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16.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r="38349"/>
          <a:stretch/>
        </p:blipFill>
        <p:spPr>
          <a:xfrm>
            <a:off x="7022878" y="2835704"/>
            <a:ext cx="968991" cy="2002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4" r="25855"/>
          <a:stretch/>
        </p:blipFill>
        <p:spPr>
          <a:xfrm>
            <a:off x="1131019" y="2835705"/>
            <a:ext cx="1009934" cy="200262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E3BE654-ACB2-4C69-A311-34884050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dirty="0"/>
              <a:t>Practice Exercise 2: Strip Marking Symbols </a:t>
            </a:r>
            <a:r>
              <a:rPr lang="en-US" sz="3200" i="1" dirty="0"/>
              <a:t>(Cont’d)</a:t>
            </a:r>
            <a:endParaRPr lang="en-US" i="1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959237" y="2835704"/>
            <a:ext cx="1359004" cy="2103120"/>
            <a:chOff x="10335491" y="1876240"/>
            <a:chExt cx="1239982" cy="191892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83" r="46601"/>
            <a:stretch/>
          </p:blipFill>
          <p:spPr>
            <a:xfrm>
              <a:off x="10335491" y="1876240"/>
              <a:ext cx="1239982" cy="191892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93" t="14268" r="51779" b="70041"/>
            <a:stretch/>
          </p:blipFill>
          <p:spPr>
            <a:xfrm>
              <a:off x="11200476" y="2493616"/>
              <a:ext cx="301557" cy="3015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233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86025" y="1224298"/>
            <a:ext cx="2696148" cy="1417303"/>
            <a:chOff x="3186025" y="1224298"/>
            <a:chExt cx="2696148" cy="1417303"/>
          </a:xfrm>
        </p:grpSpPr>
        <p:sp>
          <p:nvSpPr>
            <p:cNvPr id="13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Cross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20.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84138" y="1224298"/>
            <a:ext cx="2696148" cy="1417303"/>
            <a:chOff x="3186025" y="1224298"/>
            <a:chExt cx="2696148" cy="1417303"/>
          </a:xfrm>
        </p:grpSpPr>
        <p:sp>
          <p:nvSpPr>
            <p:cNvPr id="17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Radar Service Terminated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99080" y="1224298"/>
              <a:ext cx="620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21.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912" y="1224298"/>
            <a:ext cx="2696148" cy="1417303"/>
            <a:chOff x="3186025" y="1224298"/>
            <a:chExt cx="2696148" cy="1417303"/>
          </a:xfrm>
        </p:grpSpPr>
        <p:sp>
          <p:nvSpPr>
            <p:cNvPr id="21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Pilot Canceled Flight Plan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19.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2" r="38823"/>
          <a:stretch/>
        </p:blipFill>
        <p:spPr>
          <a:xfrm>
            <a:off x="7070645" y="2641601"/>
            <a:ext cx="873458" cy="2002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9" r="19400"/>
          <a:stretch/>
        </p:blipFill>
        <p:spPr>
          <a:xfrm>
            <a:off x="841004" y="2641601"/>
            <a:ext cx="1589964" cy="2002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8" r="24325"/>
          <a:stretch/>
        </p:blipFill>
        <p:spPr>
          <a:xfrm>
            <a:off x="3783472" y="2641601"/>
            <a:ext cx="1501254" cy="200014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D5C2B7E-5477-4D3F-B0F8-56951E15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dirty="0"/>
              <a:t>Practice Exercise 2: Strip Marking Symbols </a:t>
            </a:r>
            <a:r>
              <a:rPr lang="en-US" sz="3200" i="1" dirty="0"/>
              <a:t>(Cont’d)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19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86025" y="1224298"/>
            <a:ext cx="2696148" cy="1417303"/>
            <a:chOff x="3186025" y="1224298"/>
            <a:chExt cx="2696148" cy="1417303"/>
          </a:xfrm>
        </p:grpSpPr>
        <p:sp>
          <p:nvSpPr>
            <p:cNvPr id="13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Radar Vector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23.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84138" y="1224298"/>
            <a:ext cx="2696148" cy="1417303"/>
            <a:chOff x="3186025" y="1224298"/>
            <a:chExt cx="2696148" cy="1417303"/>
          </a:xfrm>
        </p:grpSpPr>
        <p:sp>
          <p:nvSpPr>
            <p:cNvPr id="17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Before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99080" y="1224298"/>
              <a:ext cx="620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24.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912" y="1224298"/>
            <a:ext cx="2696148" cy="1417303"/>
            <a:chOff x="3186025" y="1224298"/>
            <a:chExt cx="2696148" cy="1417303"/>
          </a:xfrm>
        </p:grpSpPr>
        <p:sp>
          <p:nvSpPr>
            <p:cNvPr id="21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Local SVFR</a:t>
              </a:r>
            </a:p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22.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9" r="11444"/>
          <a:stretch/>
        </p:blipFill>
        <p:spPr>
          <a:xfrm>
            <a:off x="737516" y="2835707"/>
            <a:ext cx="2006222" cy="2002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r="29292" b="5121"/>
          <a:stretch/>
        </p:blipFill>
        <p:spPr>
          <a:xfrm>
            <a:off x="6766983" y="2835706"/>
            <a:ext cx="1480782" cy="2002622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2E1FE39-66BA-42A7-9F2F-FF6857E4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dirty="0"/>
              <a:t>Practice Exercise 2: Strip Marking Symbols </a:t>
            </a:r>
            <a:r>
              <a:rPr lang="en-US" sz="3200" i="1" dirty="0"/>
              <a:t>(Cont’d)</a:t>
            </a:r>
            <a:endParaRPr lang="en-US" i="1" dirty="0"/>
          </a:p>
        </p:txBody>
      </p:sp>
      <p:pic>
        <p:nvPicPr>
          <p:cNvPr id="18" name="RV1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r="62905"/>
          <a:stretch/>
        </p:blipFill>
        <p:spPr>
          <a:xfrm>
            <a:off x="3944698" y="2835792"/>
            <a:ext cx="1388083" cy="2002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38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084138" y="1224298"/>
            <a:ext cx="2696148" cy="1417303"/>
            <a:chOff x="3186025" y="1224298"/>
            <a:chExt cx="2696148" cy="1417303"/>
          </a:xfrm>
        </p:grpSpPr>
        <p:sp>
          <p:nvSpPr>
            <p:cNvPr id="17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Pilot Resumed Own Navigation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99080" y="1224298"/>
              <a:ext cx="620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27.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912" y="1224298"/>
            <a:ext cx="2696148" cy="1417303"/>
            <a:chOff x="3186025" y="1224298"/>
            <a:chExt cx="2696148" cy="1417303"/>
          </a:xfrm>
        </p:grpSpPr>
        <p:sp>
          <p:nvSpPr>
            <p:cNvPr id="21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Radar Contact Lost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25.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7" r="33495"/>
          <a:stretch/>
        </p:blipFill>
        <p:spPr>
          <a:xfrm>
            <a:off x="1252719" y="2835706"/>
            <a:ext cx="975815" cy="19970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2F3AA69-A3B2-4A27-9D86-D6AA12275730}"/>
              </a:ext>
            </a:extLst>
          </p:cNvPr>
          <p:cNvGrpSpPr/>
          <p:nvPr/>
        </p:nvGrpSpPr>
        <p:grpSpPr>
          <a:xfrm>
            <a:off x="3108932" y="1224298"/>
            <a:ext cx="2696148" cy="3614029"/>
            <a:chOff x="3186025" y="1224298"/>
            <a:chExt cx="2696148" cy="36140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06DFAA-26C1-4335-BECD-8614FFABF1C1}"/>
                </a:ext>
              </a:extLst>
            </p:cNvPr>
            <p:cNvGrpSpPr/>
            <p:nvPr/>
          </p:nvGrpSpPr>
          <p:grpSpPr>
            <a:xfrm>
              <a:off x="3186025" y="1224298"/>
              <a:ext cx="2696148" cy="1417303"/>
              <a:chOff x="3186025" y="1224298"/>
              <a:chExt cx="2696148" cy="1417303"/>
            </a:xfrm>
          </p:grpSpPr>
          <p:sp>
            <p:nvSpPr>
              <p:cNvPr id="25" name="Content Placeholder 9">
                <a:extLst>
                  <a:ext uri="{FF2B5EF4-FFF2-40B4-BE49-F238E27FC236}">
                    <a16:creationId xmlns:a16="http://schemas.microsoft.com/office/drawing/2014/main" id="{00AB6838-BF1F-4124-B09A-BE3872F80FC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186025" y="1649237"/>
                <a:ext cx="2696148" cy="992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dirty="0"/>
                  <a:t>Point Out Initiated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FAB4BE9-2CEC-4A18-A4F8-219D4E394E7F}"/>
                  </a:ext>
                </a:extLst>
              </p:cNvPr>
              <p:cNvSpPr txBox="1"/>
              <p:nvPr/>
            </p:nvSpPr>
            <p:spPr>
              <a:xfrm>
                <a:off x="4299080" y="1224298"/>
                <a:ext cx="679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26.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EF31952-9D40-4689-B888-1E2E3F348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7" t="4731" r="45859"/>
            <a:stretch/>
          </p:blipFill>
          <p:spPr>
            <a:xfrm>
              <a:off x="3657231" y="2835705"/>
              <a:ext cx="1753737" cy="2002622"/>
            </a:xfrm>
            <a:prstGeom prst="rect">
              <a:avLst/>
            </a:prstGeom>
          </p:spPr>
        </p:pic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D9BC64A-4A65-4A52-B84A-CC80F3AB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dirty="0"/>
              <a:t>Practice Exercise 2: Strip Marking Symbols </a:t>
            </a:r>
            <a:r>
              <a:rPr lang="en-US" sz="3200" i="1" dirty="0"/>
              <a:t>(Cont’d)</a:t>
            </a:r>
            <a:endParaRPr lang="en-US" i="1" dirty="0"/>
          </a:p>
        </p:txBody>
      </p:sp>
      <p:pic>
        <p:nvPicPr>
          <p:cNvPr id="29" name="RV180 X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r="61656"/>
          <a:stretch/>
        </p:blipFill>
        <p:spPr>
          <a:xfrm>
            <a:off x="6661439" y="2844935"/>
            <a:ext cx="1535827" cy="1993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53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86025" y="1224298"/>
            <a:ext cx="2696148" cy="1417303"/>
            <a:chOff x="3186025" y="1224298"/>
            <a:chExt cx="2696148" cy="1417303"/>
          </a:xfrm>
        </p:grpSpPr>
        <p:sp>
          <p:nvSpPr>
            <p:cNvPr id="13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After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29.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84138" y="1224298"/>
            <a:ext cx="2696148" cy="1417303"/>
            <a:chOff x="3186025" y="1224298"/>
            <a:chExt cx="2696148" cy="1417303"/>
          </a:xfrm>
        </p:grpSpPr>
        <p:sp>
          <p:nvSpPr>
            <p:cNvPr id="17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Arc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99080" y="1224298"/>
              <a:ext cx="620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30.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912" y="1224298"/>
            <a:ext cx="2696148" cy="1417303"/>
            <a:chOff x="3186025" y="1224298"/>
            <a:chExt cx="2696148" cy="1417303"/>
          </a:xfrm>
        </p:grpSpPr>
        <p:sp>
          <p:nvSpPr>
            <p:cNvPr id="21" name="Content Placeholder 9"/>
            <p:cNvSpPr txBox="1">
              <a:spLocks/>
            </p:cNvSpPr>
            <p:nvPr/>
          </p:nvSpPr>
          <p:spPr bwMode="auto">
            <a:xfrm>
              <a:off x="3186025" y="1649237"/>
              <a:ext cx="2696148" cy="99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/>
                <a:t>Block Altitude Assignment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99080" y="1224298"/>
              <a:ext cx="679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28.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r="26762"/>
          <a:stretch/>
        </p:blipFill>
        <p:spPr>
          <a:xfrm>
            <a:off x="6446161" y="2865330"/>
            <a:ext cx="1972101" cy="1972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r="22568"/>
          <a:stretch/>
        </p:blipFill>
        <p:spPr>
          <a:xfrm>
            <a:off x="986588" y="2835705"/>
            <a:ext cx="1508078" cy="200262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73D8A90-F55F-4E5D-A4B9-06F5F7105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dirty="0"/>
              <a:t>Practice Exercise 2: Strip Marking Symbols </a:t>
            </a:r>
            <a:r>
              <a:rPr lang="en-US" sz="3200" i="1" dirty="0"/>
              <a:t>(Cont’d)</a:t>
            </a:r>
            <a:endParaRPr lang="en-US" i="1" dirty="0"/>
          </a:p>
        </p:txBody>
      </p:sp>
      <p:pic>
        <p:nvPicPr>
          <p:cNvPr id="4" name="After new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69" y="2865330"/>
            <a:ext cx="1680830" cy="2002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81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7912" y="1224298"/>
            <a:ext cx="2696148" cy="3618703"/>
            <a:chOff x="287912" y="1224298"/>
            <a:chExt cx="2696148" cy="3618703"/>
          </a:xfrm>
        </p:grpSpPr>
        <p:grpSp>
          <p:nvGrpSpPr>
            <p:cNvPr id="20" name="Group 19"/>
            <p:cNvGrpSpPr/>
            <p:nvPr/>
          </p:nvGrpSpPr>
          <p:grpSpPr>
            <a:xfrm>
              <a:off x="287912" y="1224298"/>
              <a:ext cx="2696148" cy="1417303"/>
              <a:chOff x="3186025" y="1224298"/>
              <a:chExt cx="2696148" cy="1417303"/>
            </a:xfrm>
          </p:grpSpPr>
          <p:sp>
            <p:nvSpPr>
              <p:cNvPr id="21" name="Content Placeholder 9"/>
              <p:cNvSpPr txBox="1">
                <a:spLocks/>
              </p:cNvSpPr>
              <p:nvPr/>
            </p:nvSpPr>
            <p:spPr bwMode="auto">
              <a:xfrm>
                <a:off x="3186025" y="1649237"/>
                <a:ext cx="2696148" cy="992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dirty="0"/>
                  <a:t>Warning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299080" y="1224298"/>
                <a:ext cx="679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31.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0" t="1" r="24373" b="3201"/>
            <a:stretch/>
          </p:blipFill>
          <p:spPr>
            <a:xfrm>
              <a:off x="881947" y="2840380"/>
              <a:ext cx="1508078" cy="2002621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D4F46BF-EC4B-4583-B88D-BA89F53C1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dirty="0"/>
              <a:t>Practice Exercise 2: Strip Marking Symbols </a:t>
            </a:r>
            <a:r>
              <a:rPr lang="en-US" sz="3200" i="1" dirty="0"/>
              <a:t>(Cont’d)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9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8ED21-4A5B-400E-A3F5-9328BF007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Practice Exercise 3: Recording Clearances and Control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0C457-64D4-44E4-8A5A-15781B1B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16" y="1240077"/>
            <a:ext cx="8700697" cy="4659075"/>
          </a:xfrm>
        </p:spPr>
        <p:txBody>
          <a:bodyPr/>
          <a:lstStyle/>
          <a:p>
            <a:r>
              <a:rPr lang="en-US" dirty="0"/>
              <a:t>Purpose</a:t>
            </a:r>
          </a:p>
          <a:p>
            <a:pPr marL="728663" lvl="1" indent="-342900"/>
            <a:r>
              <a:rPr lang="en-US" dirty="0" smtClean="0"/>
              <a:t>Review </a:t>
            </a:r>
            <a:r>
              <a:rPr lang="en-US" dirty="0"/>
              <a:t>and practice strip marking on flight strips using proper characters and symbols in the correct locations </a:t>
            </a:r>
          </a:p>
          <a:p>
            <a:r>
              <a:rPr lang="en-US" dirty="0"/>
              <a:t>Materials</a:t>
            </a:r>
          </a:p>
          <a:p>
            <a:pPr lvl="1"/>
            <a:r>
              <a:rPr lang="en-US" dirty="0"/>
              <a:t>Practice exercise 3 from Lesson 1 handout</a:t>
            </a:r>
          </a:p>
          <a:p>
            <a:pPr lvl="1"/>
            <a:r>
              <a:rPr lang="en-US" dirty="0"/>
              <a:t>Appendix: Location Identifiers</a:t>
            </a:r>
          </a:p>
          <a:p>
            <a:pPr lvl="1"/>
            <a:r>
              <a:rPr lang="en-US" dirty="0"/>
              <a:t>Pencil and/or pen in black and </a:t>
            </a:r>
            <a:r>
              <a:rPr lang="en-US" dirty="0" smtClean="0"/>
              <a:t>red</a:t>
            </a:r>
            <a:endParaRPr lang="en-US" dirty="0"/>
          </a:p>
          <a:p>
            <a:r>
              <a:rPr lang="en-US" dirty="0"/>
              <a:t>Directions</a:t>
            </a:r>
          </a:p>
          <a:p>
            <a:pPr lvl="1"/>
            <a:r>
              <a:rPr lang="en-US" dirty="0" smtClean="0"/>
              <a:t>Record </a:t>
            </a:r>
            <a:r>
              <a:rPr lang="en-US" dirty="0"/>
              <a:t>the clearances and control information on the flight progress strips as per the clearance/request read by the instructor</a:t>
            </a:r>
          </a:p>
        </p:txBody>
      </p:sp>
    </p:spTree>
    <p:extLst>
      <p:ext uri="{BB962C8B-B14F-4D97-AF65-F5344CB8AC3E}">
        <p14:creationId xmlns:p14="http://schemas.microsoft.com/office/powerpoint/2010/main" val="79258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6" y="249076"/>
            <a:ext cx="8472488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Proposal Strips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0" y="925502"/>
            <a:ext cx="7285037" cy="16842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6" y="2619065"/>
            <a:ext cx="7285037" cy="1684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3" y="4305701"/>
            <a:ext cx="7277570" cy="1682479"/>
          </a:xfrm>
          <a:prstGeom prst="rect">
            <a:avLst/>
          </a:prstGeom>
        </p:spPr>
      </p:pic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2058DB22-C371-4B03-A583-953FEB32D917}"/>
              </a:ext>
            </a:extLst>
          </p:cNvPr>
          <p:cNvSpPr/>
          <p:nvPr/>
        </p:nvSpPr>
        <p:spPr bwMode="auto">
          <a:xfrm>
            <a:off x="3556011" y="975118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8DA0AC30-A412-4BB0-9D92-009FB030CBC0}"/>
              </a:ext>
            </a:extLst>
          </p:cNvPr>
          <p:cNvSpPr/>
          <p:nvPr/>
        </p:nvSpPr>
        <p:spPr bwMode="auto">
          <a:xfrm>
            <a:off x="3556011" y="2660028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10AFCFAD-1896-4C11-B7C1-2C43C43099AE}"/>
              </a:ext>
            </a:extLst>
          </p:cNvPr>
          <p:cNvSpPr/>
          <p:nvPr/>
        </p:nvSpPr>
        <p:spPr bwMode="auto">
          <a:xfrm>
            <a:off x="3556011" y="4344233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762612" y="5527098"/>
            <a:ext cx="1326189" cy="308549"/>
            <a:chOff x="2769870" y="5527098"/>
            <a:chExt cx="1326189" cy="308549"/>
          </a:xfrm>
        </p:grpSpPr>
        <p:sp>
          <p:nvSpPr>
            <p:cNvPr id="9" name="Rounded Rectangle 32">
              <a:extLst>
                <a:ext uri="{FF2B5EF4-FFF2-40B4-BE49-F238E27FC236}">
                  <a16:creationId xmlns:a16="http://schemas.microsoft.com/office/drawing/2014/main" id="{2058DB22-C371-4B03-A583-953FEB32D917}"/>
                </a:ext>
              </a:extLst>
            </p:cNvPr>
            <p:cNvSpPr/>
            <p:nvPr/>
          </p:nvSpPr>
          <p:spPr bwMode="auto">
            <a:xfrm>
              <a:off x="2769870" y="5555673"/>
              <a:ext cx="1072298" cy="279974"/>
            </a:xfrm>
            <a:prstGeom prst="roundRect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288" tIns="9144" rIns="18288" bIns="0" anchor="b" anchorCtr="0"/>
            <a:lstStyle/>
            <a:p>
              <a:pPr algn="r">
                <a:defRPr/>
              </a:pPr>
              <a:endParaRPr lang="en-US" sz="1400" b="1" dirty="0">
                <a:solidFill>
                  <a:srgbClr val="0000FF"/>
                </a:solidFill>
                <a:latin typeface="Arial" pitchFamily="44" charset="0"/>
              </a:endParaRPr>
            </a:p>
          </p:txBody>
        </p:sp>
        <p:sp>
          <p:nvSpPr>
            <p:cNvPr id="10" name="Rounded Rectangle 32">
              <a:extLst>
                <a:ext uri="{FF2B5EF4-FFF2-40B4-BE49-F238E27FC236}">
                  <a16:creationId xmlns:a16="http://schemas.microsoft.com/office/drawing/2014/main" id="{2058DB22-C371-4B03-A583-953FEB32D917}"/>
                </a:ext>
              </a:extLst>
            </p:cNvPr>
            <p:cNvSpPr/>
            <p:nvPr/>
          </p:nvSpPr>
          <p:spPr bwMode="auto">
            <a:xfrm>
              <a:off x="3826927" y="5527098"/>
              <a:ext cx="269132" cy="279974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288" tIns="9144" rIns="18288" bIns="0" anchor="b" anchorCtr="0"/>
            <a:lstStyle/>
            <a:p>
              <a:pPr algn="r">
                <a:defRPr/>
              </a:pPr>
              <a:r>
                <a:rPr lang="en-US" sz="1400" b="1" dirty="0" smtClean="0">
                  <a:solidFill>
                    <a:srgbClr val="0000FF"/>
                  </a:solidFill>
                  <a:latin typeface="Arial" pitchFamily="44" charset="0"/>
                </a:rPr>
                <a:t>19</a:t>
              </a:r>
              <a:endParaRPr lang="en-US" sz="1400" b="1" dirty="0">
                <a:solidFill>
                  <a:srgbClr val="0000FF"/>
                </a:solidFill>
                <a:latin typeface="Arial" pitchFamily="4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58983" y="3862144"/>
            <a:ext cx="1326189" cy="308549"/>
            <a:chOff x="2769870" y="5527098"/>
            <a:chExt cx="1326189" cy="308549"/>
          </a:xfrm>
        </p:grpSpPr>
        <p:sp>
          <p:nvSpPr>
            <p:cNvPr id="13" name="Rounded Rectangle 32">
              <a:extLst>
                <a:ext uri="{FF2B5EF4-FFF2-40B4-BE49-F238E27FC236}">
                  <a16:creationId xmlns:a16="http://schemas.microsoft.com/office/drawing/2014/main" id="{2058DB22-C371-4B03-A583-953FEB32D917}"/>
                </a:ext>
              </a:extLst>
            </p:cNvPr>
            <p:cNvSpPr/>
            <p:nvPr/>
          </p:nvSpPr>
          <p:spPr bwMode="auto">
            <a:xfrm>
              <a:off x="2769870" y="5555673"/>
              <a:ext cx="1072298" cy="279974"/>
            </a:xfrm>
            <a:prstGeom prst="roundRect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288" tIns="9144" rIns="18288" bIns="0" anchor="b" anchorCtr="0"/>
            <a:lstStyle/>
            <a:p>
              <a:pPr algn="r">
                <a:defRPr/>
              </a:pPr>
              <a:endParaRPr lang="en-US" sz="1400" b="1" dirty="0">
                <a:solidFill>
                  <a:srgbClr val="0000FF"/>
                </a:solidFill>
                <a:latin typeface="Arial" pitchFamily="44" charset="0"/>
              </a:endParaRPr>
            </a:p>
          </p:txBody>
        </p:sp>
        <p:sp>
          <p:nvSpPr>
            <p:cNvPr id="14" name="Rounded Rectangle 32">
              <a:extLst>
                <a:ext uri="{FF2B5EF4-FFF2-40B4-BE49-F238E27FC236}">
                  <a16:creationId xmlns:a16="http://schemas.microsoft.com/office/drawing/2014/main" id="{2058DB22-C371-4B03-A583-953FEB32D917}"/>
                </a:ext>
              </a:extLst>
            </p:cNvPr>
            <p:cNvSpPr/>
            <p:nvPr/>
          </p:nvSpPr>
          <p:spPr bwMode="auto">
            <a:xfrm>
              <a:off x="3826927" y="5527098"/>
              <a:ext cx="269132" cy="279974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288" tIns="9144" rIns="18288" bIns="0" anchor="b" anchorCtr="0"/>
            <a:lstStyle/>
            <a:p>
              <a:pPr algn="r">
                <a:defRPr/>
              </a:pPr>
              <a:r>
                <a:rPr lang="en-US" sz="1400" b="1" dirty="0" smtClean="0">
                  <a:solidFill>
                    <a:srgbClr val="0000FF"/>
                  </a:solidFill>
                  <a:latin typeface="Arial" pitchFamily="44" charset="0"/>
                </a:rPr>
                <a:t>19</a:t>
              </a:r>
              <a:endParaRPr lang="en-US" sz="1400" b="1" dirty="0">
                <a:solidFill>
                  <a:srgbClr val="0000FF"/>
                </a:solidFill>
                <a:latin typeface="Arial" pitchFamily="4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48100" y="2170371"/>
            <a:ext cx="1326189" cy="308549"/>
            <a:chOff x="2769870" y="5527098"/>
            <a:chExt cx="1326189" cy="308549"/>
          </a:xfrm>
        </p:grpSpPr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id="{2058DB22-C371-4B03-A583-953FEB32D917}"/>
                </a:ext>
              </a:extLst>
            </p:cNvPr>
            <p:cNvSpPr/>
            <p:nvPr/>
          </p:nvSpPr>
          <p:spPr bwMode="auto">
            <a:xfrm>
              <a:off x="2769870" y="5555673"/>
              <a:ext cx="1072298" cy="279974"/>
            </a:xfrm>
            <a:prstGeom prst="roundRect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288" tIns="9144" rIns="18288" bIns="0" anchor="b" anchorCtr="0"/>
            <a:lstStyle/>
            <a:p>
              <a:pPr algn="r">
                <a:defRPr/>
              </a:pPr>
              <a:endParaRPr lang="en-US" sz="1400" b="1" dirty="0">
                <a:solidFill>
                  <a:srgbClr val="0000FF"/>
                </a:solidFill>
                <a:latin typeface="Arial" pitchFamily="44" charset="0"/>
              </a:endParaRPr>
            </a:p>
          </p:txBody>
        </p:sp>
        <p:sp>
          <p:nvSpPr>
            <p:cNvPr id="17" name="Rounded Rectangle 32">
              <a:extLst>
                <a:ext uri="{FF2B5EF4-FFF2-40B4-BE49-F238E27FC236}">
                  <a16:creationId xmlns:a16="http://schemas.microsoft.com/office/drawing/2014/main" id="{2058DB22-C371-4B03-A583-953FEB32D917}"/>
                </a:ext>
              </a:extLst>
            </p:cNvPr>
            <p:cNvSpPr/>
            <p:nvPr/>
          </p:nvSpPr>
          <p:spPr bwMode="auto">
            <a:xfrm>
              <a:off x="3826927" y="5527098"/>
              <a:ext cx="269132" cy="279974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288" tIns="9144" rIns="18288" bIns="0" anchor="b" anchorCtr="0"/>
            <a:lstStyle/>
            <a:p>
              <a:pPr algn="r">
                <a:defRPr/>
              </a:pPr>
              <a:r>
                <a:rPr lang="en-US" sz="1400" b="1" dirty="0" smtClean="0">
                  <a:solidFill>
                    <a:srgbClr val="0000FF"/>
                  </a:solidFill>
                  <a:latin typeface="Arial" pitchFamily="44" charset="0"/>
                </a:rPr>
                <a:t>19</a:t>
              </a:r>
              <a:endParaRPr lang="en-US" sz="1400" b="1" dirty="0">
                <a:solidFill>
                  <a:srgbClr val="0000FF"/>
                </a:solidFill>
                <a:latin typeface="Arial" pitchFamily="4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25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6989CB-76C2-4986-99FF-C6F526E6F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91" y="3588651"/>
            <a:ext cx="8305800" cy="1914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A6861-53B8-41D6-8AE7-0F81D4610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64" y="1704966"/>
            <a:ext cx="8305800" cy="1914525"/>
          </a:xfrm>
          <a:prstGeom prst="rect">
            <a:avLst/>
          </a:prstGeom>
        </p:spPr>
      </p:pic>
      <p:sp>
        <p:nvSpPr>
          <p:cNvPr id="77828" name="Title 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Question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Align" hidden="1"/>
          <p:cNvGrpSpPr/>
          <p:nvPr/>
        </p:nvGrpSpPr>
        <p:grpSpPr>
          <a:xfrm>
            <a:off x="415637" y="1704966"/>
            <a:ext cx="8660124" cy="3726337"/>
            <a:chOff x="415637" y="1704966"/>
            <a:chExt cx="8660124" cy="3726337"/>
          </a:xfrm>
        </p:grpSpPr>
        <p:sp>
          <p:nvSpPr>
            <p:cNvPr id="2" name="Rectangle 1"/>
            <p:cNvSpPr/>
            <p:nvPr/>
          </p:nvSpPr>
          <p:spPr bwMode="auto">
            <a:xfrm>
              <a:off x="415637" y="1704966"/>
              <a:ext cx="8660124" cy="1802509"/>
            </a:xfrm>
            <a:prstGeom prst="rect">
              <a:avLst/>
            </a:prstGeom>
            <a:noFill/>
            <a:ln w="31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15637" y="3628794"/>
              <a:ext cx="8440484" cy="1802509"/>
            </a:xfrm>
            <a:prstGeom prst="rect">
              <a:avLst/>
            </a:prstGeom>
            <a:noFill/>
            <a:ln w="31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113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E856C6-F588-47E3-BFB5-7121F4D7F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6" y="3628706"/>
            <a:ext cx="8315325" cy="1924050"/>
          </a:xfrm>
          <a:prstGeom prst="rect">
            <a:avLst/>
          </a:prstGeom>
        </p:spPr>
      </p:pic>
      <p:sp>
        <p:nvSpPr>
          <p:cNvPr id="78852" name="Title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156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itle 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3</a:t>
            </a:r>
          </a:p>
        </p:txBody>
      </p:sp>
      <p:pic>
        <p:nvPicPr>
          <p:cNvPr id="2" name="Questi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1692278"/>
            <a:ext cx="8312728" cy="1921794"/>
          </a:xfrm>
          <a:prstGeom prst="rect">
            <a:avLst/>
          </a:prstGeom>
        </p:spPr>
      </p:pic>
      <p:pic>
        <p:nvPicPr>
          <p:cNvPr id="6" name="Ico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5" y="3641050"/>
            <a:ext cx="8318009" cy="19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22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itle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4</a:t>
            </a:r>
          </a:p>
        </p:txBody>
      </p:sp>
      <p:pic>
        <p:nvPicPr>
          <p:cNvPr id="8" name="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563J 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4"/>
          <a:stretch/>
        </p:blipFill>
        <p:spPr>
          <a:xfrm>
            <a:off x="428625" y="3615396"/>
            <a:ext cx="8494793" cy="1956993"/>
          </a:xfrm>
          <a:prstGeom prst="rect">
            <a:avLst/>
          </a:prstGeom>
        </p:spPr>
      </p:pic>
      <p:pic>
        <p:nvPicPr>
          <p:cNvPr id="2" name="N563J Q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24"/>
          <a:stretch/>
        </p:blipFill>
        <p:spPr>
          <a:xfrm>
            <a:off x="428625" y="1692278"/>
            <a:ext cx="8494793" cy="18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2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itle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5</a:t>
            </a:r>
          </a:p>
        </p:txBody>
      </p:sp>
      <p:pic>
        <p:nvPicPr>
          <p:cNvPr id="6" name="Click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DAL21 answ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t="50221" r="2235"/>
          <a:stretch/>
        </p:blipFill>
        <p:spPr>
          <a:xfrm>
            <a:off x="405642" y="3541139"/>
            <a:ext cx="8434316" cy="1772170"/>
          </a:xfrm>
          <a:prstGeom prst="rect">
            <a:avLst/>
          </a:prstGeom>
        </p:spPr>
      </p:pic>
      <p:pic>
        <p:nvPicPr>
          <p:cNvPr id="7" name="DAL21 new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r="2235" b="50354"/>
          <a:stretch/>
        </p:blipFill>
        <p:spPr>
          <a:xfrm>
            <a:off x="395482" y="1717678"/>
            <a:ext cx="8434316" cy="176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70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624911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009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624911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673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Title 5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8</a:t>
            </a:r>
          </a:p>
        </p:txBody>
      </p:sp>
      <p:pic>
        <p:nvPicPr>
          <p:cNvPr id="3" name="Questi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6" name="Answer">
            <a:extLst>
              <a:ext uri="{FF2B5EF4-FFF2-40B4-BE49-F238E27FC236}">
                <a16:creationId xmlns:a16="http://schemas.microsoft.com/office/drawing/2014/main" id="{E7452B17-16BC-406C-80E8-B73DF2A93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>
          <a:xfrm>
            <a:off x="415637" y="3614072"/>
            <a:ext cx="8312726" cy="1835727"/>
          </a:xfrm>
          <a:prstGeom prst="rect">
            <a:avLst/>
          </a:prstGeom>
        </p:spPr>
      </p:pic>
      <p:pic>
        <p:nvPicPr>
          <p:cNvPr id="7" name="Ico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302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624911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901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624911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85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38TS w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038"/>
            <a:ext cx="9144000" cy="1794885"/>
          </a:xfrm>
          <a:prstGeom prst="rect">
            <a:avLst/>
          </a:prstGeom>
        </p:spPr>
      </p:pic>
      <p:sp>
        <p:nvSpPr>
          <p:cNvPr id="225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Departure Strips - Data Entries 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2274444" y="1137038"/>
            <a:ext cx="1240802" cy="1002924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7677137" y="1731891"/>
            <a:ext cx="1277337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28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06777" y="3205527"/>
            <a:ext cx="8747697" cy="286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15"/>
              <a:defRPr/>
            </a:pPr>
            <a:r>
              <a:rPr lang="en-US" sz="2000" dirty="0"/>
              <a:t>Clearance information for departing aircraft</a:t>
            </a:r>
          </a:p>
          <a:p>
            <a:pPr marL="514350" indent="-514350">
              <a:buFont typeface="+mj-lt"/>
              <a:buAutoNum type="arabicPeriod" startAt="18"/>
              <a:defRPr/>
            </a:pPr>
            <a:r>
              <a:rPr lang="en-US" sz="2000" dirty="0"/>
              <a:t>Departure time (actual or assumed)</a:t>
            </a:r>
          </a:p>
          <a:p>
            <a:pPr marL="514350" indent="-514350">
              <a:buFont typeface="+mj-lt"/>
              <a:buAutoNum type="arabicPeriod" startAt="20"/>
              <a:defRPr/>
            </a:pPr>
            <a:r>
              <a:rPr lang="en-US" sz="2000" dirty="0"/>
              <a:t>Altitude information</a:t>
            </a:r>
          </a:p>
          <a:p>
            <a:pPr marL="514350" indent="-514350">
              <a:buFont typeface="+mj-lt"/>
              <a:buAutoNum type="arabicPeriod" startAt="26"/>
              <a:defRPr/>
            </a:pPr>
            <a:r>
              <a:rPr lang="en-US" sz="2000" dirty="0"/>
              <a:t>Remarks</a:t>
            </a:r>
          </a:p>
          <a:p>
            <a:pPr marL="514350" indent="-514350">
              <a:buFont typeface="+mj-lt"/>
              <a:buAutoNum type="arabicPeriod" startAt="28"/>
              <a:defRPr/>
            </a:pPr>
            <a:r>
              <a:rPr lang="en-US" sz="2000" dirty="0"/>
              <a:t>Miscellaneous control data</a:t>
            </a:r>
            <a:endParaRPr lang="en-US" sz="1600" dirty="0"/>
          </a:p>
          <a:p>
            <a:pPr marL="0" indent="0">
              <a:buNone/>
              <a:defRPr/>
            </a:pPr>
            <a:r>
              <a:rPr lang="en-US" sz="2000" dirty="0"/>
              <a:t>29-30. Transfer of control data and coordination indicators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3603343" y="1190314"/>
            <a:ext cx="1109234" cy="14295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2726754" y="2221357"/>
            <a:ext cx="788492" cy="27732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0" bIns="0"/>
          <a:lstStyle/>
          <a:p>
            <a:pPr algn="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18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7671593" y="2450196"/>
            <a:ext cx="1277337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29-30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5392671" y="2161521"/>
            <a:ext cx="2155223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61594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A5066B-A5F3-4EDF-88E6-FA21E9822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20" y="3624911"/>
            <a:ext cx="8305800" cy="1914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7626E6-E12E-472B-8B80-7355B4A01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0" y="1710119"/>
            <a:ext cx="8306959" cy="1914792"/>
          </a:xfrm>
          <a:prstGeom prst="rect">
            <a:avLst/>
          </a:prstGeom>
        </p:spPr>
      </p:pic>
      <p:sp>
        <p:nvSpPr>
          <p:cNvPr id="88068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11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950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3628412"/>
            <a:ext cx="8305817" cy="19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70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3" y="3622517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706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5D67-F7FD-449B-A815-D86DA9DA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 4: Flight Strip Marking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B8F56-4B94-4A7B-83CF-3A77E9AD7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73" y="1202499"/>
            <a:ext cx="8625541" cy="4696653"/>
          </a:xfrm>
        </p:spPr>
        <p:txBody>
          <a:bodyPr/>
          <a:lstStyle/>
          <a:p>
            <a:r>
              <a:rPr lang="en-US" dirty="0"/>
              <a:t>Purpose</a:t>
            </a:r>
          </a:p>
          <a:p>
            <a:pPr marL="457200" lvl="1" indent="-182880"/>
            <a:r>
              <a:rPr lang="en-US" dirty="0" smtClean="0"/>
              <a:t>Review </a:t>
            </a:r>
            <a:r>
              <a:rPr lang="en-US" dirty="0"/>
              <a:t>and practice strip marking on flight strips using proper characters and symbols in the correct locations </a:t>
            </a:r>
          </a:p>
          <a:p>
            <a:r>
              <a:rPr lang="en-US" dirty="0"/>
              <a:t>Materials</a:t>
            </a:r>
          </a:p>
          <a:p>
            <a:pPr lvl="1"/>
            <a:r>
              <a:rPr lang="en-US" dirty="0"/>
              <a:t>Practice Exercise Handout: Flight Strip </a:t>
            </a:r>
            <a:r>
              <a:rPr lang="en-US" dirty="0" smtClean="0"/>
              <a:t>Marking</a:t>
            </a:r>
          </a:p>
          <a:p>
            <a:pPr lvl="1"/>
            <a:r>
              <a:rPr lang="en-US" dirty="0"/>
              <a:t>Appendix: Location Identifiers</a:t>
            </a:r>
          </a:p>
          <a:p>
            <a:pPr lvl="1"/>
            <a:r>
              <a:rPr lang="en-US" dirty="0"/>
              <a:t>Pencil and/or pen in black and red</a:t>
            </a:r>
          </a:p>
          <a:p>
            <a:r>
              <a:rPr lang="en-US" dirty="0"/>
              <a:t>Directions</a:t>
            </a:r>
          </a:p>
          <a:p>
            <a:pPr lvl="1"/>
            <a:r>
              <a:rPr lang="en-US" dirty="0" smtClean="0"/>
              <a:t>Record </a:t>
            </a:r>
            <a:r>
              <a:rPr lang="en-US" dirty="0"/>
              <a:t>the clearances and control information on the flight progress strips as per the clearance/request read by the instructor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4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3" y="3622517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935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3A44FF-DCED-4737-BEB9-23D4AF8BE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6" y="1692278"/>
            <a:ext cx="8305800" cy="1914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852950-77E6-46BC-ABE1-AB7977FA7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43" y="3620261"/>
            <a:ext cx="8315325" cy="1924050"/>
          </a:xfrm>
          <a:prstGeom prst="rect">
            <a:avLst/>
          </a:prstGeom>
        </p:spPr>
      </p:pic>
      <p:sp>
        <p:nvSpPr>
          <p:cNvPr id="93188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152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27A33-F3EA-4C92-A794-2CDCB0383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6" y="3621389"/>
            <a:ext cx="831532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702D8-AE98-49CF-BF07-FD7F9C9C7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6" y="1707992"/>
            <a:ext cx="8305800" cy="1914525"/>
          </a:xfrm>
          <a:prstGeom prst="rect">
            <a:avLst/>
          </a:prstGeom>
        </p:spPr>
      </p:pic>
      <p:sp>
        <p:nvSpPr>
          <p:cNvPr id="94212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097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4E914-B80B-4EC7-8C22-0439C8FC5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3" y="3607070"/>
            <a:ext cx="8316486" cy="1924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F28EA-B3A4-4F1B-810B-7ADBF9261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1692278"/>
            <a:ext cx="8306959" cy="1914792"/>
          </a:xfrm>
          <a:prstGeom prst="rect">
            <a:avLst/>
          </a:prstGeom>
        </p:spPr>
      </p:pic>
      <p:sp>
        <p:nvSpPr>
          <p:cNvPr id="95236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854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3" y="3622517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775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4AA4FA-5229-42C6-B61C-DED341972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6" y="3628706"/>
            <a:ext cx="8315325" cy="1924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AD3515-BEE1-497E-A6E1-20BA498BD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43" y="1695912"/>
            <a:ext cx="8305800" cy="1914525"/>
          </a:xfrm>
          <a:prstGeom prst="rect">
            <a:avLst/>
          </a:prstGeom>
        </p:spPr>
      </p:pic>
      <p:sp>
        <p:nvSpPr>
          <p:cNvPr id="97284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239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CC890-B730-4E2E-83CE-113B6DC47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" y="1217615"/>
            <a:ext cx="9132696" cy="1783080"/>
          </a:xfrm>
          <a:prstGeom prst="rect">
            <a:avLst/>
          </a:prstGeom>
        </p:spPr>
      </p:pic>
      <p:sp>
        <p:nvSpPr>
          <p:cNvPr id="225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En</a:t>
            </a:r>
            <a:r>
              <a:rPr lang="en-US" altLang="en-US" dirty="0"/>
              <a:t> Route Strips - Data Entries 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2274444" y="1190314"/>
            <a:ext cx="985591" cy="104754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660821" y="1237421"/>
            <a:ext cx="612832" cy="58455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11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06777" y="3205527"/>
            <a:ext cx="8747697" cy="286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dirty="0"/>
              <a:t>11</a:t>
            </a:r>
            <a:r>
              <a:rPr lang="en-US" sz="2000" dirty="0" smtClean="0"/>
              <a:t>.    Previous </a:t>
            </a:r>
            <a:r>
              <a:rPr lang="en-US" sz="2000" dirty="0"/>
              <a:t>fix</a:t>
            </a:r>
          </a:p>
          <a:p>
            <a:pPr marL="0" indent="0">
              <a:buNone/>
              <a:defRPr/>
            </a:pPr>
            <a:r>
              <a:rPr lang="en-US" sz="2000" dirty="0"/>
              <a:t>12</a:t>
            </a:r>
            <a:r>
              <a:rPr lang="en-US" sz="2000" dirty="0" smtClean="0"/>
              <a:t>.    Estimated </a:t>
            </a:r>
            <a:r>
              <a:rPr lang="en-US" sz="2000" dirty="0"/>
              <a:t>time over previous fix</a:t>
            </a:r>
          </a:p>
          <a:p>
            <a:pPr marL="0" indent="0">
              <a:buNone/>
              <a:defRPr/>
            </a:pPr>
            <a:r>
              <a:rPr lang="en-US" sz="2000" dirty="0" smtClean="0"/>
              <a:t>14a.  Plus </a:t>
            </a:r>
            <a:r>
              <a:rPr lang="en-US" sz="2000" dirty="0"/>
              <a:t>time, in minutes, previous fix to the posted fix</a:t>
            </a:r>
          </a:p>
          <a:p>
            <a:pPr marL="0" indent="0">
              <a:buNone/>
              <a:defRPr/>
            </a:pPr>
            <a:r>
              <a:rPr lang="en-US" sz="2000" dirty="0"/>
              <a:t>15</a:t>
            </a:r>
            <a:r>
              <a:rPr lang="en-US" sz="2000" dirty="0" smtClean="0"/>
              <a:t>.    Center </a:t>
            </a:r>
            <a:r>
              <a:rPr lang="en-US" sz="2000" dirty="0"/>
              <a:t>estimated time over posted fix</a:t>
            </a:r>
          </a:p>
          <a:p>
            <a:pPr marL="0" indent="0">
              <a:buNone/>
              <a:defRPr/>
            </a:pPr>
            <a:r>
              <a:rPr lang="en-US" sz="2000" dirty="0"/>
              <a:t>19</a:t>
            </a:r>
            <a:r>
              <a:rPr lang="en-US" sz="2000" dirty="0" smtClean="0"/>
              <a:t>.    Posted </a:t>
            </a:r>
            <a:r>
              <a:rPr lang="en-US" sz="2000" dirty="0"/>
              <a:t>fix</a:t>
            </a:r>
          </a:p>
          <a:p>
            <a:pPr marL="0" indent="0">
              <a:buNone/>
              <a:defRPr/>
            </a:pPr>
            <a:r>
              <a:rPr lang="en-US" sz="2000" dirty="0"/>
              <a:t>20</a:t>
            </a:r>
            <a:r>
              <a:rPr lang="en-US" sz="2000" dirty="0" smtClean="0"/>
              <a:t>.    Altitude </a:t>
            </a:r>
            <a:r>
              <a:rPr lang="en-US" sz="2000" dirty="0"/>
              <a:t>information</a:t>
            </a:r>
          </a:p>
          <a:p>
            <a:pPr marL="0" indent="0">
              <a:buNone/>
              <a:defRPr/>
            </a:pPr>
            <a:r>
              <a:rPr lang="en-US" sz="2000" dirty="0" smtClean="0"/>
              <a:t>20a.  TCAS </a:t>
            </a:r>
            <a:r>
              <a:rPr lang="en-US" sz="2000" dirty="0"/>
              <a:t>Resolution Advisory (RA) events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3515246" y="1237421"/>
            <a:ext cx="1149623" cy="126699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2273653" y="2650866"/>
            <a:ext cx="1073036" cy="34982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51515" y="2024996"/>
            <a:ext cx="612832" cy="53395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651515" y="2623876"/>
            <a:ext cx="612832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14a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578799" y="2650866"/>
            <a:ext cx="1086069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20a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Question 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3" y="3622517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904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Question </a:t>
            </a:r>
            <a:r>
              <a:rPr lang="en-US" altLang="en-US" dirty="0" smtClean="0">
                <a:solidFill>
                  <a:schemeClr val="tx1"/>
                </a:solidFill>
              </a:rPr>
              <a:t>8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3" y="3622517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47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09C25-20D5-4EF2-A5DF-97AC78EEF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60"/>
          <a:stretch/>
        </p:blipFill>
        <p:spPr>
          <a:xfrm>
            <a:off x="428626" y="3628706"/>
            <a:ext cx="8315325" cy="1822860"/>
          </a:xfrm>
          <a:prstGeom prst="rect">
            <a:avLst/>
          </a:prstGeom>
        </p:spPr>
      </p:pic>
      <p:sp>
        <p:nvSpPr>
          <p:cNvPr id="10138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Question </a:t>
            </a:r>
            <a:r>
              <a:rPr lang="en-US" altLang="en-US" dirty="0" smtClean="0">
                <a:solidFill>
                  <a:schemeClr val="tx1"/>
                </a:solidFill>
              </a:rPr>
              <a:t>9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883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E6D66C-3E3C-46ED-8583-DC7AC60FA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32" y="3611250"/>
            <a:ext cx="8315325" cy="1924050"/>
          </a:xfrm>
          <a:prstGeom prst="rect">
            <a:avLst/>
          </a:prstGeom>
        </p:spPr>
      </p:pic>
      <p:sp>
        <p:nvSpPr>
          <p:cNvPr id="102404" name="Title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Question </a:t>
            </a:r>
            <a:r>
              <a:rPr lang="en-US" altLang="en-US" dirty="0" smtClean="0">
                <a:solidFill>
                  <a:schemeClr val="tx1"/>
                </a:solidFill>
              </a:rPr>
              <a:t>10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1" y="1692278"/>
            <a:ext cx="8312727" cy="1921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518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Question </a:t>
            </a:r>
            <a:r>
              <a:rPr lang="en-US" altLang="en-US" dirty="0" smtClean="0">
                <a:solidFill>
                  <a:schemeClr val="tx1"/>
                </a:solidFill>
              </a:rPr>
              <a:t>11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A74FF5-64D1-4236-B028-68BA0E34E5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3" b="50863"/>
          <a:stretch/>
        </p:blipFill>
        <p:spPr>
          <a:xfrm>
            <a:off x="216399" y="3429000"/>
            <a:ext cx="8711202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3" y="3622517"/>
            <a:ext cx="8312727" cy="1921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58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Question </a:t>
            </a:r>
            <a:r>
              <a:rPr lang="en-US" altLang="en-US" dirty="0" smtClean="0">
                <a:solidFill>
                  <a:schemeClr val="tx1"/>
                </a:solidFill>
              </a:rPr>
              <a:t>12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3" y="3622517"/>
            <a:ext cx="8312727" cy="192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80" y="4829175"/>
            <a:ext cx="51206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54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Question </a:t>
            </a:r>
            <a:r>
              <a:rPr lang="en-US" altLang="en-US" dirty="0" smtClean="0">
                <a:solidFill>
                  <a:schemeClr val="tx1"/>
                </a:solidFill>
              </a:rPr>
              <a:t>13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692278"/>
            <a:ext cx="8312727" cy="19217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005943" y="2032000"/>
            <a:ext cx="235857" cy="217714"/>
          </a:xfrm>
          <a:prstGeom prst="rect">
            <a:avLst/>
          </a:prstGeom>
          <a:solidFill>
            <a:srgbClr val="FBFB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0"/>
          <a:stretch/>
        </p:blipFill>
        <p:spPr>
          <a:xfrm>
            <a:off x="413241" y="3632516"/>
            <a:ext cx="8297990" cy="18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22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A25853-6516-4215-8377-36D2CFBC9B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b="1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146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F9A6F-ABC8-453A-A9E3-EA8307D52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Purpose of strip marking</a:t>
            </a:r>
          </a:p>
          <a:p>
            <a:r>
              <a:rPr lang="en-US" dirty="0"/>
              <a:t>Post current data</a:t>
            </a:r>
          </a:p>
          <a:p>
            <a:r>
              <a:rPr lang="en-US" dirty="0"/>
              <a:t>Record clearances</a:t>
            </a:r>
          </a:p>
          <a:p>
            <a:r>
              <a:rPr lang="en-US" dirty="0"/>
              <a:t>Standard characters</a:t>
            </a:r>
          </a:p>
          <a:p>
            <a:r>
              <a:rPr lang="en-US" dirty="0"/>
              <a:t>Corrections and </a:t>
            </a:r>
            <a:r>
              <a:rPr lang="en-US" dirty="0" smtClean="0"/>
              <a:t>amendments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Summary </a:t>
            </a:r>
            <a:r>
              <a:rPr lang="en-US" sz="3200" i="1" dirty="0"/>
              <a:t>(Cont’d)</a:t>
            </a:r>
            <a:endParaRPr lang="en-US" i="1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39CC185-1772-42A3-8893-51DB663C0B05}"/>
              </a:ext>
            </a:extLst>
          </p:cNvPr>
          <p:cNvSpPr txBox="1">
            <a:spLocks/>
          </p:cNvSpPr>
          <p:nvPr/>
        </p:nvSpPr>
        <p:spPr>
          <a:xfrm>
            <a:off x="542924" y="1631373"/>
            <a:ext cx="7972425" cy="426272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Types of flight strips</a:t>
            </a:r>
          </a:p>
          <a:p>
            <a:r>
              <a:rPr lang="en-US" b="0" dirty="0" smtClean="0"/>
              <a:t>Flight </a:t>
            </a:r>
            <a:r>
              <a:rPr lang="en-US" b="0" dirty="0"/>
              <a:t>strip data entries</a:t>
            </a:r>
          </a:p>
          <a:p>
            <a:r>
              <a:rPr lang="en-US" b="0" dirty="0"/>
              <a:t>General information</a:t>
            </a:r>
          </a:p>
          <a:p>
            <a:r>
              <a:rPr lang="en-US" b="0" dirty="0"/>
              <a:t>Clearance abbreviations</a:t>
            </a:r>
          </a:p>
          <a:p>
            <a:r>
              <a:rPr lang="en-US" b="0" dirty="0"/>
              <a:t>Miscellaneous abbreviations</a:t>
            </a:r>
          </a:p>
          <a:p>
            <a:r>
              <a:rPr lang="en-US" b="0" dirty="0"/>
              <a:t>Control information symbols</a:t>
            </a:r>
          </a:p>
          <a:p>
            <a:r>
              <a:rPr lang="en-US" b="0" dirty="0"/>
              <a:t>Approach abbreviations</a:t>
            </a:r>
          </a:p>
        </p:txBody>
      </p:sp>
    </p:spTree>
    <p:extLst>
      <p:ext uri="{BB962C8B-B14F-4D97-AF65-F5344CB8AC3E}">
        <p14:creationId xmlns:p14="http://schemas.microsoft.com/office/powerpoint/2010/main" val="140073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3" descr="TheEndSlide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"/>
          <a:stretch>
            <a:fillRect/>
          </a:stretch>
        </p:blipFill>
        <p:spPr bwMode="auto">
          <a:xfrm>
            <a:off x="0" y="0"/>
            <a:ext cx="9144000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itle 1"/>
          <p:cNvSpPr>
            <a:spLocks noGrp="1"/>
          </p:cNvSpPr>
          <p:nvPr/>
        </p:nvSpPr>
        <p:spPr bwMode="auto">
          <a:xfrm>
            <a:off x="428625" y="328613"/>
            <a:ext cx="8472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8136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E8300F-F5CD-4D88-B710-0B6632539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315"/>
            <a:ext cx="9144000" cy="1785287"/>
          </a:xfrm>
          <a:prstGeom prst="rect">
            <a:avLst/>
          </a:prstGeom>
        </p:spPr>
      </p:pic>
      <p:sp>
        <p:nvSpPr>
          <p:cNvPr id="225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Arrival Strips - Data Entries 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3183466" y="1190315"/>
            <a:ext cx="331779" cy="740086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06777" y="3205527"/>
            <a:ext cx="8747697" cy="286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16"/>
              <a:defRPr/>
            </a:pPr>
            <a:r>
              <a:rPr lang="en-US" sz="2000" dirty="0"/>
              <a:t>Arrival </a:t>
            </a:r>
            <a:r>
              <a:rPr lang="en-US" sz="2000" dirty="0" smtClean="0"/>
              <a:t>arrow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" y="1073509"/>
            <a:ext cx="9046500" cy="1790948"/>
          </a:xfrm>
          <a:prstGeom prst="rect">
            <a:avLst/>
          </a:prstGeom>
        </p:spPr>
      </p:pic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46331"/>
          </a:xfrm>
        </p:spPr>
        <p:txBody>
          <a:bodyPr/>
          <a:lstStyle/>
          <a:p>
            <a:r>
              <a:rPr lang="en-US" altLang="en-US" dirty="0"/>
              <a:t>Computer Programmed Blocks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06777" y="3205527"/>
            <a:ext cx="8747697" cy="286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6"/>
              <a:defRPr/>
            </a:pPr>
            <a:r>
              <a:rPr lang="en-US" sz="2000" dirty="0"/>
              <a:t>Sector </a:t>
            </a:r>
            <a:r>
              <a:rPr lang="en-US" sz="2000" dirty="0" smtClean="0"/>
              <a:t>number</a:t>
            </a:r>
            <a:endParaRPr lang="en-US" sz="2000" dirty="0"/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US" sz="2000" dirty="0"/>
              <a:t>Computer ID (CID)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US" sz="2000" dirty="0"/>
              <a:t>Estimated </a:t>
            </a:r>
            <a:r>
              <a:rPr lang="en-US" sz="2000" dirty="0" smtClean="0"/>
              <a:t>ground speed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US" sz="2000" dirty="0"/>
              <a:t>Sector/Strip </a:t>
            </a:r>
            <a:r>
              <a:rPr lang="en-US" sz="2000" dirty="0" smtClean="0"/>
              <a:t>Request </a:t>
            </a:r>
            <a:r>
              <a:rPr lang="en-US" sz="2000" dirty="0"/>
              <a:t>(SR) originator</a:t>
            </a:r>
          </a:p>
          <a:p>
            <a:pPr marL="514350" indent="-514350">
              <a:buFont typeface="+mj-lt"/>
              <a:buAutoNum type="arabicPeriod" startAt="10"/>
              <a:defRPr/>
            </a:pPr>
            <a:r>
              <a:rPr lang="en-US" sz="2000" dirty="0"/>
              <a:t>Strip </a:t>
            </a:r>
            <a:r>
              <a:rPr lang="en-US" sz="2000" dirty="0" smtClean="0"/>
              <a:t>number/revision</a:t>
            </a:r>
            <a:endParaRPr lang="en-US" sz="2000" dirty="0"/>
          </a:p>
          <a:p>
            <a:pPr marL="514350" indent="-514350">
              <a:buFont typeface="+mj-lt"/>
              <a:buAutoNum type="arabicPeriod" startAt="16"/>
              <a:defRPr/>
            </a:pPr>
            <a:r>
              <a:rPr lang="en-US" sz="2000" dirty="0" smtClean="0"/>
              <a:t>Arrow; </a:t>
            </a:r>
            <a:r>
              <a:rPr lang="en-US" sz="2000" dirty="0"/>
              <a:t>departing “</a:t>
            </a:r>
            <a:r>
              <a:rPr lang="en-US" sz="2000" dirty="0">
                <a:sym typeface="Wingdings" panose="05000000000000000000" pitchFamily="2" charset="2"/>
              </a:rPr>
              <a:t></a:t>
            </a:r>
            <a:r>
              <a:rPr lang="en-US" sz="2000" dirty="0"/>
              <a:t>”, arriving “</a:t>
            </a:r>
            <a:r>
              <a:rPr lang="en-US" sz="2000" dirty="0">
                <a:sym typeface="Wingdings" panose="05000000000000000000" pitchFamily="2" charset="2"/>
              </a:rPr>
              <a:t></a:t>
            </a:r>
            <a:r>
              <a:rPr lang="en-US" sz="2000" dirty="0"/>
              <a:t>”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205744" y="2450451"/>
            <a:ext cx="675753" cy="3121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7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757255" y="2227004"/>
            <a:ext cx="783518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9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931374" y="2530582"/>
            <a:ext cx="71428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931375" y="1994053"/>
            <a:ext cx="609398" cy="23295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8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3185358" y="1164125"/>
            <a:ext cx="342323" cy="56168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5723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6" y="1287641"/>
            <a:ext cx="9144000" cy="1788321"/>
          </a:xfrm>
          <a:prstGeom prst="rect">
            <a:avLst/>
          </a:prstGeom>
        </p:spPr>
      </p:pic>
      <p:sp>
        <p:nvSpPr>
          <p:cNvPr id="225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Flight Strip Data Locations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46050" y="1389063"/>
            <a:ext cx="1241425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46050" y="2212486"/>
            <a:ext cx="67575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5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46050" y="1962294"/>
            <a:ext cx="893953" cy="25019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2232024" y="2738136"/>
            <a:ext cx="1323975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4664869" y="2456171"/>
            <a:ext cx="566738" cy="56392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24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4664870" y="1338201"/>
            <a:ext cx="566737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21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5344002" y="1338201"/>
            <a:ext cx="2166937" cy="104298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25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5457825" y="2640013"/>
            <a:ext cx="1871663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7671917" y="1389063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27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06777" y="3205527"/>
            <a:ext cx="8747697" cy="286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2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3"/>
              <a:defRPr/>
            </a:pPr>
            <a:r>
              <a:rPr lang="en-US" sz="2000" dirty="0"/>
              <a:t>Aircraft identification</a:t>
            </a:r>
          </a:p>
          <a:p>
            <a:pPr marL="514350" indent="-514350">
              <a:buFont typeface="+mj-lt"/>
              <a:buAutoNum type="arabicPeriod" startAt="3"/>
              <a:defRPr/>
            </a:pPr>
            <a:r>
              <a:rPr lang="en-US" sz="2000" dirty="0"/>
              <a:t>Number, type aircraft/suffix</a:t>
            </a:r>
          </a:p>
          <a:p>
            <a:pPr marL="514350" indent="-514350">
              <a:buFont typeface="+mj-lt"/>
              <a:buAutoNum type="arabicPeriod" startAt="3"/>
              <a:defRPr/>
            </a:pPr>
            <a:r>
              <a:rPr lang="en-US" sz="2000" dirty="0" smtClean="0"/>
              <a:t>Filed true </a:t>
            </a:r>
            <a:r>
              <a:rPr lang="en-US" sz="2000" dirty="0"/>
              <a:t>airspeed</a:t>
            </a:r>
          </a:p>
          <a:p>
            <a:pPr marL="514350" indent="-514350">
              <a:buFont typeface="+mj-lt"/>
              <a:buAutoNum type="arabicPeriod" startAt="19"/>
              <a:defRPr/>
            </a:pPr>
            <a:r>
              <a:rPr lang="en-US" sz="2000" dirty="0"/>
              <a:t>Fix, proposed </a:t>
            </a:r>
            <a:r>
              <a:rPr lang="en-US" sz="2000" dirty="0" smtClean="0"/>
              <a:t>time </a:t>
            </a:r>
            <a:endParaRPr lang="en-US" sz="2000" dirty="0"/>
          </a:p>
          <a:p>
            <a:pPr marL="514350" indent="-514350">
              <a:buFont typeface="+mj-lt"/>
              <a:buAutoNum type="arabicPeriod" startAt="21"/>
              <a:defRPr/>
            </a:pPr>
            <a:r>
              <a:rPr lang="en-US" sz="2000" dirty="0"/>
              <a:t>Next fix</a:t>
            </a:r>
          </a:p>
          <a:p>
            <a:pPr marL="514350" indent="-514350">
              <a:buFont typeface="+mj-lt"/>
              <a:buAutoNum type="arabicPeriod" startAt="24"/>
              <a:defRPr/>
            </a:pPr>
            <a:r>
              <a:rPr lang="en-US" sz="2000" dirty="0"/>
              <a:t>Requested altitude</a:t>
            </a:r>
          </a:p>
          <a:p>
            <a:pPr marL="514350" indent="-514350">
              <a:buFont typeface="+mj-lt"/>
              <a:buAutoNum type="arabicPeriod" startAt="24"/>
              <a:defRPr/>
            </a:pPr>
            <a:r>
              <a:rPr lang="en-US" sz="2000" dirty="0"/>
              <a:t>Point of origin, route of flight</a:t>
            </a:r>
          </a:p>
          <a:p>
            <a:pPr marL="514350" indent="-514350">
              <a:buFont typeface="+mj-lt"/>
              <a:buAutoNum type="arabicPeriod" startAt="24"/>
              <a:defRPr/>
            </a:pPr>
            <a:r>
              <a:rPr lang="en-US" sz="2000" dirty="0"/>
              <a:t>Remarks</a:t>
            </a:r>
          </a:p>
          <a:p>
            <a:pPr marL="514350" indent="-514350">
              <a:buFont typeface="+mj-lt"/>
              <a:buAutoNum type="arabicPeriod" startAt="24"/>
              <a:defRPr/>
            </a:pPr>
            <a:r>
              <a:rPr lang="en-US" sz="2000" dirty="0"/>
              <a:t>Beacon </a:t>
            </a:r>
            <a:r>
              <a:rPr lang="en-US" sz="2000" dirty="0" smtClean="0"/>
              <a:t>code</a:t>
            </a:r>
          </a:p>
          <a:p>
            <a:pPr marL="0" indent="0">
              <a:buNone/>
              <a:defRPr/>
            </a:pPr>
            <a:r>
              <a:rPr lang="en-US" sz="2000" dirty="0"/>
              <a:t>29-30. Transfer of control </a:t>
            </a:r>
            <a:r>
              <a:rPr lang="en-US" sz="2000"/>
              <a:t>data </a:t>
            </a:r>
            <a:r>
              <a:rPr lang="en-US" sz="2000" smtClean="0"/>
              <a:t>and  </a:t>
            </a:r>
            <a:r>
              <a:rPr lang="en-US" sz="2000" smtClean="0">
                <a:solidFill>
                  <a:srgbClr val="EDEDED"/>
                </a:solidFill>
              </a:rPr>
              <a:t>______</a:t>
            </a:r>
            <a:r>
              <a:rPr lang="en-US" sz="2000" dirty="0" smtClean="0"/>
              <a:t>coordination </a:t>
            </a:r>
            <a:r>
              <a:rPr lang="en-US" sz="2000" dirty="0"/>
              <a:t>indicators</a:t>
            </a:r>
          </a:p>
          <a:p>
            <a:pPr marL="514350" indent="-514350">
              <a:buFont typeface="+mj-lt"/>
              <a:buAutoNum type="arabicPeriod" startAt="24"/>
              <a:defRPr/>
            </a:pPr>
            <a:endParaRPr lang="en-US" sz="2000" dirty="0"/>
          </a:p>
          <a:p>
            <a:pPr>
              <a:defRPr/>
            </a:pPr>
            <a:endParaRPr lang="en-US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7685528" y="2568759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29-30</a:t>
            </a:r>
            <a:endParaRPr lang="en-US" b="1" dirty="0">
              <a:solidFill>
                <a:srgbClr val="0000FF"/>
              </a:solidFill>
              <a:latin typeface="Arial" pitchFamily="4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0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" y="1126749"/>
            <a:ext cx="9144000" cy="1785891"/>
          </a:xfrm>
          <a:prstGeom prst="rect">
            <a:avLst/>
          </a:prstGeom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  <a:endParaRPr lang="en-US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265906" y="3335338"/>
            <a:ext cx="8612188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/>
              <a:t>What block contains Filed True Airspeed?</a:t>
            </a:r>
          </a:p>
          <a:p>
            <a:pPr lvl="1" eaLnBrk="1" hangingPunct="1">
              <a:buFont typeface="Arial" panose="020B0604020202020204" pitchFamily="34" charset="0"/>
              <a:buAutoNum type="alphaUcPeriod"/>
            </a:pPr>
            <a:endParaRPr lang="en-US" altLang="en-US" sz="2400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4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5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8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2307102" y="1190315"/>
            <a:ext cx="865163" cy="94980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7728744" y="1731897"/>
            <a:ext cx="1149350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28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3587262" y="1237421"/>
            <a:ext cx="1077607" cy="125252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2778369" y="2237862"/>
            <a:ext cx="736878" cy="25933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18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7728744" y="2434858"/>
            <a:ext cx="1149350" cy="40787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29-30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237466" y="1227869"/>
            <a:ext cx="1241425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3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185510" y="2116019"/>
            <a:ext cx="523311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5</a:t>
            </a:r>
          </a:p>
        </p:txBody>
      </p:sp>
      <p:sp>
        <p:nvSpPr>
          <p:cNvPr id="32" name="Rounded Rectangle 31"/>
          <p:cNvSpPr/>
          <p:nvPr/>
        </p:nvSpPr>
        <p:spPr bwMode="auto">
          <a:xfrm>
            <a:off x="411201" y="1800236"/>
            <a:ext cx="893953" cy="25019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4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3210180" y="1227869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2307102" y="2604659"/>
            <a:ext cx="1208145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4736884" y="2382472"/>
            <a:ext cx="572323" cy="46025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24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4755795" y="1319699"/>
            <a:ext cx="531380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21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5457825" y="1338201"/>
            <a:ext cx="2053114" cy="104298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25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5457825" y="2534089"/>
            <a:ext cx="1871663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7755828" y="1227868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27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200995" y="2534089"/>
            <a:ext cx="675753" cy="3121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7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83097" y="2322456"/>
            <a:ext cx="659276" cy="22344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26625" y="2614220"/>
            <a:ext cx="71428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926626" y="2077691"/>
            <a:ext cx="609398" cy="23295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8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3587262" y="2604659"/>
            <a:ext cx="1066863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44" charset="0"/>
              </a:rPr>
              <a:t>20a</a:t>
            </a:r>
            <a:endParaRPr lang="en-US" sz="1200" b="1" dirty="0">
              <a:solidFill>
                <a:srgbClr val="0000FF"/>
              </a:solidFill>
              <a:latin typeface="Arial" pitchFamily="44" charset="0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1657544" y="1159448"/>
            <a:ext cx="612832" cy="58455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11</a:t>
            </a:r>
          </a:p>
        </p:txBody>
      </p:sp>
      <p:sp>
        <p:nvSpPr>
          <p:cNvPr id="49" name="Rounded Rectangle 48"/>
          <p:cNvSpPr/>
          <p:nvPr/>
        </p:nvSpPr>
        <p:spPr bwMode="auto">
          <a:xfrm>
            <a:off x="1648238" y="1947023"/>
            <a:ext cx="612832" cy="53395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12</a:t>
            </a:r>
          </a:p>
        </p:txBody>
      </p:sp>
      <p:sp>
        <p:nvSpPr>
          <p:cNvPr id="50" name="Rounded Rectangle 49"/>
          <p:cNvSpPr/>
          <p:nvPr/>
        </p:nvSpPr>
        <p:spPr bwMode="auto">
          <a:xfrm>
            <a:off x="1648238" y="2545903"/>
            <a:ext cx="612832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14a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20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8" grpId="0" animBg="1"/>
      <p:bldP spid="49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  <a:endParaRPr lang="en-US" altLang="en-US" sz="4000" dirty="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34963" y="3249613"/>
            <a:ext cx="8802687" cy="228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/>
              <a:t>What block contains Proposed Departure Time?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b="1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15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18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19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" y="1126749"/>
            <a:ext cx="9144000" cy="178589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 bwMode="auto">
          <a:xfrm>
            <a:off x="2307102" y="1190315"/>
            <a:ext cx="865163" cy="94980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7728744" y="1731897"/>
            <a:ext cx="1149350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28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587262" y="1237421"/>
            <a:ext cx="1077607" cy="125252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2778369" y="2237862"/>
            <a:ext cx="736878" cy="25933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18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7728744" y="2434858"/>
            <a:ext cx="1149350" cy="40787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29-30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3210180" y="1227869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2307102" y="2604659"/>
            <a:ext cx="1208145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736884" y="2382472"/>
            <a:ext cx="572323" cy="46025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24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4755795" y="1319699"/>
            <a:ext cx="531380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21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5457825" y="1338201"/>
            <a:ext cx="2053114" cy="104298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25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5457825" y="2534089"/>
            <a:ext cx="1871663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7755828" y="1227868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27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237466" y="1227869"/>
            <a:ext cx="1241425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85510" y="2116019"/>
            <a:ext cx="523311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11201" y="1800236"/>
            <a:ext cx="893953" cy="25019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0995" y="2534089"/>
            <a:ext cx="675753" cy="3121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7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83097" y="2322456"/>
            <a:ext cx="659276" cy="22344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26625" y="2614220"/>
            <a:ext cx="71428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926626" y="2077691"/>
            <a:ext cx="609398" cy="23295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3587262" y="2604659"/>
            <a:ext cx="1066863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44" charset="0"/>
              </a:rPr>
              <a:t>20a</a:t>
            </a:r>
            <a:endParaRPr lang="en-US" sz="1200" b="1" dirty="0">
              <a:solidFill>
                <a:srgbClr val="0000FF"/>
              </a:solidFill>
              <a:latin typeface="Arial" pitchFamily="44" charset="0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1657544" y="1159448"/>
            <a:ext cx="612832" cy="58455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11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1648238" y="1947023"/>
            <a:ext cx="612832" cy="53395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12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1648238" y="2545903"/>
            <a:ext cx="612832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14a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82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44" grpId="0" animBg="1"/>
      <p:bldP spid="33" grpId="0" animBg="1"/>
      <p:bldP spid="34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8" name="Rectangle 71"/>
          <p:cNvSpPr>
            <a:spLocks noGrp="1" noChangeArrowheads="1"/>
          </p:cNvSpPr>
          <p:nvPr>
            <p:ph type="title"/>
          </p:nvPr>
        </p:nvSpPr>
        <p:spPr>
          <a:xfrm>
            <a:off x="428625" y="575844"/>
            <a:ext cx="8472488" cy="70211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Recording Clearances and Control Information</a:t>
            </a:r>
            <a:endParaRPr lang="en-US" altLang="en-US" b="0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2594839"/>
            <a:ext cx="8312728" cy="192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  <a:endParaRPr lang="en-US" altLang="en-US" sz="4000" dirty="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200995" y="3144054"/>
            <a:ext cx="8802687" cy="271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en-US" altLang="en-US" sz="2800" b="1" dirty="0"/>
              <a:t>Miscellaneous Control Data (e.g., clearance limit, EFC, time cleared for approach</a:t>
            </a:r>
            <a:r>
              <a:rPr lang="en-US" altLang="en-US" sz="2800" b="1" dirty="0" smtClean="0"/>
              <a:t>) is </a:t>
            </a:r>
            <a:r>
              <a:rPr lang="en-US" altLang="en-US" sz="2800" b="1" dirty="0"/>
              <a:t>entered in which block?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 smtClean="0"/>
              <a:t>25</a:t>
            </a:r>
            <a:endParaRPr lang="en-US" altLang="en-US" sz="2400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26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28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" y="1126749"/>
            <a:ext cx="9144000" cy="178589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 bwMode="auto">
          <a:xfrm>
            <a:off x="2307102" y="1190315"/>
            <a:ext cx="865163" cy="94980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7728744" y="1731897"/>
            <a:ext cx="1149350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28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587262" y="1237421"/>
            <a:ext cx="1077607" cy="125252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2778369" y="2237862"/>
            <a:ext cx="736878" cy="25933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18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7728744" y="2434858"/>
            <a:ext cx="1149350" cy="40787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29-30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3210180" y="1227869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2307102" y="2604659"/>
            <a:ext cx="1208145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736884" y="2382472"/>
            <a:ext cx="572323" cy="46025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24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4755795" y="1319699"/>
            <a:ext cx="531380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21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5457825" y="1338201"/>
            <a:ext cx="2053114" cy="104298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25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5457825" y="2534089"/>
            <a:ext cx="1871663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7755828" y="1227868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27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237466" y="1227869"/>
            <a:ext cx="1241425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85510" y="2116019"/>
            <a:ext cx="523311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11201" y="1800236"/>
            <a:ext cx="893953" cy="25019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0995" y="2534089"/>
            <a:ext cx="675753" cy="3121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7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83097" y="2322456"/>
            <a:ext cx="659276" cy="22344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26625" y="2614220"/>
            <a:ext cx="71428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926626" y="2077691"/>
            <a:ext cx="609398" cy="23295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3587262" y="2604659"/>
            <a:ext cx="1066863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44" charset="0"/>
              </a:rPr>
              <a:t>20a</a:t>
            </a:r>
            <a:endParaRPr lang="en-US" sz="1200" b="1" dirty="0">
              <a:solidFill>
                <a:srgbClr val="0000FF"/>
              </a:solidFill>
              <a:latin typeface="Arial" pitchFamily="44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657544" y="1159448"/>
            <a:ext cx="612832" cy="58455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11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1648238" y="1947023"/>
            <a:ext cx="612832" cy="53395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12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1648238" y="2545903"/>
            <a:ext cx="612832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14a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0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44" grpId="0" animBg="1"/>
      <p:bldP spid="33" grpId="0" animBg="1"/>
      <p:bldP spid="45" grpId="0" animBg="1"/>
      <p:bldP spid="46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  <a:endParaRPr lang="en-US" altLang="en-US" sz="4000" dirty="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70657" y="3124092"/>
            <a:ext cx="8802687" cy="271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/>
              <a:t>Departure Time (actual or assumed) is entered </a:t>
            </a:r>
            <a:r>
              <a:rPr lang="en-US" altLang="en-US" sz="2800" b="1" dirty="0" smtClean="0"/>
              <a:t>in which </a:t>
            </a:r>
            <a:r>
              <a:rPr lang="en-US" altLang="en-US" sz="2800" b="1" dirty="0"/>
              <a:t>block?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b="1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15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18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19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" y="1157481"/>
            <a:ext cx="9144000" cy="178589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 bwMode="auto">
          <a:xfrm>
            <a:off x="2307102" y="1190315"/>
            <a:ext cx="865163" cy="94980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7728744" y="1731897"/>
            <a:ext cx="1149350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28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587262" y="1237421"/>
            <a:ext cx="1077607" cy="125252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2759919" y="2270669"/>
            <a:ext cx="736878" cy="25933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18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7728744" y="2434858"/>
            <a:ext cx="1149350" cy="40787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29-30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3210180" y="1227869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2307102" y="2604659"/>
            <a:ext cx="1208145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736884" y="2382472"/>
            <a:ext cx="572323" cy="46025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24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4755795" y="1319699"/>
            <a:ext cx="531380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21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5457825" y="1338201"/>
            <a:ext cx="2053114" cy="104298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25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5457825" y="2534089"/>
            <a:ext cx="1871663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7755828" y="1227868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27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237466" y="1227869"/>
            <a:ext cx="1241425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85510" y="2116019"/>
            <a:ext cx="523311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11201" y="1800236"/>
            <a:ext cx="893953" cy="25019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0995" y="2534089"/>
            <a:ext cx="675753" cy="3121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7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83097" y="2322456"/>
            <a:ext cx="659276" cy="22344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26625" y="2614220"/>
            <a:ext cx="71428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926626" y="2077691"/>
            <a:ext cx="609398" cy="23295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3587262" y="2604659"/>
            <a:ext cx="1066863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44" charset="0"/>
              </a:rPr>
              <a:t>20a</a:t>
            </a:r>
            <a:endParaRPr lang="en-US" sz="1200" b="1" dirty="0">
              <a:solidFill>
                <a:srgbClr val="0000FF"/>
              </a:solidFill>
              <a:latin typeface="Arial" pitchFamily="44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657132" y="1197776"/>
            <a:ext cx="612832" cy="58455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11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1647826" y="1985351"/>
            <a:ext cx="612832" cy="53395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12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1647826" y="2584231"/>
            <a:ext cx="612832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14a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44" grpId="0" animBg="1"/>
      <p:bldP spid="33" grpId="0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  <a:endParaRPr lang="en-US" altLang="en-US" sz="4000" dirty="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70657" y="3249613"/>
            <a:ext cx="8802687" cy="228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/>
              <a:t>Altitude Information is entered </a:t>
            </a:r>
            <a:r>
              <a:rPr lang="en-US" altLang="en-US" sz="2800" b="1" dirty="0" smtClean="0"/>
              <a:t>in which </a:t>
            </a:r>
            <a:r>
              <a:rPr lang="en-US" altLang="en-US" sz="2800" b="1" dirty="0"/>
              <a:t>block?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b="1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20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21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" y="1126749"/>
            <a:ext cx="9144000" cy="178589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 bwMode="auto">
          <a:xfrm>
            <a:off x="2307102" y="1190315"/>
            <a:ext cx="865163" cy="94980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7728744" y="1731897"/>
            <a:ext cx="1149350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28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587262" y="1237421"/>
            <a:ext cx="1077607" cy="125252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2778369" y="2237862"/>
            <a:ext cx="736878" cy="25933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18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7728744" y="2434858"/>
            <a:ext cx="1149350" cy="40787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29-30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3210180" y="1227869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2307102" y="2604659"/>
            <a:ext cx="1208145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736884" y="2382472"/>
            <a:ext cx="572323" cy="46025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24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4755795" y="1319699"/>
            <a:ext cx="531380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21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5457825" y="1338201"/>
            <a:ext cx="2053114" cy="104298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25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5457825" y="2534089"/>
            <a:ext cx="1871663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7755828" y="1227868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27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237466" y="1227869"/>
            <a:ext cx="1241425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85510" y="2116019"/>
            <a:ext cx="523311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11201" y="1800236"/>
            <a:ext cx="893953" cy="25019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0995" y="2534089"/>
            <a:ext cx="675753" cy="3121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7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83097" y="2322456"/>
            <a:ext cx="659276" cy="22344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26625" y="2614220"/>
            <a:ext cx="71428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926626" y="2077691"/>
            <a:ext cx="609398" cy="23295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3587262" y="2604659"/>
            <a:ext cx="1066863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44" charset="0"/>
              </a:rPr>
              <a:t>20a</a:t>
            </a:r>
            <a:endParaRPr lang="en-US" sz="1200" b="1" dirty="0">
              <a:solidFill>
                <a:srgbClr val="0000FF"/>
              </a:solidFill>
              <a:latin typeface="Arial" pitchFamily="44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657544" y="1159448"/>
            <a:ext cx="612832" cy="58455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11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1648238" y="1947023"/>
            <a:ext cx="612832" cy="53395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12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1648238" y="2545903"/>
            <a:ext cx="612832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14a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93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44" grpId="0" animBg="1"/>
      <p:bldP spid="33" grpId="0" animBg="1"/>
      <p:bldP spid="45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  <a:endParaRPr lang="en-US" altLang="en-US" sz="4000" dirty="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70657" y="3249613"/>
            <a:ext cx="8802687" cy="228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/>
              <a:t>Departure Instructions are entered </a:t>
            </a:r>
            <a:r>
              <a:rPr lang="en-US" altLang="en-US" sz="2800" b="1" dirty="0" smtClean="0"/>
              <a:t>in which </a:t>
            </a:r>
            <a:r>
              <a:rPr lang="en-US" altLang="en-US" sz="2800" b="1" dirty="0"/>
              <a:t>block?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b="1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15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25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28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" y="1126749"/>
            <a:ext cx="9144000" cy="178589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 bwMode="auto">
          <a:xfrm>
            <a:off x="2307102" y="1190315"/>
            <a:ext cx="865163" cy="94980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7728744" y="1731897"/>
            <a:ext cx="1149350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28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587262" y="1237421"/>
            <a:ext cx="1077607" cy="125252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2778369" y="2237862"/>
            <a:ext cx="736878" cy="25933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18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7728744" y="2434858"/>
            <a:ext cx="1149350" cy="40787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29-30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3210180" y="1227869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2307102" y="2604659"/>
            <a:ext cx="1208145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736884" y="2382472"/>
            <a:ext cx="572323" cy="46025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24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4755795" y="1319699"/>
            <a:ext cx="531380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21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5457825" y="1338201"/>
            <a:ext cx="2053114" cy="104298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25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5457825" y="2534089"/>
            <a:ext cx="1871663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7755828" y="1227868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27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237466" y="1227869"/>
            <a:ext cx="1241425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85510" y="2116019"/>
            <a:ext cx="523311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11201" y="1800236"/>
            <a:ext cx="893953" cy="25019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0995" y="2534089"/>
            <a:ext cx="675753" cy="3121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7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83097" y="2322456"/>
            <a:ext cx="659276" cy="22344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26625" y="2614220"/>
            <a:ext cx="71428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926626" y="2077691"/>
            <a:ext cx="609398" cy="23295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3587262" y="2604659"/>
            <a:ext cx="1066863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44" charset="0"/>
              </a:rPr>
              <a:t>20a</a:t>
            </a:r>
            <a:endParaRPr lang="en-US" sz="1200" b="1" dirty="0">
              <a:solidFill>
                <a:srgbClr val="0000FF"/>
              </a:solidFill>
              <a:latin typeface="Arial" pitchFamily="44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657544" y="1159448"/>
            <a:ext cx="612832" cy="58455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11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1648238" y="1947023"/>
            <a:ext cx="612832" cy="53395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12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1648238" y="2545903"/>
            <a:ext cx="612832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14a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60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44" grpId="0" animBg="1"/>
      <p:bldP spid="33" grpId="0" animBg="1"/>
      <p:bldP spid="45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  <a:endParaRPr lang="en-US" altLang="en-US" sz="4000" dirty="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70657" y="3249613"/>
            <a:ext cx="8802687" cy="271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/>
              <a:t>Which block contains a Center Estimate over Posted Fix for </a:t>
            </a:r>
            <a:r>
              <a:rPr lang="en-US" altLang="en-US" sz="2800" b="1" dirty="0" err="1"/>
              <a:t>en</a:t>
            </a:r>
            <a:r>
              <a:rPr lang="en-US" altLang="en-US" sz="2800" b="1" dirty="0"/>
              <a:t> route flights?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b="1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11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15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21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" y="1126749"/>
            <a:ext cx="9144000" cy="178589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 bwMode="auto">
          <a:xfrm>
            <a:off x="2307102" y="1190315"/>
            <a:ext cx="865163" cy="94980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7728744" y="1731897"/>
            <a:ext cx="1149350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28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587262" y="1237421"/>
            <a:ext cx="1077607" cy="125252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2778369" y="2237862"/>
            <a:ext cx="736878" cy="25933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18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7728744" y="2434858"/>
            <a:ext cx="1149350" cy="40787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29-30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3210180" y="1227869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2307102" y="2604659"/>
            <a:ext cx="1208145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736884" y="2382472"/>
            <a:ext cx="572323" cy="46025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24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4755795" y="1319699"/>
            <a:ext cx="531380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21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5457825" y="1338201"/>
            <a:ext cx="2053114" cy="104298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25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5457825" y="2534089"/>
            <a:ext cx="1871663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7755828" y="1227868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27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237466" y="1227869"/>
            <a:ext cx="1241425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85510" y="2116019"/>
            <a:ext cx="523311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11201" y="1800236"/>
            <a:ext cx="893953" cy="25019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0995" y="2534089"/>
            <a:ext cx="675753" cy="3121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7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83097" y="2322456"/>
            <a:ext cx="659276" cy="22344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26625" y="2614220"/>
            <a:ext cx="71428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926626" y="2077691"/>
            <a:ext cx="609398" cy="23295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3587262" y="2604659"/>
            <a:ext cx="1066863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44" charset="0"/>
              </a:rPr>
              <a:t>20a</a:t>
            </a:r>
            <a:endParaRPr lang="en-US" sz="1200" b="1" dirty="0">
              <a:solidFill>
                <a:srgbClr val="0000FF"/>
              </a:solidFill>
              <a:latin typeface="Arial" pitchFamily="44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654840" y="1183307"/>
            <a:ext cx="612832" cy="58455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11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1645534" y="1970882"/>
            <a:ext cx="612832" cy="53395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12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1645534" y="2569762"/>
            <a:ext cx="612832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14a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44" grpId="0" animBg="1"/>
      <p:bldP spid="33" grpId="0" animBg="1"/>
      <p:bldP spid="45" grpId="0" animBg="1"/>
      <p:bldP spid="46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  <a:endParaRPr lang="en-US" altLang="en-US" sz="4000" dirty="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70657" y="3249613"/>
            <a:ext cx="8802687" cy="228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en-US" altLang="en-US" sz="2800" b="1" dirty="0"/>
              <a:t>RA events are recorded in which block?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b="1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 smtClean="0"/>
              <a:t>20a</a:t>
            </a:r>
            <a:endParaRPr lang="en-US" altLang="en-US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25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26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" y="1126749"/>
            <a:ext cx="9144000" cy="178589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 bwMode="auto">
          <a:xfrm>
            <a:off x="2307102" y="1190315"/>
            <a:ext cx="865163" cy="94980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7728744" y="1731897"/>
            <a:ext cx="1149350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28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587262" y="1237421"/>
            <a:ext cx="1077607" cy="125252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2778369" y="2237862"/>
            <a:ext cx="736878" cy="25933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18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7728744" y="2434858"/>
            <a:ext cx="1149350" cy="40787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29-30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3210180" y="1227869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2307102" y="2604659"/>
            <a:ext cx="1208145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736884" y="2382472"/>
            <a:ext cx="572323" cy="46025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24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4755795" y="1319699"/>
            <a:ext cx="531380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21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5457825" y="1338201"/>
            <a:ext cx="2053114" cy="104298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25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5457825" y="2534089"/>
            <a:ext cx="1871663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7755828" y="1227868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27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237466" y="1227869"/>
            <a:ext cx="1241425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85510" y="2116019"/>
            <a:ext cx="523311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11201" y="1800236"/>
            <a:ext cx="893953" cy="25019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0995" y="2534089"/>
            <a:ext cx="675753" cy="3121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7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83097" y="2322456"/>
            <a:ext cx="659276" cy="22344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26625" y="2614220"/>
            <a:ext cx="71428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926626" y="2077691"/>
            <a:ext cx="609398" cy="23295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3587262" y="2604659"/>
            <a:ext cx="1066863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44" charset="0"/>
              </a:rPr>
              <a:t>20a</a:t>
            </a:r>
            <a:endParaRPr lang="en-US" sz="1200" b="1" dirty="0">
              <a:solidFill>
                <a:srgbClr val="0000FF"/>
              </a:solidFill>
              <a:latin typeface="Arial" pitchFamily="44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650214" y="1162996"/>
            <a:ext cx="612832" cy="58455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11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1640908" y="1950571"/>
            <a:ext cx="612832" cy="53395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12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1640908" y="2549451"/>
            <a:ext cx="612832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14a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4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  <a:endParaRPr lang="en-US" altLang="en-US" sz="4000" dirty="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70657" y="3249613"/>
            <a:ext cx="8802687" cy="271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/>
              <a:t>Which block will contain an arrow to indicate departing/arriving flights?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b="1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15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16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" y="1126749"/>
            <a:ext cx="9144000" cy="178589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 bwMode="auto">
          <a:xfrm>
            <a:off x="2307102" y="1190315"/>
            <a:ext cx="865163" cy="94980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7728744" y="1731897"/>
            <a:ext cx="1149350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28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587262" y="1237421"/>
            <a:ext cx="1077607" cy="125252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2778369" y="2237862"/>
            <a:ext cx="736878" cy="25933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18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7728744" y="2434858"/>
            <a:ext cx="1149350" cy="40787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29-30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3210180" y="1227869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2307102" y="2604659"/>
            <a:ext cx="1208145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736884" y="2382472"/>
            <a:ext cx="572323" cy="46025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24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4755795" y="1319699"/>
            <a:ext cx="531380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21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5457825" y="1338201"/>
            <a:ext cx="2053114" cy="104298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25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5457825" y="2534089"/>
            <a:ext cx="1871663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7755828" y="1227868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27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237466" y="1227869"/>
            <a:ext cx="1241425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85510" y="2116019"/>
            <a:ext cx="523311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11201" y="1800236"/>
            <a:ext cx="893953" cy="25019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0995" y="2534089"/>
            <a:ext cx="675753" cy="3121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7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83097" y="2322456"/>
            <a:ext cx="659276" cy="22344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26625" y="2614220"/>
            <a:ext cx="71428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926626" y="2077691"/>
            <a:ext cx="609398" cy="23295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3587262" y="2604659"/>
            <a:ext cx="1066863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44" charset="0"/>
              </a:rPr>
              <a:t>20a</a:t>
            </a:r>
            <a:endParaRPr lang="en-US" sz="1200" b="1" dirty="0">
              <a:solidFill>
                <a:srgbClr val="0000FF"/>
              </a:solidFill>
              <a:latin typeface="Arial" pitchFamily="44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654840" y="1159448"/>
            <a:ext cx="612832" cy="58455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11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1645534" y="1947023"/>
            <a:ext cx="612832" cy="53395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12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1645534" y="2545903"/>
            <a:ext cx="612832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14a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8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44" grpId="0" animBg="1"/>
      <p:bldP spid="34" grpId="0" animBg="1"/>
      <p:bldP spid="45" grpId="0" animBg="1"/>
      <p:bldP spid="46" grpId="0" animBg="1"/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  <a:endParaRPr lang="en-US" altLang="en-US" sz="4000" dirty="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70657" y="3249613"/>
            <a:ext cx="8802687" cy="271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b="1" dirty="0"/>
              <a:t>Which block contains the Estimated Time over Previous Fix?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 b="1" dirty="0"/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12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18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21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" y="1126749"/>
            <a:ext cx="9144000" cy="178589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 bwMode="auto">
          <a:xfrm>
            <a:off x="2307102" y="1190315"/>
            <a:ext cx="865163" cy="94980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7728744" y="1731897"/>
            <a:ext cx="1149350" cy="6684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28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587262" y="1237421"/>
            <a:ext cx="1077607" cy="125252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2778369" y="2237862"/>
            <a:ext cx="736878" cy="25933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18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7728744" y="2434858"/>
            <a:ext cx="1149350" cy="40787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29-30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3210180" y="1227869"/>
            <a:ext cx="286156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16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2307102" y="2604659"/>
            <a:ext cx="1208145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19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736884" y="2382472"/>
            <a:ext cx="572323" cy="46025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24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4755795" y="1319699"/>
            <a:ext cx="531380" cy="58640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21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5457825" y="1338201"/>
            <a:ext cx="2053114" cy="104298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t" anchorCtr="0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25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5457825" y="2534089"/>
            <a:ext cx="1871663" cy="30638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44" charset="0"/>
              </a:rPr>
              <a:t>26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7755828" y="1227868"/>
            <a:ext cx="1149350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27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237466" y="1227869"/>
            <a:ext cx="1241425" cy="44767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85510" y="2116019"/>
            <a:ext cx="523311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11201" y="1800236"/>
            <a:ext cx="893953" cy="25019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0995" y="2534089"/>
            <a:ext cx="675753" cy="31217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7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83097" y="2322456"/>
            <a:ext cx="659276" cy="223447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26625" y="2614220"/>
            <a:ext cx="714283" cy="24368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926626" y="2077691"/>
            <a:ext cx="609398" cy="23295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/>
          <a:lstStyle/>
          <a:p>
            <a:pPr algn="r"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44" charset="0"/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3587262" y="2604659"/>
            <a:ext cx="1066863" cy="23807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0" rIns="18288" bIns="0"/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44" charset="0"/>
              </a:rPr>
              <a:t>20a</a:t>
            </a:r>
            <a:endParaRPr lang="en-US" sz="1200" b="1" dirty="0">
              <a:solidFill>
                <a:srgbClr val="0000FF"/>
              </a:solidFill>
              <a:latin typeface="Arial" pitchFamily="44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651024" y="1159448"/>
            <a:ext cx="612832" cy="584555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11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1641718" y="1947023"/>
            <a:ext cx="612832" cy="53395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itchFamily="44" charset="0"/>
              </a:rPr>
              <a:t>12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1641718" y="2545903"/>
            <a:ext cx="612832" cy="313709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" tIns="9144" rIns="18288" bIns="0" anchor="b" anchorCtr="0"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pitchFamily="44" charset="0"/>
              </a:rPr>
              <a:t>14a</a:t>
            </a:r>
            <a:endParaRPr lang="en-US" sz="1400" b="1" dirty="0">
              <a:solidFill>
                <a:srgbClr val="0000FF"/>
              </a:solidFill>
              <a:latin typeface="Arial" pitchFamily="4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8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44" grpId="0" animBg="1"/>
      <p:bldP spid="34" grpId="0" animBg="1"/>
      <p:bldP spid="45" grpId="0" animBg="1"/>
      <p:bldP spid="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A760-9CFB-40DC-A54F-C542A4B0C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Exercise 1: Flight Strip Data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C09F9-DC8E-43F1-95DC-A1C7100E8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Purpose</a:t>
            </a:r>
          </a:p>
          <a:p>
            <a:pPr lvl="1"/>
            <a:r>
              <a:rPr lang="en-US" dirty="0" smtClean="0"/>
              <a:t>Review </a:t>
            </a:r>
            <a:r>
              <a:rPr lang="en-US" dirty="0"/>
              <a:t>computer generated flight strip data locations</a:t>
            </a:r>
          </a:p>
          <a:p>
            <a:r>
              <a:rPr lang="en-US" sz="2800" dirty="0"/>
              <a:t>Materials</a:t>
            </a:r>
          </a:p>
          <a:p>
            <a:pPr lvl="1"/>
            <a:r>
              <a:rPr lang="en-US" dirty="0"/>
              <a:t>Practice exercise </a:t>
            </a:r>
            <a:r>
              <a:rPr lang="en-US" dirty="0" smtClean="0"/>
              <a:t>1 </a:t>
            </a:r>
            <a:r>
              <a:rPr lang="en-US" dirty="0"/>
              <a:t>from Lesson 1 handout</a:t>
            </a:r>
          </a:p>
          <a:p>
            <a:pPr lvl="1"/>
            <a:r>
              <a:rPr lang="en-US" dirty="0" smtClean="0"/>
              <a:t>Pencil or pen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800" dirty="0"/>
              <a:t>Directions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the flight strip examples provided to answer the </a:t>
            </a:r>
            <a:r>
              <a:rPr lang="en-US" dirty="0" smtClean="0"/>
              <a:t>questions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827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28626" y="249076"/>
            <a:ext cx="8472488" cy="609600"/>
          </a:xfrm>
        </p:spPr>
        <p:txBody>
          <a:bodyPr/>
          <a:lstStyle/>
          <a:p>
            <a:r>
              <a:rPr lang="en-US" dirty="0"/>
              <a:t>Practice Exercise 1 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9457F-E356-4C80-AA41-144D09C76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9" y="829050"/>
            <a:ext cx="8711202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9D70-3BC7-43EA-AA97-F2D97C0D0C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b="1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FF705-8408-478E-AD8B-CE56ACF9F0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Flight progress strip notations </a:t>
            </a:r>
          </a:p>
          <a:p>
            <a:r>
              <a:rPr lang="en-US" dirty="0"/>
              <a:t>Flight strip data entries</a:t>
            </a:r>
          </a:p>
        </p:txBody>
      </p:sp>
    </p:spTree>
    <p:extLst>
      <p:ext uri="{BB962C8B-B14F-4D97-AF65-F5344CB8AC3E}">
        <p14:creationId xmlns:p14="http://schemas.microsoft.com/office/powerpoint/2010/main" val="10540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28626" y="249076"/>
            <a:ext cx="8472488" cy="609600"/>
          </a:xfrm>
        </p:spPr>
        <p:txBody>
          <a:bodyPr/>
          <a:lstStyle/>
          <a:p>
            <a:r>
              <a:rPr lang="en-US" dirty="0"/>
              <a:t>Practice Exercise 1 </a:t>
            </a:r>
            <a:r>
              <a:rPr lang="en-US" sz="3200" i="1" dirty="0"/>
              <a:t>(Cont’d) </a:t>
            </a:r>
            <a:endParaRPr lang="en-US" altLang="en-US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6917BE-F16D-4E3D-BAF0-A1BC73C90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3" y="829050"/>
            <a:ext cx="8738634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6"/>
          <p:cNvSpPr>
            <a:spLocks/>
          </p:cNvSpPr>
          <p:nvPr/>
        </p:nvSpPr>
        <p:spPr bwMode="auto">
          <a:xfrm>
            <a:off x="4349749" y="1359471"/>
            <a:ext cx="428625" cy="666750"/>
          </a:xfrm>
          <a:custGeom>
            <a:avLst/>
            <a:gdLst>
              <a:gd name="T0" fmla="*/ 0 w 391"/>
              <a:gd name="T1" fmla="*/ 2147483647 h 609"/>
              <a:gd name="T2" fmla="*/ 2147483647 w 391"/>
              <a:gd name="T3" fmla="*/ 2147483647 h 609"/>
              <a:gd name="T4" fmla="*/ 2147483647 w 391"/>
              <a:gd name="T5" fmla="*/ 0 h 609"/>
              <a:gd name="T6" fmla="*/ 0 60000 65536"/>
              <a:gd name="T7" fmla="*/ 0 60000 65536"/>
              <a:gd name="T8" fmla="*/ 0 60000 65536"/>
              <a:gd name="T9" fmla="*/ 0 w 391"/>
              <a:gd name="T10" fmla="*/ 0 h 609"/>
              <a:gd name="T11" fmla="*/ 391 w 391"/>
              <a:gd name="T12" fmla="*/ 609 h 6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1" h="609">
                <a:moveTo>
                  <a:pt x="0" y="263"/>
                </a:moveTo>
                <a:lnTo>
                  <a:pt x="86" y="608"/>
                </a:lnTo>
                <a:lnTo>
                  <a:pt x="390" y="0"/>
                </a:lnTo>
              </a:path>
            </a:pathLst>
          </a:custGeom>
          <a:noFill/>
          <a:ln w="762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9" name="Rectangle 39"/>
          <p:cNvSpPr>
            <a:spLocks noChangeArrowheads="1"/>
          </p:cNvSpPr>
          <p:nvPr/>
        </p:nvSpPr>
        <p:spPr bwMode="auto">
          <a:xfrm>
            <a:off x="384175" y="2370138"/>
            <a:ext cx="83597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title"/>
          </p:nvPr>
        </p:nvSpPr>
        <p:spPr>
          <a:xfrm>
            <a:off x="428626" y="509743"/>
            <a:ext cx="8472488" cy="609600"/>
          </a:xfrm>
          <a:noFill/>
        </p:spPr>
        <p:txBody>
          <a:bodyPr/>
          <a:lstStyle/>
          <a:p>
            <a:r>
              <a:rPr lang="en-US" altLang="en-US" dirty="0"/>
              <a:t>Aircraft Reported at </a:t>
            </a:r>
            <a:r>
              <a:rPr lang="en-US" altLang="en-US" dirty="0" smtClean="0"/>
              <a:t>Assigned </a:t>
            </a:r>
            <a:r>
              <a:rPr lang="en-US" altLang="en-US" dirty="0"/>
              <a:t>Altitude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53802"/>
            <a:ext cx="8312727" cy="192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val 25"/>
          <p:cNvSpPr>
            <a:spLocks noChangeArrowheads="1"/>
          </p:cNvSpPr>
          <p:nvPr/>
        </p:nvSpPr>
        <p:spPr bwMode="auto">
          <a:xfrm>
            <a:off x="4003758" y="1259185"/>
            <a:ext cx="1143000" cy="671512"/>
          </a:xfrm>
          <a:prstGeom prst="ellipse">
            <a:avLst/>
          </a:prstGeom>
          <a:noFill/>
          <a:ln w="50800">
            <a:solidFill>
              <a:srgbClr val="FF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53318" y="392983"/>
            <a:ext cx="607377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Information Forwarded</a:t>
            </a: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142533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075166"/>
            <a:ext cx="8312727" cy="192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28626" y="240583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dirty="0"/>
              <a:t>Direction of Flight</a:t>
            </a:r>
            <a:endParaRPr lang="en-US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8CC193-ABAF-46EB-B1DF-A7856066A651}"/>
              </a:ext>
            </a:extLst>
          </p:cNvPr>
          <p:cNvGrpSpPr/>
          <p:nvPr/>
        </p:nvGrpSpPr>
        <p:grpSpPr>
          <a:xfrm>
            <a:off x="3648758" y="1097591"/>
            <a:ext cx="2045713" cy="989759"/>
            <a:chOff x="3648758" y="1097591"/>
            <a:chExt cx="2045713" cy="9897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758" y="1099796"/>
              <a:ext cx="671670" cy="98755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71" y="1097591"/>
              <a:ext cx="861200" cy="85455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196380"/>
            <a:ext cx="8312727" cy="19217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123655"/>
            <a:ext cx="8312727" cy="192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14"/>
          <p:cNvSpPr>
            <a:spLocks noChangeArrowheads="1"/>
          </p:cNvSpPr>
          <p:nvPr/>
        </p:nvSpPr>
        <p:spPr bwMode="auto">
          <a:xfrm>
            <a:off x="244475" y="2090738"/>
            <a:ext cx="868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400" b="1" dirty="0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title"/>
          </p:nvPr>
        </p:nvSpPr>
        <p:spPr>
          <a:xfrm>
            <a:off x="428626" y="421607"/>
            <a:ext cx="8472488" cy="609600"/>
          </a:xfrm>
          <a:noFill/>
        </p:spPr>
        <p:txBody>
          <a:bodyPr/>
          <a:lstStyle/>
          <a:p>
            <a:r>
              <a:rPr lang="en-US" altLang="en-US" dirty="0"/>
              <a:t>Inappropriate Altitude </a:t>
            </a:r>
            <a:r>
              <a:rPr lang="en-US" altLang="en-US" dirty="0" smtClean="0"/>
              <a:t>for </a:t>
            </a:r>
            <a:r>
              <a:rPr lang="en-US" altLang="en-US" dirty="0"/>
              <a:t>Direction </a:t>
            </a:r>
            <a:r>
              <a:rPr lang="en-US" altLang="en-US" dirty="0" smtClean="0"/>
              <a:t>of </a:t>
            </a:r>
            <a:r>
              <a:rPr lang="en-US" altLang="en-US" dirty="0"/>
              <a:t>Flight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0" y="2745702"/>
            <a:ext cx="8312727" cy="1921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DAB62A-FFC9-4A63-BFC4-D63D68FEB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93" y="1489134"/>
            <a:ext cx="1141614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Resolution Advisory</a:t>
            </a:r>
          </a:p>
        </p:txBody>
      </p:sp>
      <p:sp>
        <p:nvSpPr>
          <p:cNvPr id="36880" name="Rectangle 32"/>
          <p:cNvSpPr>
            <a:spLocks noChangeArrowheads="1"/>
          </p:cNvSpPr>
          <p:nvPr/>
        </p:nvSpPr>
        <p:spPr bwMode="auto">
          <a:xfrm>
            <a:off x="392113" y="2132013"/>
            <a:ext cx="83597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35" y="1310126"/>
            <a:ext cx="1101328" cy="961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0" y="2372557"/>
            <a:ext cx="8312727" cy="191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8" name="Rectangle 37"/>
          <p:cNvSpPr>
            <a:spLocks noChangeArrowheads="1"/>
          </p:cNvSpPr>
          <p:nvPr/>
        </p:nvSpPr>
        <p:spPr bwMode="auto">
          <a:xfrm>
            <a:off x="392113" y="3782648"/>
            <a:ext cx="83597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US" altLang="en-US" sz="2000" b="1" dirty="0"/>
              <a:t>Proposal Strip</a:t>
            </a:r>
          </a:p>
        </p:txBody>
      </p:sp>
      <p:sp>
        <p:nvSpPr>
          <p:cNvPr id="59414" name="Rectangle 43"/>
          <p:cNvSpPr>
            <a:spLocks noChangeArrowheads="1"/>
          </p:cNvSpPr>
          <p:nvPr/>
        </p:nvSpPr>
        <p:spPr bwMode="auto">
          <a:xfrm>
            <a:off x="392112" y="1189038"/>
            <a:ext cx="8359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52" name="Rectangle 37"/>
          <p:cNvSpPr>
            <a:spLocks noChangeArrowheads="1"/>
          </p:cNvSpPr>
          <p:nvPr/>
        </p:nvSpPr>
        <p:spPr bwMode="auto">
          <a:xfrm>
            <a:off x="392112" y="1513181"/>
            <a:ext cx="83597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US" altLang="en-US" sz="2000" b="1" dirty="0" err="1"/>
              <a:t>En</a:t>
            </a:r>
            <a:r>
              <a:rPr lang="en-US" altLang="en-US" sz="2000" b="1" dirty="0"/>
              <a:t> Route Strip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81026" y="386056"/>
            <a:ext cx="324802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Warning</a:t>
            </a: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837745"/>
            <a:ext cx="8312727" cy="1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095947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24" y="507592"/>
            <a:ext cx="669149" cy="9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81026" y="4968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Emergency</a:t>
            </a: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01854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39" y="1264178"/>
            <a:ext cx="505988" cy="9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Tower Jurisdiction</a:t>
            </a:r>
            <a:endParaRPr lang="en-US" alt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9" y="2370000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92" y="1188335"/>
            <a:ext cx="862417" cy="974104"/>
          </a:xfrm>
          <a:prstGeom prst="rect">
            <a:avLst/>
          </a:prstGeom>
        </p:spPr>
      </p:pic>
      <p:sp>
        <p:nvSpPr>
          <p:cNvPr id="7" name="Alt mask"/>
          <p:cNvSpPr/>
          <p:nvPr/>
        </p:nvSpPr>
        <p:spPr bwMode="auto">
          <a:xfrm>
            <a:off x="4140792" y="2575051"/>
            <a:ext cx="628650" cy="628650"/>
          </a:xfrm>
          <a:prstGeom prst="rect">
            <a:avLst/>
          </a:prstGeom>
          <a:solidFill>
            <a:srgbClr val="FBFBB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60 black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92" y="2567686"/>
            <a:ext cx="691197" cy="5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546894" y="1304927"/>
            <a:ext cx="8050213" cy="4594224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Which example indicates a pilot checking in at their assigned altitude?</a:t>
            </a:r>
            <a:endParaRPr lang="en-US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8492" y="2358634"/>
            <a:ext cx="58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4284" y="2358634"/>
            <a:ext cx="62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8741" y="2358634"/>
            <a:ext cx="605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1" b="34690"/>
          <a:stretch/>
        </p:blipFill>
        <p:spPr>
          <a:xfrm>
            <a:off x="3385620" y="2758745"/>
            <a:ext cx="2525002" cy="3140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22"/>
          <a:stretch/>
        </p:blipFill>
        <p:spPr>
          <a:xfrm>
            <a:off x="590958" y="2758744"/>
            <a:ext cx="2522742" cy="3140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2"/>
          <a:stretch/>
        </p:blipFill>
        <p:spPr>
          <a:xfrm>
            <a:off x="6182543" y="2758744"/>
            <a:ext cx="2560071" cy="31404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8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46331"/>
          </a:xfrm>
        </p:spPr>
        <p:txBody>
          <a:bodyPr/>
          <a:lstStyle/>
          <a:p>
            <a:r>
              <a:rPr lang="en-US" dirty="0"/>
              <a:t>Post Current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" y="1155032"/>
            <a:ext cx="4715110" cy="2627696"/>
          </a:xfrm>
        </p:spPr>
        <p:txBody>
          <a:bodyPr/>
          <a:lstStyle/>
          <a:p>
            <a:pPr marL="295275" indent="-295275"/>
            <a:r>
              <a:rPr lang="en-US" sz="2800" dirty="0"/>
              <a:t>Clearance information must be current, obsolete data may confuse the current state of the </a:t>
            </a:r>
            <a:r>
              <a:rPr lang="en-US" sz="2800" dirty="0" smtClean="0"/>
              <a:t>flight</a:t>
            </a:r>
            <a:endParaRPr lang="en-US" sz="2800" dirty="0"/>
          </a:p>
        </p:txBody>
      </p:sp>
      <p:pic>
        <p:nvPicPr>
          <p:cNvPr id="4" name="Picture 2680" descr="New DSR w people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22112" r="15790" b="20822"/>
          <a:stretch/>
        </p:blipFill>
        <p:spPr bwMode="auto">
          <a:xfrm>
            <a:off x="5144878" y="1310114"/>
            <a:ext cx="3906274" cy="375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9"/>
          <a:stretch/>
        </p:blipFill>
        <p:spPr>
          <a:xfrm>
            <a:off x="5144878" y="1310114"/>
            <a:ext cx="3917153" cy="37580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9768" y="3327458"/>
            <a:ext cx="4569935" cy="239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Maintain required </a:t>
            </a:r>
            <a:r>
              <a:rPr lang="en-US" smtClean="0"/>
              <a:t>data only  </a:t>
            </a:r>
            <a:endParaRPr lang="en-US" dirty="0" smtClean="0"/>
          </a:p>
          <a:p>
            <a:pPr lvl="1"/>
            <a:r>
              <a:rPr lang="en-US" dirty="0" smtClean="0"/>
              <a:t>Remove strips when no longer required for control purposes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546894" y="1508125"/>
            <a:ext cx="8199173" cy="43910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How </a:t>
            </a:r>
            <a:r>
              <a:rPr lang="en-US" dirty="0" smtClean="0">
                <a:ea typeface="+mn-ea"/>
              </a:rPr>
              <a:t>is a </a:t>
            </a:r>
            <a:r>
              <a:rPr lang="en-US" dirty="0">
                <a:ea typeface="+mn-ea"/>
              </a:rPr>
              <a:t>TCAS Resolution Advisory recorded</a:t>
            </a:r>
            <a:r>
              <a:rPr lang="en-US" dirty="0"/>
              <a:t>?</a:t>
            </a:r>
            <a:endParaRPr lang="en-US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7856" y="2358634"/>
            <a:ext cx="58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7029" y="2358634"/>
            <a:ext cx="64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18295" y="2358634"/>
            <a:ext cx="648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2" b="35329"/>
          <a:stretch/>
        </p:blipFill>
        <p:spPr>
          <a:xfrm>
            <a:off x="617852" y="2976085"/>
            <a:ext cx="2427682" cy="29230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04"/>
          <a:stretch/>
        </p:blipFill>
        <p:spPr>
          <a:xfrm>
            <a:off x="3412252" y="2976085"/>
            <a:ext cx="2437229" cy="2923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9"/>
          <a:stretch/>
        </p:blipFill>
        <p:spPr>
          <a:xfrm>
            <a:off x="6216199" y="2976084"/>
            <a:ext cx="2451866" cy="29230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9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428626" y="1356054"/>
            <a:ext cx="8050213" cy="850509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What is the </a:t>
            </a:r>
            <a:r>
              <a:rPr lang="en-US" dirty="0" smtClean="0">
                <a:ea typeface="+mn-ea"/>
              </a:rPr>
              <a:t>strip </a:t>
            </a:r>
            <a:r>
              <a:rPr lang="en-US" dirty="0">
                <a:ea typeface="+mn-ea"/>
              </a:rPr>
              <a:t>marking for aircraft emergencies?</a:t>
            </a: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1635" y="2358634"/>
            <a:ext cx="64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504" y="2358634"/>
            <a:ext cx="64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9592" y="2358634"/>
            <a:ext cx="64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4" t="40749" b="34535"/>
          <a:stretch/>
        </p:blipFill>
        <p:spPr>
          <a:xfrm>
            <a:off x="3207936" y="3429000"/>
            <a:ext cx="2840963" cy="15644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 t="4695" b="69256"/>
          <a:stretch/>
        </p:blipFill>
        <p:spPr>
          <a:xfrm>
            <a:off x="6230564" y="3397624"/>
            <a:ext cx="2825883" cy="16488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8" t="73950" r="1"/>
          <a:stretch/>
        </p:blipFill>
        <p:spPr>
          <a:xfrm>
            <a:off x="184825" y="3429000"/>
            <a:ext cx="2841447" cy="16488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79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428625" y="1732547"/>
            <a:ext cx="7407570" cy="4087091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What does this strip 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marking represent?</a:t>
            </a:r>
            <a:endParaRPr lang="en-US" dirty="0">
              <a:ea typeface="+mn-ea"/>
            </a:endParaRP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The route of flight is a zig-zag pattern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A warning is associated with the current altitude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The route of flight is a general westerly direction</a:t>
            </a: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r="33256"/>
          <a:stretch/>
        </p:blipFill>
        <p:spPr>
          <a:xfrm>
            <a:off x="4796973" y="1388318"/>
            <a:ext cx="3681688" cy="184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53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546894" y="1508125"/>
            <a:ext cx="8050213" cy="850509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Which strip marking indicates altitude </a:t>
            </a:r>
            <a:r>
              <a:rPr lang="en-US" dirty="0"/>
              <a:t>and restriction were coordinated</a:t>
            </a:r>
            <a:r>
              <a:rPr lang="en-US" dirty="0">
                <a:ea typeface="+mn-ea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2492" y="2358634"/>
            <a:ext cx="64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8086" y="2358634"/>
            <a:ext cx="64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0614" y="2358634"/>
            <a:ext cx="64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33653" r="6685" b="34939"/>
          <a:stretch/>
        </p:blipFill>
        <p:spPr>
          <a:xfrm>
            <a:off x="3235413" y="2924659"/>
            <a:ext cx="2673173" cy="27219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67883" r="6685"/>
          <a:stretch/>
        </p:blipFill>
        <p:spPr>
          <a:xfrm>
            <a:off x="389819" y="2893923"/>
            <a:ext cx="2673173" cy="27834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r="6685" b="68555"/>
          <a:stretch/>
        </p:blipFill>
        <p:spPr>
          <a:xfrm>
            <a:off x="6227941" y="2923046"/>
            <a:ext cx="2673173" cy="2725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48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kern="0" dirty="0"/>
              <a:t>Cleared to Depart From Fix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96543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33" y="1208842"/>
            <a:ext cx="595533" cy="9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96543"/>
            <a:ext cx="8312727" cy="19217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39" y="1222696"/>
            <a:ext cx="540466" cy="9352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Cleared to Destination Airport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6"/>
          <p:cNvSpPr>
            <a:spLocks noGrp="1" noChangeArrowheads="1"/>
          </p:cNvSpPr>
          <p:nvPr>
            <p:ph type="title"/>
          </p:nvPr>
        </p:nvSpPr>
        <p:spPr>
          <a:xfrm>
            <a:off x="360893" y="66644"/>
            <a:ext cx="8472488" cy="609600"/>
          </a:xfrm>
          <a:noFill/>
        </p:spPr>
        <p:txBody>
          <a:bodyPr/>
          <a:lstStyle/>
          <a:p>
            <a:pPr marL="2062163" indent="-2062163" eaLnBrk="1" hangingPunct="1"/>
            <a:r>
              <a:rPr lang="en-US" kern="0" dirty="0"/>
              <a:t>Cleared to Posted Fix or Other Fix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1433013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9" y="4120211"/>
            <a:ext cx="8312727" cy="1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91" y="671817"/>
            <a:ext cx="446835" cy="8732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F1DFD6-A7F5-4BF9-A430-39393579EB55}"/>
              </a:ext>
            </a:extLst>
          </p:cNvPr>
          <p:cNvGrpSpPr/>
          <p:nvPr/>
        </p:nvGrpSpPr>
        <p:grpSpPr>
          <a:xfrm>
            <a:off x="3227917" y="3192274"/>
            <a:ext cx="2688167" cy="1015663"/>
            <a:chOff x="3227917" y="3192274"/>
            <a:chExt cx="2688167" cy="1015663"/>
          </a:xfrm>
        </p:grpSpPr>
        <p:sp>
          <p:nvSpPr>
            <p:cNvPr id="22548" name="Rectangle 26"/>
            <p:cNvSpPr>
              <a:spLocks noChangeArrowheads="1"/>
            </p:cNvSpPr>
            <p:nvPr/>
          </p:nvSpPr>
          <p:spPr bwMode="auto">
            <a:xfrm>
              <a:off x="3227917" y="3192274"/>
              <a:ext cx="268816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062163" indent="-20621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800" smtClean="0">
                  <a:latin typeface="_Leidos_Machine_Hand_1" panose="030F0702030302020204" pitchFamily="66" charset="0"/>
                </a:rPr>
                <a:t> </a:t>
              </a:r>
              <a:r>
                <a:rPr lang="en-US" altLang="en-US" sz="5800" b="1" smtClean="0"/>
                <a:t>  </a:t>
              </a:r>
              <a:r>
                <a:rPr lang="en-US" altLang="en-US" sz="5400" b="1" dirty="0"/>
                <a:t>(FIX)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079" y="3324864"/>
              <a:ext cx="446835" cy="873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6" y="344488"/>
            <a:ext cx="3641018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Depart</a:t>
            </a:r>
          </a:p>
        </p:txBody>
      </p:sp>
      <p:sp>
        <p:nvSpPr>
          <p:cNvPr id="37894" name="Rectangle 14"/>
          <p:cNvSpPr>
            <a:spLocks noChangeArrowheads="1"/>
          </p:cNvSpPr>
          <p:nvPr/>
        </p:nvSpPr>
        <p:spPr bwMode="auto">
          <a:xfrm>
            <a:off x="217488" y="2236788"/>
            <a:ext cx="83597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54980" y="1409638"/>
            <a:ext cx="207750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6000" b="0" dirty="0">
              <a:solidFill>
                <a:schemeClr val="tx1"/>
              </a:solidFill>
              <a:latin typeface="_Leidos_Machine_Hand_1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64739"/>
            <a:ext cx="8312727" cy="19217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10F1E4C-74E9-4677-8E1D-7D39B9C125F6}"/>
              </a:ext>
            </a:extLst>
          </p:cNvPr>
          <p:cNvGrpSpPr/>
          <p:nvPr/>
        </p:nvGrpSpPr>
        <p:grpSpPr>
          <a:xfrm>
            <a:off x="3985485" y="1293092"/>
            <a:ext cx="1119816" cy="960603"/>
            <a:chOff x="3985485" y="1293092"/>
            <a:chExt cx="1119816" cy="9606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329" y="1525980"/>
              <a:ext cx="573972" cy="37120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85" y="1293092"/>
              <a:ext cx="578051" cy="960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548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hidden">
          <a:xfrm>
            <a:off x="192652" y="158439"/>
            <a:ext cx="8472488" cy="6096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Departure </a:t>
            </a:r>
            <a:r>
              <a:rPr lang="en-US" altLang="en-US" sz="4400" dirty="0"/>
              <a:t>Direction</a:t>
            </a:r>
            <a:endParaRPr lang="en-US" altLang="en-US" sz="4400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419" y="1818861"/>
            <a:ext cx="3164746" cy="3148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r="12808" b="13633"/>
          <a:stretch/>
        </p:blipFill>
        <p:spPr>
          <a:xfrm>
            <a:off x="2468175" y="1386793"/>
            <a:ext cx="1103581" cy="872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r="12796" b="12196"/>
          <a:stretch/>
        </p:blipFill>
        <p:spPr>
          <a:xfrm>
            <a:off x="1181140" y="2958860"/>
            <a:ext cx="1103582" cy="86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6" t="3500" r="16862" b="14658"/>
          <a:stretch/>
        </p:blipFill>
        <p:spPr>
          <a:xfrm>
            <a:off x="2416317" y="4703289"/>
            <a:ext cx="1097535" cy="862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17429" b="14221"/>
          <a:stretch/>
        </p:blipFill>
        <p:spPr>
          <a:xfrm>
            <a:off x="3837607" y="5096809"/>
            <a:ext cx="1076370" cy="8645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r="15784" b="12964"/>
          <a:stretch/>
        </p:blipFill>
        <p:spPr>
          <a:xfrm>
            <a:off x="5244193" y="4686718"/>
            <a:ext cx="1130793" cy="881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r="18458" b="21044"/>
          <a:stretch/>
        </p:blipFill>
        <p:spPr>
          <a:xfrm>
            <a:off x="6374986" y="2959400"/>
            <a:ext cx="1064276" cy="86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946" r="17513" b="10445"/>
          <a:stretch/>
        </p:blipFill>
        <p:spPr>
          <a:xfrm>
            <a:off x="5274015" y="1396374"/>
            <a:ext cx="1061252" cy="8675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r="18153" b="13316"/>
          <a:stretch/>
        </p:blipFill>
        <p:spPr>
          <a:xfrm>
            <a:off x="3781075" y="819540"/>
            <a:ext cx="1058229" cy="86949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 bwMode="auto">
          <a:xfrm>
            <a:off x="2292275" y="3147030"/>
            <a:ext cx="818535" cy="389513"/>
          </a:xfrm>
          <a:prstGeom prst="roundRect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West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2256463" y="4242786"/>
            <a:ext cx="1417245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Southwest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5111124" y="4240687"/>
            <a:ext cx="1355738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Southeast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3914578" y="4642384"/>
            <a:ext cx="833283" cy="389513"/>
          </a:xfrm>
          <a:prstGeom prst="roundRect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South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5542236" y="3198166"/>
            <a:ext cx="793031" cy="389513"/>
          </a:xfrm>
          <a:prstGeom prst="roundRect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East</a:t>
            </a:r>
          </a:p>
        </p:txBody>
      </p:sp>
      <p:sp>
        <p:nvSpPr>
          <p:cNvPr id="45" name="Rounded Rectangle 44"/>
          <p:cNvSpPr/>
          <p:nvPr/>
        </p:nvSpPr>
        <p:spPr bwMode="auto">
          <a:xfrm>
            <a:off x="5111124" y="2283593"/>
            <a:ext cx="1238865" cy="389513"/>
          </a:xfrm>
          <a:prstGeom prst="roundRect">
            <a:avLst>
              <a:gd name="adj" fmla="val 50000"/>
            </a:avLst>
          </a:prstGeom>
          <a:solidFill>
            <a:schemeClr val="bg1">
              <a:alpha val="75000"/>
            </a:schemeClr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Northeast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3971897" y="1715285"/>
            <a:ext cx="762000" cy="389513"/>
          </a:xfrm>
          <a:prstGeom prst="roundRect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North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2256463" y="2294808"/>
            <a:ext cx="1348718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Northwest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70" y="3037980"/>
            <a:ext cx="719329" cy="719329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 bwMode="auto">
          <a:xfrm>
            <a:off x="3731770" y="3790283"/>
            <a:ext cx="1281127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ap="flat" cmpd="sng" algn="ctr">
            <a:solidFill>
              <a:srgbClr val="3B9D6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339966"/>
                </a:solidFill>
                <a:effectLst/>
                <a:latin typeface="Arial" panose="020B0604020202020204" pitchFamily="34" charset="0"/>
              </a:rPr>
              <a:t>AIRPORT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9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39" y="456108"/>
            <a:ext cx="4048869" cy="5557065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hidden">
          <a:xfrm>
            <a:off x="192652" y="158439"/>
            <a:ext cx="4926000" cy="6096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Departure Runway</a:t>
            </a:r>
            <a:endParaRPr lang="en-US" altLang="en-US" sz="4400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60" y="709024"/>
            <a:ext cx="2099368" cy="1815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99" y="1616781"/>
            <a:ext cx="2076315" cy="19682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56" y="2524538"/>
            <a:ext cx="634301" cy="32419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24" y="1201215"/>
            <a:ext cx="602542" cy="32419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152" b="5911"/>
          <a:stretch/>
        </p:blipFill>
        <p:spPr>
          <a:xfrm>
            <a:off x="6091769" y="267096"/>
            <a:ext cx="1784392" cy="14950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r="14256"/>
          <a:stretch/>
        </p:blipFill>
        <p:spPr>
          <a:xfrm>
            <a:off x="1123175" y="3234640"/>
            <a:ext cx="1768740" cy="14950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r="11185" b="3739"/>
          <a:stretch/>
        </p:blipFill>
        <p:spPr>
          <a:xfrm>
            <a:off x="1757453" y="730579"/>
            <a:ext cx="1760913" cy="1514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r="7307"/>
          <a:stretch/>
        </p:blipFill>
        <p:spPr>
          <a:xfrm>
            <a:off x="4180125" y="4433771"/>
            <a:ext cx="1749174" cy="15145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3545824" y="1184070"/>
            <a:ext cx="296602" cy="228751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064212" y="3234640"/>
            <a:ext cx="296602" cy="228751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709626" y="709024"/>
            <a:ext cx="296602" cy="228751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422288" y="5434233"/>
            <a:ext cx="296602" cy="228751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6702-C3A8-4368-BC50-AD68BB984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Strip Marking Records Clearances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630F6-BA06-423E-BF89-8091EBA17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6" y="1152144"/>
            <a:ext cx="5058832" cy="4391025"/>
          </a:xfrm>
        </p:spPr>
        <p:txBody>
          <a:bodyPr/>
          <a:lstStyle/>
          <a:p>
            <a:r>
              <a:rPr lang="en-US" dirty="0"/>
              <a:t>Strip Marking records data on air traffic and clearances required for control and other air traffic control services</a:t>
            </a:r>
          </a:p>
          <a:p>
            <a:pPr lvl="1"/>
            <a:r>
              <a:rPr lang="en-US" dirty="0"/>
              <a:t>Proper strip marking is an abbreviated format for recording data</a:t>
            </a:r>
          </a:p>
          <a:p>
            <a:pPr lvl="1"/>
            <a:r>
              <a:rPr lang="en-US" dirty="0"/>
              <a:t>Clearances should be correctly represented in strip marking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69004-E651-41B9-B9C0-DF90537F5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871" y="1189010"/>
            <a:ext cx="3324225" cy="2000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94DE1-1481-440C-949A-22F4B7EA2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839" y="3395134"/>
            <a:ext cx="33432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2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Turn </a:t>
            </a:r>
            <a:r>
              <a:rPr lang="en-US" altLang="en-US"/>
              <a:t>Left or </a:t>
            </a:r>
            <a:r>
              <a:rPr lang="en-US" altLang="en-US" dirty="0"/>
              <a:t>Turn Right</a:t>
            </a:r>
            <a:endParaRPr lang="en-US" alt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/>
          <a:stretch/>
        </p:blipFill>
        <p:spPr>
          <a:xfrm>
            <a:off x="4505006" y="2319908"/>
            <a:ext cx="4526134" cy="2004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"/>
          <a:stretch/>
        </p:blipFill>
        <p:spPr>
          <a:xfrm>
            <a:off x="13968" y="2319908"/>
            <a:ext cx="4521200" cy="20048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EADC7A3-2E81-4B79-A66F-0177AA0429BD}"/>
              </a:ext>
            </a:extLst>
          </p:cNvPr>
          <p:cNvGrpSpPr/>
          <p:nvPr/>
        </p:nvGrpSpPr>
        <p:grpSpPr>
          <a:xfrm>
            <a:off x="3138744" y="1325129"/>
            <a:ext cx="2867347" cy="967371"/>
            <a:chOff x="3138744" y="1325129"/>
            <a:chExt cx="2867347" cy="967371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4163270" y="1521534"/>
              <a:ext cx="810491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1D2F68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5pPr>
              <a:lvl6pPr marL="342900" algn="l" rtl="0" fontAlgn="base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6pPr>
              <a:lvl7pPr marL="685800" algn="l" rtl="0" fontAlgn="base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7pPr>
              <a:lvl8pPr marL="1028700" algn="l" rtl="0" fontAlgn="base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8pPr>
              <a:lvl9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0" dirty="0">
                  <a:solidFill>
                    <a:schemeClr val="tx1"/>
                  </a:solidFill>
                </a:rPr>
                <a:t>or</a:t>
              </a:r>
              <a:endParaRPr lang="en-US" altLang="en-US" sz="6000" b="0" dirty="0">
                <a:solidFill>
                  <a:schemeClr val="tx1"/>
                </a:solidFill>
                <a:latin typeface="_Leidos_Machine_Hand_1" panose="030F0702030302020204" pitchFamily="66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744" y="1325129"/>
              <a:ext cx="996148" cy="96060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7010" y="1331897"/>
              <a:ext cx="1059081" cy="960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742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Departure Heading</a:t>
            </a:r>
            <a:endParaRPr lang="en-US" alt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48" y="2319908"/>
            <a:ext cx="4237766" cy="2021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5" y="2319909"/>
            <a:ext cx="4326467" cy="202191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440407" y="1338589"/>
            <a:ext cx="2867005" cy="96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i="1" dirty="0">
                <a:solidFill>
                  <a:schemeClr val="tx1"/>
                </a:solidFill>
              </a:rPr>
              <a:t>(Heading)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83" y="1338588"/>
            <a:ext cx="996148" cy="960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20" y="1338588"/>
            <a:ext cx="1059081" cy="960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7177" y="1529750"/>
            <a:ext cx="686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5219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Until</a:t>
            </a:r>
          </a:p>
        </p:txBody>
      </p:sp>
      <p:sp>
        <p:nvSpPr>
          <p:cNvPr id="41990" name="Rectangle 14"/>
          <p:cNvSpPr>
            <a:spLocks noChangeArrowheads="1"/>
          </p:cNvSpPr>
          <p:nvPr/>
        </p:nvSpPr>
        <p:spPr bwMode="auto">
          <a:xfrm>
            <a:off x="392113" y="2428875"/>
            <a:ext cx="83597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32935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57" y="1286218"/>
            <a:ext cx="414310" cy="9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59271" y="344488"/>
            <a:ext cx="8610039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Join or Intercept Airway, Jet Route, Track, or Course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099393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063290"/>
            <a:ext cx="8312727" cy="19217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7C7A57C-7DDC-47B5-A057-530F3D1F43D7}"/>
              </a:ext>
            </a:extLst>
          </p:cNvPr>
          <p:cNvGrpSpPr/>
          <p:nvPr/>
        </p:nvGrpSpPr>
        <p:grpSpPr>
          <a:xfrm>
            <a:off x="3838853" y="1347903"/>
            <a:ext cx="1450873" cy="731421"/>
            <a:chOff x="3839492" y="1115336"/>
            <a:chExt cx="1450873" cy="7314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492" y="1115336"/>
              <a:ext cx="1368464" cy="11425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4798" y="1367965"/>
              <a:ext cx="1445567" cy="478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91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6" y="327554"/>
            <a:ext cx="8472488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Before and After</a:t>
            </a:r>
          </a:p>
        </p:txBody>
      </p:sp>
      <p:sp>
        <p:nvSpPr>
          <p:cNvPr id="50183" name="Rectangle 14"/>
          <p:cNvSpPr>
            <a:spLocks noChangeArrowheads="1"/>
          </p:cNvSpPr>
          <p:nvPr/>
        </p:nvSpPr>
        <p:spPr bwMode="auto">
          <a:xfrm>
            <a:off x="777875" y="798513"/>
            <a:ext cx="77755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400" b="1" dirty="0"/>
          </a:p>
        </p:txBody>
      </p:sp>
      <p:sp>
        <p:nvSpPr>
          <p:cNvPr id="50200" name="Rectangle 48"/>
          <p:cNvSpPr>
            <a:spLocks noChangeArrowheads="1"/>
          </p:cNvSpPr>
          <p:nvPr/>
        </p:nvSpPr>
        <p:spPr bwMode="auto">
          <a:xfrm>
            <a:off x="231774" y="5301714"/>
            <a:ext cx="8797925" cy="75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cap="all" dirty="0">
                <a:latin typeface="Arial" charset="0"/>
              </a:rPr>
              <a:t>“…DESCEND TO REACH SIX THOUSAND AT OR BEFORE ONE SIX ONE ONE...”</a:t>
            </a:r>
            <a:endParaRPr lang="en-US" sz="2400" dirty="0">
              <a:latin typeface="Arial" charset="0"/>
            </a:endParaRPr>
          </a:p>
        </p:txBody>
      </p:sp>
      <p:sp>
        <p:nvSpPr>
          <p:cNvPr id="50201" name="Rectangle 49"/>
          <p:cNvSpPr>
            <a:spLocks noChangeArrowheads="1"/>
          </p:cNvSpPr>
          <p:nvPr/>
        </p:nvSpPr>
        <p:spPr bwMode="auto">
          <a:xfrm>
            <a:off x="231774" y="2968095"/>
            <a:ext cx="8797925" cy="42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400" cap="all" dirty="0">
                <a:latin typeface="Arial" charset="0"/>
              </a:rPr>
              <a:t>“…release one minute after November Two One...</a:t>
            </a:r>
            <a:r>
              <a:rPr lang="en-US" sz="2400" dirty="0">
                <a:latin typeface="Arial" charset="0"/>
              </a:rPr>
              <a:t>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467208"/>
            <a:ext cx="8312727" cy="1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9" b="28247"/>
          <a:stretch/>
        </p:blipFill>
        <p:spPr>
          <a:xfrm>
            <a:off x="6592271" y="327554"/>
            <a:ext cx="1764625" cy="7557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5637" y="1130316"/>
            <a:ext cx="8312727" cy="1921794"/>
            <a:chOff x="415637" y="1130316"/>
            <a:chExt cx="8312727" cy="19217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1130316"/>
              <a:ext cx="8312727" cy="19217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021" y="1967007"/>
              <a:ext cx="1158446" cy="244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814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Hold For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58031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99" y="1293145"/>
            <a:ext cx="1505148" cy="9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2"/>
          <p:cNvSpPr>
            <a:spLocks noGrp="1" noChangeArrowheads="1"/>
          </p:cNvSpPr>
          <p:nvPr>
            <p:ph type="title"/>
          </p:nvPr>
        </p:nvSpPr>
        <p:spPr>
          <a:xfrm>
            <a:off x="428626" y="251351"/>
            <a:ext cx="8472488" cy="6096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Release</a:t>
            </a:r>
            <a:endParaRPr lang="en-US" altLang="en-US" sz="4400" dirty="0">
              <a:latin typeface="Arial Black" panose="020B0A04020102020204" pitchFamily="34" charset="0"/>
            </a:endParaRPr>
          </a:p>
        </p:txBody>
      </p:sp>
      <p:sp>
        <p:nvSpPr>
          <p:cNvPr id="31777" name="Rectangle 70"/>
          <p:cNvSpPr>
            <a:spLocks noChangeArrowheads="1"/>
          </p:cNvSpPr>
          <p:nvPr/>
        </p:nvSpPr>
        <p:spPr bwMode="auto">
          <a:xfrm>
            <a:off x="201613" y="5184775"/>
            <a:ext cx="8797925" cy="86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>
                <a:latin typeface="Arial" charset="0"/>
              </a:rPr>
              <a:t>“</a:t>
            </a:r>
            <a:r>
              <a:rPr lang="en-US" sz="2800" cap="all" dirty="0">
                <a:latin typeface="Arial" charset="0"/>
              </a:rPr>
              <a:t>Release CIRRUS TWO GOLF FOXTROT one minute after MALIBU SEVEN PAPA CHARLIE</a:t>
            </a:r>
            <a:r>
              <a:rPr lang="en-US" sz="2800" dirty="0">
                <a:latin typeface="Arial" charset="0"/>
              </a:rPr>
              <a:t>”</a:t>
            </a:r>
          </a:p>
        </p:txBody>
      </p:sp>
      <p:sp>
        <p:nvSpPr>
          <p:cNvPr id="31783" name="Rectangle 14"/>
          <p:cNvSpPr>
            <a:spLocks noChangeArrowheads="1"/>
          </p:cNvSpPr>
          <p:nvPr/>
        </p:nvSpPr>
        <p:spPr bwMode="auto">
          <a:xfrm>
            <a:off x="392113" y="1241425"/>
            <a:ext cx="8359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384326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306335"/>
            <a:ext cx="8312727" cy="1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44" y="510394"/>
            <a:ext cx="1432310" cy="960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948"/>
          <a:stretch/>
        </p:blipFill>
        <p:spPr>
          <a:xfrm>
            <a:off x="4826485" y="2874257"/>
            <a:ext cx="105560" cy="2735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486379" y="2192867"/>
            <a:ext cx="1165578" cy="262466"/>
          </a:xfrm>
          <a:prstGeom prst="rect">
            <a:avLst/>
          </a:prstGeom>
          <a:solidFill>
            <a:srgbClr val="FBFBB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711" y="2113574"/>
            <a:ext cx="871730" cy="4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2"/>
          <p:cNvSpPr>
            <a:spLocks noGrp="1" noChangeArrowheads="1"/>
          </p:cNvSpPr>
          <p:nvPr>
            <p:ph type="title"/>
          </p:nvPr>
        </p:nvSpPr>
        <p:spPr bwMode="hidden">
          <a:xfrm>
            <a:off x="187325" y="72443"/>
            <a:ext cx="6493510" cy="6096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Released Your Discretion</a:t>
            </a:r>
            <a:endParaRPr lang="en-US" altLang="en-US" sz="4400" dirty="0">
              <a:latin typeface="Arial Black" panose="020B0A04020102020204" pitchFamily="34" charset="0"/>
            </a:endParaRPr>
          </a:p>
        </p:txBody>
      </p:sp>
      <p:sp>
        <p:nvSpPr>
          <p:cNvPr id="32792" name="Rectangle 54"/>
          <p:cNvSpPr>
            <a:spLocks noChangeArrowheads="1"/>
          </p:cNvSpPr>
          <p:nvPr/>
        </p:nvSpPr>
        <p:spPr bwMode="hidden">
          <a:xfrm>
            <a:off x="173037" y="5106386"/>
            <a:ext cx="8797925" cy="9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“</a:t>
            </a:r>
            <a:r>
              <a:rPr lang="en-US" sz="2000" cap="all" dirty="0">
                <a:latin typeface="Arial" charset="0"/>
              </a:rPr>
              <a:t>Visual separation approved between Twin Cessna Four Five Six and </a:t>
            </a:r>
            <a:r>
              <a:rPr lang="en-US" sz="2000" cap="all" dirty="0" smtClean="0">
                <a:latin typeface="Arial" charset="0"/>
              </a:rPr>
              <a:t>SKYHAWK </a:t>
            </a:r>
            <a:r>
              <a:rPr lang="en-US" sz="2000" cap="all" dirty="0">
                <a:latin typeface="Arial" charset="0"/>
              </a:rPr>
              <a:t>Two Three four. </a:t>
            </a:r>
            <a:r>
              <a:rPr lang="en-US" sz="2000" cap="all" dirty="0" smtClean="0">
                <a:latin typeface="Arial" charset="0"/>
              </a:rPr>
              <a:t>Twin </a:t>
            </a:r>
            <a:r>
              <a:rPr lang="en-US" sz="2000" cap="all" dirty="0">
                <a:latin typeface="Arial" charset="0"/>
              </a:rPr>
              <a:t>Cessna Four Five Six </a:t>
            </a:r>
            <a:r>
              <a:rPr lang="en-US" sz="2000" cap="all" dirty="0" smtClean="0">
                <a:latin typeface="Arial" charset="0"/>
              </a:rPr>
              <a:t>released.</a:t>
            </a:r>
            <a:r>
              <a:rPr lang="en-US" sz="2000" dirty="0" smtClean="0">
                <a:latin typeface="Arial" charset="0"/>
              </a:rPr>
              <a:t>”</a:t>
            </a:r>
            <a:endParaRPr lang="en-US" sz="2000" dirty="0">
              <a:latin typeface="Arial" charset="0"/>
            </a:endParaRPr>
          </a:p>
        </p:txBody>
      </p:sp>
      <p:sp>
        <p:nvSpPr>
          <p:cNvPr id="32809" name="TextBox 70"/>
          <p:cNvSpPr txBox="1">
            <a:spLocks noChangeArrowheads="1"/>
          </p:cNvSpPr>
          <p:nvPr/>
        </p:nvSpPr>
        <p:spPr bwMode="auto">
          <a:xfrm>
            <a:off x="831426" y="2774633"/>
            <a:ext cx="748114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/>
              <a:t>NOTE</a:t>
            </a:r>
            <a:r>
              <a:rPr lang="en-US" altLang="en-US" sz="1600" b="1" smtClean="0"/>
              <a:t>:</a:t>
            </a:r>
            <a:r>
              <a:rPr lang="en-US" altLang="en-US" sz="1600" smtClean="0"/>
              <a:t>  Indicates </a:t>
            </a:r>
            <a:r>
              <a:rPr lang="en-US" altLang="en-US" sz="1600" dirty="0"/>
              <a:t>assumed departure time as being coordinated with next sector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977910"/>
            <a:ext cx="8312728" cy="1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83113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33" y="145253"/>
            <a:ext cx="1475588" cy="8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2" grpId="0"/>
      <p:bldP spid="3280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Clearance Void If Not Off By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5580" y="1332734"/>
            <a:ext cx="250752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i="1" dirty="0">
                <a:solidFill>
                  <a:schemeClr val="tx1"/>
                </a:solidFill>
              </a:rPr>
              <a:t>(Time)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09" y="1216880"/>
            <a:ext cx="1105405" cy="9606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798618" y="1094509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798617" y="2119745"/>
            <a:ext cx="3082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71124"/>
            <a:ext cx="8312727" cy="192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Alternate Instructions</a:t>
            </a:r>
          </a:p>
        </p:txBody>
      </p:sp>
      <p:sp>
        <p:nvSpPr>
          <p:cNvPr id="52228" name="Rectangle 14"/>
          <p:cNvSpPr>
            <a:spLocks noChangeArrowheads="1"/>
          </p:cNvSpPr>
          <p:nvPr/>
        </p:nvSpPr>
        <p:spPr bwMode="auto">
          <a:xfrm>
            <a:off x="2447925" y="1585913"/>
            <a:ext cx="424815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52238" name="Rectangle 27"/>
          <p:cNvSpPr>
            <a:spLocks noChangeArrowheads="1"/>
          </p:cNvSpPr>
          <p:nvPr/>
        </p:nvSpPr>
        <p:spPr bwMode="auto">
          <a:xfrm>
            <a:off x="218280" y="4187679"/>
            <a:ext cx="86915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cap="all" dirty="0">
                <a:latin typeface="Arial" charset="0"/>
              </a:rPr>
              <a:t>“…climb to and report reaching VFR-On-Top, no tops reports</a:t>
            </a:r>
            <a:r>
              <a:rPr lang="en-US" sz="2800" cap="all" dirty="0" smtClean="0">
                <a:latin typeface="Arial" charset="0"/>
              </a:rPr>
              <a:t>. If </a:t>
            </a:r>
            <a:r>
              <a:rPr lang="en-US" sz="2800" cap="all" dirty="0">
                <a:latin typeface="Arial" charset="0"/>
              </a:rPr>
              <a:t>not on top at six thousand, maintain six thousand and advise.</a:t>
            </a:r>
            <a:r>
              <a:rPr lang="en-US" sz="2800" dirty="0">
                <a:latin typeface="Arial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294927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33" y="1246758"/>
            <a:ext cx="1198535" cy="8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6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346583" y="237244"/>
            <a:ext cx="8585552" cy="609600"/>
          </a:xfrm>
        </p:spPr>
        <p:txBody>
          <a:bodyPr/>
          <a:lstStyle/>
          <a:p>
            <a:r>
              <a:rPr lang="en-US" dirty="0"/>
              <a:t>Standard Hand-Printed Characters </a:t>
            </a:r>
            <a:endParaRPr lang="en-US" altLang="en-US" dirty="0"/>
          </a:p>
        </p:txBody>
      </p:sp>
      <p:pic>
        <p:nvPicPr>
          <p:cNvPr id="2" name="Tab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8" y="1061154"/>
            <a:ext cx="8300465" cy="4964987"/>
          </a:xfrm>
          <a:prstGeom prst="rect">
            <a:avLst/>
          </a:prstGeom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466928" y="1099226"/>
            <a:ext cx="8210144" cy="4883285"/>
            <a:chOff x="466928" y="1099226"/>
            <a:chExt cx="8210144" cy="4883285"/>
          </a:xfrm>
        </p:grpSpPr>
        <p:sp>
          <p:nvSpPr>
            <p:cNvPr id="3" name="Rectangle 2"/>
            <p:cNvSpPr/>
            <p:nvPr/>
          </p:nvSpPr>
          <p:spPr bwMode="auto">
            <a:xfrm>
              <a:off x="466928" y="1099226"/>
              <a:ext cx="2057400" cy="4883285"/>
            </a:xfrm>
            <a:prstGeom prst="rect">
              <a:avLst/>
            </a:prstGeom>
            <a:noFill/>
            <a:ln w="38100" cap="flat" cmpd="sng" algn="ctr">
              <a:solidFill>
                <a:srgbClr val="12203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517843" y="1099226"/>
              <a:ext cx="2057400" cy="4883285"/>
            </a:xfrm>
            <a:prstGeom prst="rect">
              <a:avLst/>
            </a:prstGeom>
            <a:noFill/>
            <a:ln w="38100" cap="flat" cmpd="sng" algn="ctr">
              <a:solidFill>
                <a:srgbClr val="12203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6619672" y="1099226"/>
              <a:ext cx="2057400" cy="4883285"/>
            </a:xfrm>
            <a:prstGeom prst="rect">
              <a:avLst/>
            </a:prstGeom>
            <a:noFill/>
            <a:ln w="38100" cap="flat" cmpd="sng" algn="ctr">
              <a:solidFill>
                <a:srgbClr val="12203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568758" y="1099226"/>
              <a:ext cx="2057400" cy="4883285"/>
            </a:xfrm>
            <a:prstGeom prst="rect">
              <a:avLst/>
            </a:prstGeom>
            <a:noFill/>
            <a:ln w="38100" cap="flat" cmpd="sng" algn="ctr">
              <a:solidFill>
                <a:srgbClr val="12203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6" y="268288"/>
            <a:ext cx="8472488" cy="1049690"/>
          </a:xfrm>
        </p:spPr>
        <p:txBody>
          <a:bodyPr/>
          <a:lstStyle/>
          <a:p>
            <a:pPr eaLnBrk="1" hangingPunct="1"/>
            <a:r>
              <a:rPr lang="en-US" altLang="en-US" dirty="0"/>
              <a:t>Climb and Maintain </a:t>
            </a:r>
            <a:r>
              <a:rPr lang="en-US" altLang="en-US" sz="3200" i="1" dirty="0"/>
              <a:t>(altitude)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Descend and Maintain </a:t>
            </a:r>
            <a:r>
              <a:rPr lang="en-US" altLang="en-US" sz="3200" i="1" dirty="0"/>
              <a:t>(altitude)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27989" y="1447095"/>
            <a:ext cx="1474614" cy="609600"/>
            <a:chOff x="4591400" y="457200"/>
            <a:chExt cx="1474614" cy="609600"/>
          </a:xfrm>
        </p:grpSpPr>
        <p:grpSp>
          <p:nvGrpSpPr>
            <p:cNvPr id="47121" name="Group 40"/>
            <p:cNvGrpSpPr>
              <a:grpSpLocks/>
            </p:cNvGrpSpPr>
            <p:nvPr/>
          </p:nvGrpSpPr>
          <p:grpSpPr bwMode="auto">
            <a:xfrm>
              <a:off x="4591400" y="546100"/>
              <a:ext cx="207963" cy="438150"/>
              <a:chOff x="2304" y="352"/>
              <a:chExt cx="165" cy="414"/>
            </a:xfrm>
          </p:grpSpPr>
          <p:sp>
            <p:nvSpPr>
              <p:cNvPr id="47143" name="Freeform 38"/>
              <p:cNvSpPr>
                <a:spLocks/>
              </p:cNvSpPr>
              <p:nvPr/>
            </p:nvSpPr>
            <p:spPr bwMode="auto">
              <a:xfrm>
                <a:off x="2304" y="352"/>
                <a:ext cx="165" cy="119"/>
              </a:xfrm>
              <a:custGeom>
                <a:avLst/>
                <a:gdLst>
                  <a:gd name="T0" fmla="*/ 164 w 165"/>
                  <a:gd name="T1" fmla="*/ 118 h 119"/>
                  <a:gd name="T2" fmla="*/ 75 w 165"/>
                  <a:gd name="T3" fmla="*/ 0 h 119"/>
                  <a:gd name="T4" fmla="*/ 0 w 165"/>
                  <a:gd name="T5" fmla="*/ 110 h 119"/>
                  <a:gd name="T6" fmla="*/ 0 60000 65536"/>
                  <a:gd name="T7" fmla="*/ 0 60000 65536"/>
                  <a:gd name="T8" fmla="*/ 0 60000 65536"/>
                  <a:gd name="T9" fmla="*/ 0 w 165"/>
                  <a:gd name="T10" fmla="*/ 0 h 119"/>
                  <a:gd name="T11" fmla="*/ 165 w 165"/>
                  <a:gd name="T12" fmla="*/ 119 h 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5" h="119">
                    <a:moveTo>
                      <a:pt x="164" y="118"/>
                    </a:moveTo>
                    <a:lnTo>
                      <a:pt x="75" y="0"/>
                    </a:lnTo>
                    <a:lnTo>
                      <a:pt x="0" y="110"/>
                    </a:lnTo>
                  </a:path>
                </a:pathLst>
              </a:custGeom>
              <a:noFill/>
              <a:ln w="508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4" name="Line 39"/>
              <p:cNvSpPr>
                <a:spLocks noChangeShapeType="1"/>
              </p:cNvSpPr>
              <p:nvPr/>
            </p:nvSpPr>
            <p:spPr bwMode="auto">
              <a:xfrm>
                <a:off x="2380" y="358"/>
                <a:ext cx="0" cy="40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122" name="Group 43"/>
            <p:cNvGrpSpPr>
              <a:grpSpLocks/>
            </p:cNvGrpSpPr>
            <p:nvPr/>
          </p:nvGrpSpPr>
          <p:grpSpPr bwMode="auto">
            <a:xfrm>
              <a:off x="5894564" y="546100"/>
              <a:ext cx="171450" cy="431800"/>
              <a:chOff x="3318" y="352"/>
              <a:chExt cx="165" cy="415"/>
            </a:xfrm>
          </p:grpSpPr>
          <p:sp>
            <p:nvSpPr>
              <p:cNvPr id="47141" name="Freeform 41"/>
              <p:cNvSpPr>
                <a:spLocks/>
              </p:cNvSpPr>
              <p:nvPr/>
            </p:nvSpPr>
            <p:spPr bwMode="auto">
              <a:xfrm>
                <a:off x="3318" y="648"/>
                <a:ext cx="165" cy="119"/>
              </a:xfrm>
              <a:custGeom>
                <a:avLst/>
                <a:gdLst>
                  <a:gd name="T0" fmla="*/ 164 w 165"/>
                  <a:gd name="T1" fmla="*/ 0 h 119"/>
                  <a:gd name="T2" fmla="*/ 75 w 165"/>
                  <a:gd name="T3" fmla="*/ 118 h 119"/>
                  <a:gd name="T4" fmla="*/ 0 w 165"/>
                  <a:gd name="T5" fmla="*/ 8 h 119"/>
                  <a:gd name="T6" fmla="*/ 0 60000 65536"/>
                  <a:gd name="T7" fmla="*/ 0 60000 65536"/>
                  <a:gd name="T8" fmla="*/ 0 60000 65536"/>
                  <a:gd name="T9" fmla="*/ 0 w 165"/>
                  <a:gd name="T10" fmla="*/ 0 h 119"/>
                  <a:gd name="T11" fmla="*/ 165 w 165"/>
                  <a:gd name="T12" fmla="*/ 119 h 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5" h="119">
                    <a:moveTo>
                      <a:pt x="164" y="0"/>
                    </a:moveTo>
                    <a:lnTo>
                      <a:pt x="75" y="118"/>
                    </a:lnTo>
                    <a:lnTo>
                      <a:pt x="0" y="8"/>
                    </a:lnTo>
                  </a:path>
                </a:pathLst>
              </a:custGeom>
              <a:noFill/>
              <a:ln w="508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2" name="Line 42"/>
              <p:cNvSpPr>
                <a:spLocks noChangeShapeType="1"/>
              </p:cNvSpPr>
              <p:nvPr/>
            </p:nvSpPr>
            <p:spPr bwMode="auto">
              <a:xfrm flipV="1">
                <a:off x="3394" y="352"/>
                <a:ext cx="0" cy="40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4852793" y="457200"/>
              <a:ext cx="988341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1D2F68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5pPr>
              <a:lvl6pPr marL="342900" algn="l" rtl="0" fontAlgn="base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6pPr>
              <a:lvl7pPr marL="685800" algn="l" rtl="0" fontAlgn="base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7pPr>
              <a:lvl8pPr marL="1028700" algn="l" rtl="0" fontAlgn="base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8pPr>
              <a:lvl9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1D2F68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0" dirty="0">
                  <a:solidFill>
                    <a:schemeClr val="tx1"/>
                  </a:solidFill>
                </a:rPr>
                <a:t>OR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186162"/>
            <a:ext cx="8312727" cy="1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114022"/>
            <a:ext cx="8312727" cy="192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9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At</a:t>
            </a:r>
          </a:p>
        </p:txBody>
      </p:sp>
      <p:sp>
        <p:nvSpPr>
          <p:cNvPr id="46086" name="Rectangle 14"/>
          <p:cNvSpPr>
            <a:spLocks noChangeArrowheads="1"/>
          </p:cNvSpPr>
          <p:nvPr/>
        </p:nvSpPr>
        <p:spPr bwMode="auto">
          <a:xfrm>
            <a:off x="392113" y="2398713"/>
            <a:ext cx="83597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D594CD-9678-4E86-87EC-9392B05CD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 t="13050" r="30684" b="13401"/>
          <a:stretch/>
        </p:blipFill>
        <p:spPr>
          <a:xfrm>
            <a:off x="4155772" y="1271006"/>
            <a:ext cx="832456" cy="908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55158-37B5-4D50-BA3D-889D03C421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r="880"/>
          <a:stretch/>
        </p:blipFill>
        <p:spPr>
          <a:xfrm>
            <a:off x="322385" y="2577082"/>
            <a:ext cx="8528538" cy="17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3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1"/>
          <p:cNvSpPr>
            <a:spLocks noGrp="1" noChangeArrowheads="1"/>
          </p:cNvSpPr>
          <p:nvPr>
            <p:ph type="title"/>
          </p:nvPr>
        </p:nvSpPr>
        <p:spPr>
          <a:xfrm>
            <a:off x="4088712" y="1599504"/>
            <a:ext cx="982133" cy="6096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2800" b="0" dirty="0">
                <a:solidFill>
                  <a:schemeClr val="tx1"/>
                </a:solidFill>
              </a:rPr>
              <a:t>OR</a:t>
            </a:r>
            <a:endParaRPr lang="en-US" altLang="en-US" sz="3200" b="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9190" name="Freeform 42"/>
          <p:cNvSpPr>
            <a:spLocks/>
          </p:cNvSpPr>
          <p:nvPr/>
        </p:nvSpPr>
        <p:spPr bwMode="auto">
          <a:xfrm flipH="1">
            <a:off x="3884066" y="1676498"/>
            <a:ext cx="182521" cy="130961"/>
          </a:xfrm>
          <a:custGeom>
            <a:avLst/>
            <a:gdLst>
              <a:gd name="T0" fmla="*/ 164 w 165"/>
              <a:gd name="T1" fmla="*/ 118 h 119"/>
              <a:gd name="T2" fmla="*/ 75 w 165"/>
              <a:gd name="T3" fmla="*/ 0 h 119"/>
              <a:gd name="T4" fmla="*/ 0 w 165"/>
              <a:gd name="T5" fmla="*/ 110 h 119"/>
              <a:gd name="T6" fmla="*/ 0 60000 65536"/>
              <a:gd name="T7" fmla="*/ 0 60000 65536"/>
              <a:gd name="T8" fmla="*/ 0 60000 65536"/>
              <a:gd name="T9" fmla="*/ 0 w 165"/>
              <a:gd name="T10" fmla="*/ 0 h 119"/>
              <a:gd name="T11" fmla="*/ 165 w 165"/>
              <a:gd name="T12" fmla="*/ 119 h 1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" h="119">
                <a:moveTo>
                  <a:pt x="164" y="118"/>
                </a:moveTo>
                <a:lnTo>
                  <a:pt x="75" y="0"/>
                </a:lnTo>
                <a:lnTo>
                  <a:pt x="0" y="110"/>
                </a:lnTo>
              </a:path>
            </a:pathLst>
          </a:custGeom>
          <a:noFill/>
          <a:ln w="508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1" name="Line 43"/>
          <p:cNvSpPr>
            <a:spLocks noChangeShapeType="1"/>
          </p:cNvSpPr>
          <p:nvPr/>
        </p:nvSpPr>
        <p:spPr bwMode="auto">
          <a:xfrm flipH="1">
            <a:off x="3982517" y="1683101"/>
            <a:ext cx="0" cy="44900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9" name="Line 45"/>
          <p:cNvSpPr>
            <a:spLocks noChangeShapeType="1"/>
          </p:cNvSpPr>
          <p:nvPr/>
        </p:nvSpPr>
        <p:spPr bwMode="auto">
          <a:xfrm flipH="1">
            <a:off x="3876323" y="1980239"/>
            <a:ext cx="2079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6" name="Freeform 47"/>
          <p:cNvSpPr>
            <a:spLocks/>
          </p:cNvSpPr>
          <p:nvPr/>
        </p:nvSpPr>
        <p:spPr bwMode="auto">
          <a:xfrm>
            <a:off x="5060193" y="2007559"/>
            <a:ext cx="192273" cy="138839"/>
          </a:xfrm>
          <a:custGeom>
            <a:avLst/>
            <a:gdLst>
              <a:gd name="T0" fmla="*/ 164 w 165"/>
              <a:gd name="T1" fmla="*/ 0 h 119"/>
              <a:gd name="T2" fmla="*/ 75 w 165"/>
              <a:gd name="T3" fmla="*/ 118 h 119"/>
              <a:gd name="T4" fmla="*/ 0 w 165"/>
              <a:gd name="T5" fmla="*/ 8 h 119"/>
              <a:gd name="T6" fmla="*/ 0 60000 65536"/>
              <a:gd name="T7" fmla="*/ 0 60000 65536"/>
              <a:gd name="T8" fmla="*/ 0 60000 65536"/>
              <a:gd name="T9" fmla="*/ 0 w 165"/>
              <a:gd name="T10" fmla="*/ 0 h 119"/>
              <a:gd name="T11" fmla="*/ 165 w 165"/>
              <a:gd name="T12" fmla="*/ 119 h 1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" h="119">
                <a:moveTo>
                  <a:pt x="164" y="0"/>
                </a:moveTo>
                <a:lnTo>
                  <a:pt x="75" y="118"/>
                </a:lnTo>
                <a:lnTo>
                  <a:pt x="0" y="8"/>
                </a:lnTo>
              </a:path>
            </a:pathLst>
          </a:custGeom>
          <a:noFill/>
          <a:ln w="508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7" name="Line 48"/>
          <p:cNvSpPr>
            <a:spLocks noChangeShapeType="1"/>
          </p:cNvSpPr>
          <p:nvPr/>
        </p:nvSpPr>
        <p:spPr bwMode="auto">
          <a:xfrm flipV="1">
            <a:off x="5148755" y="1662210"/>
            <a:ext cx="0" cy="47602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5" name="Line 50"/>
          <p:cNvSpPr>
            <a:spLocks noChangeShapeType="1"/>
          </p:cNvSpPr>
          <p:nvPr/>
        </p:nvSpPr>
        <p:spPr bwMode="auto">
          <a:xfrm>
            <a:off x="5041548" y="1818550"/>
            <a:ext cx="21907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26"/>
          <p:cNvSpPr txBox="1">
            <a:spLocks noChangeArrowheads="1"/>
          </p:cNvSpPr>
          <p:nvPr/>
        </p:nvSpPr>
        <p:spPr bwMode="auto">
          <a:xfrm>
            <a:off x="428626" y="344488"/>
            <a:ext cx="8472488" cy="114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At or Above </a:t>
            </a:r>
            <a:r>
              <a:rPr lang="en-US" altLang="en-US" sz="3200" i="1" dirty="0"/>
              <a:t>(altitude)</a:t>
            </a:r>
            <a:br>
              <a:rPr lang="en-US" altLang="en-US" sz="3200" i="1" dirty="0"/>
            </a:br>
            <a:r>
              <a:rPr lang="en-US" altLang="en-US" dirty="0"/>
              <a:t>At or Below </a:t>
            </a:r>
            <a:r>
              <a:rPr lang="en-US" altLang="en-US" sz="3200" i="1" dirty="0"/>
              <a:t>(altitude)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65630"/>
            <a:ext cx="8312727" cy="191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Block Altitude Assignment</a:t>
            </a:r>
            <a:endParaRPr lang="en-US" altLang="en-US" sz="4400" dirty="0"/>
          </a:p>
        </p:txBody>
      </p:sp>
      <p:sp>
        <p:nvSpPr>
          <p:cNvPr id="64517" name="Rectangle 14"/>
          <p:cNvSpPr>
            <a:spLocks noChangeArrowheads="1"/>
          </p:cNvSpPr>
          <p:nvPr/>
        </p:nvSpPr>
        <p:spPr bwMode="auto">
          <a:xfrm>
            <a:off x="392113" y="2476500"/>
            <a:ext cx="83597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72557"/>
            <a:ext cx="8312727" cy="1918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A9976D-BE66-4855-B7B6-8C4DC5922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43" y="1126868"/>
            <a:ext cx="2312713" cy="107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9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4222" y="366522"/>
            <a:ext cx="8869610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Climb/Descend at Pilot’s Discretion</a:t>
            </a:r>
          </a:p>
        </p:txBody>
      </p:sp>
      <p:sp>
        <p:nvSpPr>
          <p:cNvPr id="27653" name="Rectangle 14"/>
          <p:cNvSpPr>
            <a:spLocks noChangeArrowheads="1"/>
          </p:cNvSpPr>
          <p:nvPr/>
        </p:nvSpPr>
        <p:spPr bwMode="auto">
          <a:xfrm>
            <a:off x="392113" y="1608138"/>
            <a:ext cx="83597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>
              <a:solidFill>
                <a:srgbClr val="FFFFFF"/>
              </a:solidFill>
            </a:endParaRPr>
          </a:p>
        </p:txBody>
      </p:sp>
      <p:sp>
        <p:nvSpPr>
          <p:cNvPr id="27664" name="Rectangle 25"/>
          <p:cNvSpPr>
            <a:spLocks noChangeArrowheads="1"/>
          </p:cNvSpPr>
          <p:nvPr/>
        </p:nvSpPr>
        <p:spPr bwMode="auto">
          <a:xfrm>
            <a:off x="127793" y="4354659"/>
            <a:ext cx="8797925" cy="82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2800" dirty="0">
                <a:latin typeface="Arial" charset="0"/>
              </a:rPr>
              <a:t>“…</a:t>
            </a:r>
            <a:r>
              <a:rPr lang="en-US" sz="2800" cap="all" dirty="0">
                <a:latin typeface="Arial" charset="0"/>
              </a:rPr>
              <a:t>descend at pilot’s discretion, maintain one </a:t>
            </a:r>
            <a:r>
              <a:rPr lang="en-US" sz="2800" cap="all" dirty="0" err="1">
                <a:latin typeface="Arial" charset="0"/>
              </a:rPr>
              <a:t>sEVEN</a:t>
            </a:r>
            <a:r>
              <a:rPr lang="en-US" sz="2800" cap="all" dirty="0">
                <a:latin typeface="Arial" charset="0"/>
              </a:rPr>
              <a:t> thousand</a:t>
            </a:r>
            <a:r>
              <a:rPr lang="en-US" sz="2800" dirty="0">
                <a:latin typeface="Arial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58703"/>
            <a:ext cx="8312727" cy="1918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91" y="1230740"/>
            <a:ext cx="1005763" cy="9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0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6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72156" y="1332395"/>
            <a:ext cx="1182688" cy="795338"/>
            <a:chOff x="1762389" y="1261385"/>
            <a:chExt cx="1182688" cy="795338"/>
          </a:xfrm>
        </p:grpSpPr>
        <p:sp>
          <p:nvSpPr>
            <p:cNvPr id="57346" name="Oval 2"/>
            <p:cNvSpPr>
              <a:spLocks noChangeArrowheads="1"/>
            </p:cNvSpPr>
            <p:nvPr/>
          </p:nvSpPr>
          <p:spPr bwMode="auto">
            <a:xfrm>
              <a:off x="1762389" y="1261385"/>
              <a:ext cx="1182688" cy="79533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47" name="Rectangle 26"/>
            <p:cNvSpPr>
              <a:spLocks noChangeArrowheads="1"/>
            </p:cNvSpPr>
            <p:nvPr/>
          </p:nvSpPr>
          <p:spPr bwMode="auto">
            <a:xfrm>
              <a:off x="1865704" y="1335567"/>
              <a:ext cx="976058" cy="646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 dirty="0"/>
                <a:t>Alt.</a:t>
              </a:r>
            </a:p>
          </p:txBody>
        </p:sp>
      </p:grpSp>
      <p:sp>
        <p:nvSpPr>
          <p:cNvPr id="55308" name="Rectangle 21"/>
          <p:cNvSpPr>
            <a:spLocks noChangeArrowheads="1"/>
          </p:cNvSpPr>
          <p:nvPr/>
        </p:nvSpPr>
        <p:spPr bwMode="auto">
          <a:xfrm>
            <a:off x="233363" y="4637088"/>
            <a:ext cx="86915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dirty="0"/>
              <a:t>Aircraft was assigned 110 but reported on frequency level at 120</a:t>
            </a: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title"/>
          </p:nvPr>
        </p:nvSpPr>
        <p:spPr>
          <a:xfrm>
            <a:off x="428626" y="551642"/>
            <a:ext cx="8715374" cy="609600"/>
          </a:xfrm>
          <a:noFill/>
        </p:spPr>
        <p:txBody>
          <a:bodyPr/>
          <a:lstStyle/>
          <a:p>
            <a:r>
              <a:rPr lang="en-US" altLang="en-US" dirty="0"/>
              <a:t>Reported Other Than Assigned Altitude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5637" y="2393335"/>
            <a:ext cx="8312727" cy="1918928"/>
            <a:chOff x="415637" y="2393335"/>
            <a:chExt cx="8312727" cy="19189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2393335"/>
              <a:ext cx="8312727" cy="19189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93" t="14268" r="51779" b="70041"/>
            <a:stretch/>
          </p:blipFill>
          <p:spPr>
            <a:xfrm>
              <a:off x="4479587" y="3010711"/>
              <a:ext cx="301557" cy="301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7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Cross</a:t>
            </a:r>
          </a:p>
        </p:txBody>
      </p:sp>
      <p:sp>
        <p:nvSpPr>
          <p:cNvPr id="46086" name="Rectangle 14"/>
          <p:cNvSpPr>
            <a:spLocks noChangeArrowheads="1"/>
          </p:cNvSpPr>
          <p:nvPr/>
        </p:nvSpPr>
        <p:spPr bwMode="auto">
          <a:xfrm>
            <a:off x="392113" y="2398713"/>
            <a:ext cx="83597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51776"/>
            <a:ext cx="8312727" cy="1918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41" y="1293080"/>
            <a:ext cx="585918" cy="9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Cleared to Hold </a:t>
            </a:r>
            <a:r>
              <a:rPr lang="en-US" altLang="en-US" sz="3200" dirty="0"/>
              <a:t>(Instructions Issued)</a:t>
            </a:r>
          </a:p>
        </p:txBody>
      </p:sp>
      <p:sp>
        <p:nvSpPr>
          <p:cNvPr id="23567" name="Rectangle 26"/>
          <p:cNvSpPr>
            <a:spLocks noChangeArrowheads="1"/>
          </p:cNvSpPr>
          <p:nvPr/>
        </p:nvSpPr>
        <p:spPr bwMode="hidden">
          <a:xfrm>
            <a:off x="128320" y="4280820"/>
            <a:ext cx="88773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>
                <a:latin typeface="Arial" charset="0"/>
              </a:rPr>
              <a:t>“…</a:t>
            </a:r>
            <a:r>
              <a:rPr lang="en-US" sz="2800" cap="all" dirty="0">
                <a:latin typeface="Arial" charset="0"/>
              </a:rPr>
              <a:t>cleared to NORTH PLATTE VOR/DME</a:t>
            </a:r>
            <a:r>
              <a:rPr lang="en-US" sz="2800" cap="all" dirty="0" smtClean="0">
                <a:latin typeface="Arial" charset="0"/>
              </a:rPr>
              <a:t>.  Hold </a:t>
            </a:r>
            <a:r>
              <a:rPr lang="en-US" sz="2800" cap="all" dirty="0">
                <a:latin typeface="Arial" charset="0"/>
              </a:rPr>
              <a:t>southwest ON VICTOR EIGHTY</a:t>
            </a:r>
            <a:r>
              <a:rPr lang="en-US" sz="2800" cap="all" dirty="0" smtClean="0">
                <a:latin typeface="Arial" charset="0"/>
              </a:rPr>
              <a:t>.  No </a:t>
            </a:r>
            <a:r>
              <a:rPr lang="en-US" sz="2800" cap="all" dirty="0">
                <a:latin typeface="Arial" charset="0"/>
              </a:rPr>
              <a:t>delay expected</a:t>
            </a:r>
            <a:r>
              <a:rPr lang="en-US" sz="2800" dirty="0">
                <a:latin typeface="Arial" charset="0"/>
              </a:rPr>
              <a:t>.”</a:t>
            </a:r>
          </a:p>
        </p:txBody>
      </p:sp>
      <p:sp>
        <p:nvSpPr>
          <p:cNvPr id="23572" name="Rectangle 15"/>
          <p:cNvSpPr>
            <a:spLocks noChangeArrowheads="1"/>
          </p:cNvSpPr>
          <p:nvPr/>
        </p:nvSpPr>
        <p:spPr bwMode="hidden">
          <a:xfrm>
            <a:off x="390525" y="1179798"/>
            <a:ext cx="83597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37922"/>
            <a:ext cx="8312727" cy="1918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05EC1-1038-4187-BE01-FCA82A816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58" y="1006823"/>
            <a:ext cx="1653484" cy="13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8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DME Holding and Instructions</a:t>
            </a:r>
            <a:endParaRPr lang="en-US" altLang="en-US" sz="3200" dirty="0"/>
          </a:p>
        </p:txBody>
      </p:sp>
      <p:sp>
        <p:nvSpPr>
          <p:cNvPr id="24592" name="Rectangle 28"/>
          <p:cNvSpPr>
            <a:spLocks noChangeArrowheads="1"/>
          </p:cNvSpPr>
          <p:nvPr/>
        </p:nvSpPr>
        <p:spPr bwMode="auto">
          <a:xfrm>
            <a:off x="182563" y="4585122"/>
            <a:ext cx="879792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2400" cap="all" dirty="0">
                <a:latin typeface="Arial" charset="0"/>
              </a:rPr>
              <a:t>“…cleared to BORGER zero </a:t>
            </a:r>
            <a:r>
              <a:rPr lang="en-US" sz="2400" cap="all" dirty="0" err="1">
                <a:latin typeface="Arial" charset="0"/>
              </a:rPr>
              <a:t>niner</a:t>
            </a:r>
            <a:r>
              <a:rPr lang="en-US" sz="2400" cap="all" dirty="0">
                <a:latin typeface="Arial" charset="0"/>
              </a:rPr>
              <a:t> zero radial two zero mile fix. Hold east on THE zero </a:t>
            </a:r>
            <a:r>
              <a:rPr lang="en-US" sz="2400" cap="all" dirty="0" err="1">
                <a:latin typeface="Arial" charset="0"/>
              </a:rPr>
              <a:t>niner</a:t>
            </a:r>
            <a:r>
              <a:rPr lang="en-US" sz="2400" cap="all" dirty="0">
                <a:latin typeface="Arial" charset="0"/>
              </a:rPr>
              <a:t> zero radial, one zero mile </a:t>
            </a:r>
            <a:r>
              <a:rPr lang="en-US" sz="2400" cap="all" dirty="0" err="1">
                <a:latin typeface="Arial" charset="0"/>
              </a:rPr>
              <a:t>legS</a:t>
            </a:r>
            <a:r>
              <a:rPr lang="en-US" sz="2400" cap="all" dirty="0">
                <a:latin typeface="Arial" charset="0"/>
              </a:rPr>
              <a:t>. Expect further clearance one SEVEN ZERO zero.”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594221"/>
            <a:ext cx="8312727" cy="1918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FECC3-3C82-4AF6-B291-51A9F023CF4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9" b="-1"/>
          <a:stretch/>
        </p:blipFill>
        <p:spPr bwMode="auto">
          <a:xfrm>
            <a:off x="3660643" y="1269530"/>
            <a:ext cx="1004227" cy="1252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050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Cleared Over the Fix</a:t>
            </a:r>
            <a:endParaRPr lang="en-US" altLang="en-US" sz="3200" dirty="0"/>
          </a:p>
        </p:txBody>
      </p:sp>
      <p:sp>
        <p:nvSpPr>
          <p:cNvPr id="25617" name="Rectangle 25"/>
          <p:cNvSpPr>
            <a:spLocks noChangeArrowheads="1"/>
          </p:cNvSpPr>
          <p:nvPr/>
        </p:nvSpPr>
        <p:spPr bwMode="auto">
          <a:xfrm>
            <a:off x="301625" y="4174692"/>
            <a:ext cx="8797925" cy="188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2400" cap="all" dirty="0">
                <a:latin typeface="Arial" charset="0"/>
              </a:rPr>
              <a:t>“…cleared to Amarillo </a:t>
            </a:r>
            <a:r>
              <a:rPr lang="en-US" sz="2400" cap="all" dirty="0" smtClean="0">
                <a:latin typeface="Arial" charset="0"/>
              </a:rPr>
              <a:t>AIRPORT via </a:t>
            </a:r>
            <a:r>
              <a:rPr lang="en-US" sz="2400" cap="all" dirty="0">
                <a:latin typeface="Arial" charset="0"/>
              </a:rPr>
              <a:t>Victor one fourteen”</a:t>
            </a:r>
          </a:p>
          <a:p>
            <a:pPr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2400" dirty="0">
                <a:latin typeface="Arial" charset="0"/>
              </a:rPr>
              <a:t>or</a:t>
            </a:r>
          </a:p>
          <a:p>
            <a:pPr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2400" cap="all" dirty="0">
                <a:latin typeface="Arial" charset="0"/>
              </a:rPr>
              <a:t>“…cleared to Amarillo Airport via last routing cleared”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213236"/>
            <a:ext cx="8312727" cy="1918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85" y="1203686"/>
            <a:ext cx="781807" cy="9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359309"/>
            <a:ext cx="8004266" cy="4325516"/>
          </a:xfrm>
        </p:spPr>
        <p:txBody>
          <a:bodyPr/>
          <a:lstStyle/>
          <a:p>
            <a:r>
              <a:rPr lang="en-US" sz="2600" dirty="0"/>
              <a:t>Do not erase or overwrite any item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Write new altitude information immediately adjacent to old information and within the same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Use an “X” to delete: 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Climb/descent arrows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At or above/below symbols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Cruise symbol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Unwanted altitude information</a:t>
            </a:r>
          </a:p>
          <a:p>
            <a:r>
              <a:rPr lang="en-US" sz="2600" dirty="0"/>
              <a:t>Do not draw a line through an altitude until the aircraft reports or is observed (valid Mode C) leaving the altitude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22301" y="153102"/>
            <a:ext cx="8472488" cy="160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smtClean="0"/>
              <a:t>Corrections, Amendments </a:t>
            </a:r>
            <a:r>
              <a:rPr lang="en-US" dirty="0"/>
              <a:t>and Preplanning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5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678456-8FA6-4D03-B79E-C5407ACCC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37" y="2596840"/>
            <a:ext cx="4842845" cy="1938528"/>
          </a:xfrm>
          <a:prstGeom prst="rect">
            <a:avLst/>
          </a:prstGeom>
        </p:spPr>
      </p:pic>
      <p:sp>
        <p:nvSpPr>
          <p:cNvPr id="51208" name="Rectangle 5"/>
          <p:cNvSpPr>
            <a:spLocks noChangeArrowheads="1"/>
          </p:cNvSpPr>
          <p:nvPr/>
        </p:nvSpPr>
        <p:spPr bwMode="auto">
          <a:xfrm>
            <a:off x="414338" y="1924050"/>
            <a:ext cx="83597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51215" name="Rectangle 14"/>
          <p:cNvSpPr>
            <a:spLocks noChangeArrowheads="1"/>
          </p:cNvSpPr>
          <p:nvPr/>
        </p:nvSpPr>
        <p:spPr bwMode="auto">
          <a:xfrm>
            <a:off x="414339" y="4640263"/>
            <a:ext cx="8359774" cy="86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cap="all" dirty="0">
                <a:latin typeface="Arial" charset="0"/>
              </a:rPr>
              <a:t>“…cleared to JOIN ONE FIVE mile arc Northwest of BOZEMAN VOR/DME...”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DME ARC of NAVAID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388023" y="1325329"/>
            <a:ext cx="4029075" cy="1197441"/>
            <a:chOff x="2388023" y="1106021"/>
            <a:chExt cx="4029075" cy="1197441"/>
          </a:xfrm>
        </p:grpSpPr>
        <p:sp>
          <p:nvSpPr>
            <p:cNvPr id="10" name="Arc 9"/>
            <p:cNvSpPr/>
            <p:nvPr/>
          </p:nvSpPr>
          <p:spPr bwMode="auto">
            <a:xfrm>
              <a:off x="3247841" y="1106021"/>
              <a:ext cx="2037099" cy="1197441"/>
            </a:xfrm>
            <a:prstGeom prst="arc">
              <a:avLst>
                <a:gd name="adj1" fmla="val 11121085"/>
                <a:gd name="adj2" fmla="val 21260379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388023" y="1658937"/>
              <a:ext cx="4029075" cy="32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40000"/>
                </a:spcBef>
              </a:pPr>
              <a:r>
                <a:rPr lang="en-US" altLang="en-US" sz="2800" b="1" dirty="0"/>
                <a:t>(Miles</a:t>
              </a:r>
              <a:r>
                <a:rPr lang="en-US" altLang="en-US" sz="2800" b="1" dirty="0" smtClean="0"/>
                <a:t>)      (</a:t>
              </a:r>
              <a:r>
                <a:rPr lang="en-US" altLang="en-US" sz="2800" b="1" dirty="0"/>
                <a:t>Direction)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2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14"/>
          <p:cNvSpPr>
            <a:spLocks noChangeArrowheads="1"/>
          </p:cNvSpPr>
          <p:nvPr/>
        </p:nvSpPr>
        <p:spPr bwMode="auto">
          <a:xfrm>
            <a:off x="392113" y="2444750"/>
            <a:ext cx="83597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4900" y="344488"/>
            <a:ext cx="8839200" cy="609600"/>
          </a:xfrm>
        </p:spPr>
        <p:txBody>
          <a:bodyPr/>
          <a:lstStyle/>
          <a:p>
            <a:r>
              <a:rPr lang="en-US" altLang="en-US" dirty="0"/>
              <a:t>Special VFR Operations Authorized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56553"/>
            <a:ext cx="8312727" cy="18401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702591-9895-43E8-BE09-F83354D2C362}"/>
              </a:ext>
            </a:extLst>
          </p:cNvPr>
          <p:cNvGrpSpPr/>
          <p:nvPr/>
        </p:nvGrpSpPr>
        <p:grpSpPr>
          <a:xfrm>
            <a:off x="4151332" y="1256354"/>
            <a:ext cx="914400" cy="901700"/>
            <a:chOff x="4151332" y="1256354"/>
            <a:chExt cx="914400" cy="901700"/>
          </a:xfrm>
        </p:grpSpPr>
        <p:sp>
          <p:nvSpPr>
            <p:cNvPr id="65539" name="Oval 22"/>
            <p:cNvSpPr>
              <a:spLocks noChangeArrowheads="1"/>
            </p:cNvSpPr>
            <p:nvPr/>
          </p:nvSpPr>
          <p:spPr bwMode="auto">
            <a:xfrm>
              <a:off x="4151332" y="1256354"/>
              <a:ext cx="914400" cy="9017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472" y="1421373"/>
              <a:ext cx="612411" cy="711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7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7" name="Rectangle 22"/>
          <p:cNvSpPr>
            <a:spLocks noChangeArrowheads="1"/>
          </p:cNvSpPr>
          <p:nvPr/>
        </p:nvSpPr>
        <p:spPr bwMode="auto">
          <a:xfrm>
            <a:off x="392113" y="2274888"/>
            <a:ext cx="83597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r>
              <a:rPr lang="en-US" altLang="en-US" dirty="0"/>
              <a:t>Pilot Canceled IFR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43416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31" y="1215141"/>
            <a:ext cx="602137" cy="11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546894" y="1508125"/>
            <a:ext cx="8050213" cy="43910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How is </a:t>
            </a:r>
            <a:r>
              <a:rPr lang="en-US" dirty="0"/>
              <a:t>“depart” recorded in block 15?</a:t>
            </a:r>
            <a:endParaRPr lang="en-US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631" y="2835707"/>
            <a:ext cx="2671762" cy="2030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7067"/>
          <a:stretch/>
        </p:blipFill>
        <p:spPr>
          <a:xfrm>
            <a:off x="642938" y="2835707"/>
            <a:ext cx="2614612" cy="2002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4235"/>
          <a:stretch/>
        </p:blipFill>
        <p:spPr>
          <a:xfrm>
            <a:off x="3467497" y="2835707"/>
            <a:ext cx="2643187" cy="2027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6406" y="2358634"/>
            <a:ext cx="55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8162" y="2358634"/>
            <a:ext cx="55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32674" y="2358634"/>
            <a:ext cx="55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2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182383" y="1428612"/>
            <a:ext cx="5553075" cy="43910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What does this strip marking represent?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“CLEARANCE VOID IF NOT OFF BY ZERO TWO FIVE ONE”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“JOIN VICTOR AIRWAY AFTER ZERO TWO FIVE ONE”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“VFR AFTER ZERO TWO FIVE ONE”</a:t>
            </a: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032" y="1524979"/>
            <a:ext cx="2912618" cy="2303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955" r="3141"/>
          <a:stretch/>
        </p:blipFill>
        <p:spPr>
          <a:xfrm>
            <a:off x="5934074" y="1524980"/>
            <a:ext cx="2781301" cy="2303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9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285750" y="1508125"/>
            <a:ext cx="5553075" cy="43910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What does this strip marking represent?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“TAKE OFF NORTH, TURN LEFT”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“DEPART NORTH, TURN LEFT”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“DEPART NOW, TURN LEFT”</a:t>
            </a: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825" y="1508127"/>
            <a:ext cx="3062288" cy="2408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56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546894" y="1508126"/>
            <a:ext cx="8050213" cy="64822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How is </a:t>
            </a:r>
            <a:r>
              <a:rPr lang="en-US" b="0" dirty="0">
                <a:ea typeface="+mn-ea"/>
              </a:rPr>
              <a:t>“</a:t>
            </a:r>
            <a:r>
              <a:rPr lang="en-US" b="0" dirty="0"/>
              <a:t>HOLD FOR RELEASE”</a:t>
            </a:r>
            <a:r>
              <a:rPr lang="en-US" dirty="0"/>
              <a:t> recorded in block 15?</a:t>
            </a:r>
            <a:endParaRPr lang="en-US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7922" y="2358634"/>
            <a:ext cx="69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7088" y="2358634"/>
            <a:ext cx="69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16254" y="2358634"/>
            <a:ext cx="69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78639"/>
          <a:stretch/>
        </p:blipFill>
        <p:spPr>
          <a:xfrm>
            <a:off x="6126959" y="2758744"/>
            <a:ext cx="2626264" cy="2134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34284" b="44196"/>
          <a:stretch/>
        </p:blipFill>
        <p:spPr>
          <a:xfrm>
            <a:off x="428160" y="2758744"/>
            <a:ext cx="2626264" cy="21504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68521" b="10113"/>
          <a:stretch/>
        </p:blipFill>
        <p:spPr>
          <a:xfrm>
            <a:off x="3258868" y="2758743"/>
            <a:ext cx="2626264" cy="21349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85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182383" y="1509824"/>
            <a:ext cx="8596245" cy="4309814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What does this strip marking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represent?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“DEPART RUNWAY FIVE TILL REACHING ONE FIVE THOUSAND THEN CROSS VICTOR TWENTY-TWO”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“DEPART RUNWAY FIVE TURN RIGHT HEADING ONE FIVE ZERO UNTIL JOINING VICTOR TWENTY-TWO”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“DEPART RUNWAY FIVE TO REACH ONE HUNDRED FIFTY FEET BY JOINING VICTOR TWENTY-TWO”</a:t>
            </a: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33"/>
          <a:stretch/>
        </p:blipFill>
        <p:spPr>
          <a:xfrm>
            <a:off x="5922297" y="551527"/>
            <a:ext cx="2856331" cy="229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84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474588" y="1035051"/>
            <a:ext cx="8050213" cy="48641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Which strip marking indicates the aircraft checked in at an altitude other than its assigned altitude?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6406" y="2358634"/>
            <a:ext cx="72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8162" y="2358634"/>
            <a:ext cx="72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32674" y="2358634"/>
            <a:ext cx="72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475"/>
          <a:stretch/>
        </p:blipFill>
        <p:spPr>
          <a:xfrm>
            <a:off x="665664" y="2820645"/>
            <a:ext cx="2462804" cy="3002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516" y="2820645"/>
            <a:ext cx="2496464" cy="3011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2466"/>
          <a:stretch/>
        </p:blipFill>
        <p:spPr>
          <a:xfrm>
            <a:off x="3432302" y="2832100"/>
            <a:ext cx="2427381" cy="2990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05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546894" y="1508126"/>
            <a:ext cx="8050213" cy="773546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Which strip marking indicates cleared over fix</a:t>
            </a:r>
            <a:r>
              <a:rPr lang="en-US" dirty="0"/>
              <a:t>?</a:t>
            </a:r>
            <a:endParaRPr lang="en-US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5029" y="2358634"/>
            <a:ext cx="50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8163" y="2358634"/>
            <a:ext cx="50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</a:t>
            </a:r>
            <a:r>
              <a:rPr lang="en-US" sz="2000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1297" y="2358634"/>
            <a:ext cx="50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</a:t>
            </a:r>
            <a:r>
              <a:rPr lang="en-US" sz="20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3" b="33717"/>
          <a:stretch/>
        </p:blipFill>
        <p:spPr>
          <a:xfrm>
            <a:off x="6138674" y="2835706"/>
            <a:ext cx="2572920" cy="2951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55"/>
          <a:stretch/>
        </p:blipFill>
        <p:spPr>
          <a:xfrm>
            <a:off x="432406" y="2835706"/>
            <a:ext cx="2572920" cy="2968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3"/>
          <a:stretch/>
        </p:blipFill>
        <p:spPr>
          <a:xfrm>
            <a:off x="3285540" y="2861949"/>
            <a:ext cx="2572920" cy="29419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227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" y="3987930"/>
            <a:ext cx="4432107" cy="1689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01" y="153102"/>
            <a:ext cx="8472488" cy="1604154"/>
          </a:xfrm>
        </p:spPr>
        <p:txBody>
          <a:bodyPr/>
          <a:lstStyle/>
          <a:p>
            <a:r>
              <a:rPr lang="en-US" dirty="0"/>
              <a:t>Corrections, Amendments and </a:t>
            </a:r>
            <a:r>
              <a:rPr lang="en-US" dirty="0" smtClean="0"/>
              <a:t>Preplanning </a:t>
            </a:r>
            <a:r>
              <a:rPr lang="en-US" sz="3200" i="1" dirty="0"/>
              <a:t>(Cont’d) </a:t>
            </a:r>
            <a:r>
              <a:rPr lang="en-US" dirty="0"/>
              <a:t/>
            </a:r>
            <a:br>
              <a:rPr lang="en-US" dirty="0"/>
            </a:b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323050" y="1622262"/>
            <a:ext cx="1979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Correct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90297" y="1622262"/>
            <a:ext cx="1979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Incorrect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45" y="2141737"/>
            <a:ext cx="4538812" cy="1702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" y="2145482"/>
            <a:ext cx="4538811" cy="16899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68" y="3987930"/>
            <a:ext cx="4432106" cy="16897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9" t="64047" r="13783" b="6726"/>
          <a:stretch/>
        </p:blipFill>
        <p:spPr>
          <a:xfrm>
            <a:off x="3442436" y="5071617"/>
            <a:ext cx="634620" cy="4640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727999-F0D7-493E-BC01-49F3C49EF89C}"/>
              </a:ext>
            </a:extLst>
          </p:cNvPr>
          <p:cNvSpPr/>
          <p:nvPr/>
        </p:nvSpPr>
        <p:spPr bwMode="auto">
          <a:xfrm>
            <a:off x="3540408" y="5042019"/>
            <a:ext cx="438676" cy="523220"/>
          </a:xfrm>
          <a:prstGeom prst="rect">
            <a:avLst/>
          </a:prstGeom>
          <a:solidFill>
            <a:srgbClr val="FBFBB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22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428625" y="1732547"/>
            <a:ext cx="7237449" cy="4087091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What does this strip marking 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represent?</a:t>
            </a:r>
            <a:endParaRPr lang="en-US" dirty="0">
              <a:ea typeface="+mn-ea"/>
            </a:endParaRP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Pilot canceled IFR at 2321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Pilot reported over the clearance limit at 2321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Pilot called leaving assigned altitude at 2321</a:t>
            </a: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36" y="565372"/>
            <a:ext cx="2606742" cy="3036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08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2"/>
          <a:stretch/>
        </p:blipFill>
        <p:spPr>
          <a:xfrm>
            <a:off x="6362300" y="3396126"/>
            <a:ext cx="2247832" cy="24543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3"/>
          <a:stretch/>
        </p:blipFill>
        <p:spPr>
          <a:xfrm>
            <a:off x="3570562" y="3460168"/>
            <a:ext cx="2247832" cy="2400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6" b="34721"/>
          <a:stretch/>
        </p:blipFill>
        <p:spPr>
          <a:xfrm>
            <a:off x="850467" y="3460168"/>
            <a:ext cx="2247832" cy="2390274"/>
          </a:xfrm>
          <a:prstGeom prst="rect">
            <a:avLst/>
          </a:prstGeom>
        </p:spPr>
      </p:pic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243090" y="1119653"/>
            <a:ext cx="8657820" cy="1876927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How would you record; </a:t>
            </a:r>
            <a:r>
              <a:rPr lang="en-US" b="0" dirty="0">
                <a:ea typeface="+mn-ea"/>
              </a:rPr>
              <a:t>“CLEARED TO JACKSON TWO FIVE ONE RADIAL TWO ZERO MILE FIX, HOLD SOUTHWEST ON TWO FIVE ONE RADIAL, ONE FIVE MILE LEGS, EXPECT FURTHER CLEARANCE AT ONE </a:t>
            </a:r>
            <a:r>
              <a:rPr lang="en-US" b="0" dirty="0" err="1">
                <a:ea typeface="+mn-ea"/>
              </a:rPr>
              <a:t>ONE</a:t>
            </a:r>
            <a:r>
              <a:rPr lang="en-US" b="0" dirty="0">
                <a:ea typeface="+mn-ea"/>
              </a:rPr>
              <a:t> TWO ZERO”</a:t>
            </a:r>
            <a:r>
              <a:rPr lang="en-US" dirty="0"/>
              <a:t>?</a:t>
            </a:r>
            <a:endParaRPr lang="en-US" dirty="0"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294" y="3489575"/>
            <a:ext cx="60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6025" y="3489575"/>
            <a:ext cx="60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48756" y="3489575"/>
            <a:ext cx="60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0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Question"/>
          <p:cNvSpPr>
            <a:spLocks noGrp="1"/>
          </p:cNvSpPr>
          <p:nvPr>
            <p:ph idx="4294967295"/>
          </p:nvPr>
        </p:nvSpPr>
        <p:spPr>
          <a:xfrm>
            <a:off x="546894" y="1508125"/>
            <a:ext cx="8253898" cy="148276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How do you record </a:t>
            </a:r>
            <a:r>
              <a:rPr lang="en-US" b="0" dirty="0" smtClean="0"/>
              <a:t>“IF NOT OFF BY 2235, ADVISE </a:t>
            </a:r>
            <a:r>
              <a:rPr lang="en-US" b="0" dirty="0"/>
              <a:t>(</a:t>
            </a:r>
            <a:r>
              <a:rPr lang="en-US" b="0" i="1" dirty="0"/>
              <a:t>facility</a:t>
            </a:r>
            <a:r>
              <a:rPr lang="en-US" b="0" dirty="0"/>
              <a:t>) </a:t>
            </a:r>
            <a:r>
              <a:rPr lang="en-US" b="0" dirty="0" smtClean="0"/>
              <a:t>NO LATER THAN 2245 OF INTENTIONS</a:t>
            </a:r>
            <a:r>
              <a:rPr lang="en-US" b="0" dirty="0" smtClean="0">
                <a:ea typeface="+mn-ea"/>
              </a:rPr>
              <a:t>”</a:t>
            </a:r>
            <a:r>
              <a:rPr lang="en-US" dirty="0" smtClean="0"/>
              <a:t>?</a:t>
            </a:r>
            <a:endParaRPr lang="en-US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12" name="C."/>
          <p:cNvSpPr txBox="1"/>
          <p:nvPr/>
        </p:nvSpPr>
        <p:spPr>
          <a:xfrm>
            <a:off x="7281863" y="2968234"/>
            <a:ext cx="58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sp>
        <p:nvSpPr>
          <p:cNvPr id="11" name="B."/>
          <p:cNvSpPr txBox="1"/>
          <p:nvPr/>
        </p:nvSpPr>
        <p:spPr>
          <a:xfrm>
            <a:off x="4387453" y="2968234"/>
            <a:ext cx="58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8" name="A."/>
          <p:cNvSpPr txBox="1"/>
          <p:nvPr/>
        </p:nvSpPr>
        <p:spPr>
          <a:xfrm>
            <a:off x="1502569" y="2968234"/>
            <a:ext cx="58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pic>
        <p:nvPicPr>
          <p:cNvPr id="7" name="V&lt;2235/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4" b="44318"/>
          <a:stretch/>
        </p:blipFill>
        <p:spPr>
          <a:xfrm>
            <a:off x="421789" y="3438244"/>
            <a:ext cx="2590185" cy="2105247"/>
          </a:xfrm>
          <a:prstGeom prst="rect">
            <a:avLst/>
          </a:prstGeom>
        </p:spPr>
      </p:pic>
      <p:pic>
        <p:nvPicPr>
          <p:cNvPr id="15" name="V&lt;22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45"/>
          <a:stretch/>
        </p:blipFill>
        <p:spPr>
          <a:xfrm>
            <a:off x="3316198" y="3438244"/>
            <a:ext cx="2590185" cy="2082044"/>
          </a:xfrm>
          <a:prstGeom prst="rect">
            <a:avLst/>
          </a:prstGeom>
        </p:spPr>
      </p:pic>
      <p:pic>
        <p:nvPicPr>
          <p:cNvPr id="16" name="V&lt;2235 (45)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01" b="9918"/>
          <a:stretch/>
        </p:blipFill>
        <p:spPr>
          <a:xfrm>
            <a:off x="6210607" y="3438244"/>
            <a:ext cx="2590185" cy="2094615"/>
          </a:xfrm>
          <a:prstGeom prst="rect">
            <a:avLst/>
          </a:prstGeom>
        </p:spPr>
      </p:pic>
      <p:pic>
        <p:nvPicPr>
          <p:cNvPr id="13" name="Ico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1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1"/>
          <p:cNvSpPr>
            <a:spLocks noGrp="1" noChangeArrowheads="1"/>
          </p:cNvSpPr>
          <p:nvPr>
            <p:ph type="title"/>
          </p:nvPr>
        </p:nvSpPr>
        <p:spPr>
          <a:xfrm>
            <a:off x="428625" y="361421"/>
            <a:ext cx="8472488" cy="6096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Report Leaving</a:t>
            </a:r>
            <a:endParaRPr lang="en-US" altLang="en-US" sz="4400" dirty="0">
              <a:latin typeface="Arial Black" panose="020B0A04020102020204" pitchFamily="34" charset="0"/>
            </a:endParaRPr>
          </a:p>
        </p:txBody>
      </p:sp>
      <p:sp>
        <p:nvSpPr>
          <p:cNvPr id="33806" name="Rectangle 27"/>
          <p:cNvSpPr>
            <a:spLocks noChangeArrowheads="1"/>
          </p:cNvSpPr>
          <p:nvPr/>
        </p:nvSpPr>
        <p:spPr bwMode="auto">
          <a:xfrm>
            <a:off x="265907" y="4329202"/>
            <a:ext cx="8797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>
                <a:latin typeface="Arial" charset="0"/>
              </a:rPr>
              <a:t>“…</a:t>
            </a:r>
            <a:r>
              <a:rPr lang="en-US" sz="2800" cap="all" dirty="0">
                <a:latin typeface="Arial" charset="0"/>
              </a:rPr>
              <a:t>Report leaving six thousand</a:t>
            </a:r>
            <a:r>
              <a:rPr lang="en-US" sz="2800" dirty="0">
                <a:latin typeface="Arial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51776"/>
            <a:ext cx="8312727" cy="1918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61" y="1237235"/>
            <a:ext cx="954678" cy="9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Report Reaching</a:t>
            </a:r>
          </a:p>
        </p:txBody>
      </p:sp>
      <p:sp>
        <p:nvSpPr>
          <p:cNvPr id="34829" name="Rectangle 24"/>
          <p:cNvSpPr>
            <a:spLocks noChangeArrowheads="1"/>
          </p:cNvSpPr>
          <p:nvPr/>
        </p:nvSpPr>
        <p:spPr bwMode="auto">
          <a:xfrm>
            <a:off x="173037" y="4325594"/>
            <a:ext cx="8797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>
                <a:latin typeface="Arial" charset="0"/>
              </a:rPr>
              <a:t>“…</a:t>
            </a:r>
            <a:r>
              <a:rPr lang="en-US" sz="2800" cap="all" dirty="0">
                <a:latin typeface="Arial" charset="0"/>
              </a:rPr>
              <a:t>Report reaching six thousand</a:t>
            </a:r>
            <a:r>
              <a:rPr lang="en-US" sz="2800" dirty="0">
                <a:latin typeface="Arial" charset="0"/>
              </a:rPr>
              <a:t>”</a:t>
            </a:r>
          </a:p>
        </p:txBody>
      </p:sp>
      <p:sp>
        <p:nvSpPr>
          <p:cNvPr id="34833" name="Rectangle 25"/>
          <p:cNvSpPr>
            <a:spLocks noChangeArrowheads="1"/>
          </p:cNvSpPr>
          <p:nvPr/>
        </p:nvSpPr>
        <p:spPr bwMode="auto">
          <a:xfrm>
            <a:off x="392113" y="1747838"/>
            <a:ext cx="83597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44849"/>
            <a:ext cx="8312727" cy="1918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27" y="1246319"/>
            <a:ext cx="1017805" cy="9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1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2" name="Rectangle 21"/>
          <p:cNvSpPr>
            <a:spLocks noChangeArrowheads="1"/>
          </p:cNvSpPr>
          <p:nvPr/>
        </p:nvSpPr>
        <p:spPr bwMode="auto">
          <a:xfrm>
            <a:off x="149224" y="4758887"/>
            <a:ext cx="8797925" cy="86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>
                <a:latin typeface="Arial" charset="0"/>
              </a:rPr>
              <a:t>“…</a:t>
            </a:r>
            <a:r>
              <a:rPr lang="en-US" sz="2800" cap="all" dirty="0">
                <a:latin typeface="Arial" charset="0"/>
              </a:rPr>
              <a:t>report crossing MARION two THREE EIGHT radial, report passing ALING</a:t>
            </a:r>
            <a:r>
              <a:rPr lang="en-US" sz="2800" dirty="0">
                <a:latin typeface="Arial" charset="0"/>
              </a:rPr>
              <a:t>”</a:t>
            </a:r>
          </a:p>
        </p:txBody>
      </p:sp>
      <p:sp>
        <p:nvSpPr>
          <p:cNvPr id="7" name="Rectangle 26"/>
          <p:cNvSpPr txBox="1">
            <a:spLocks noChangeArrowheads="1"/>
          </p:cNvSpPr>
          <p:nvPr/>
        </p:nvSpPr>
        <p:spPr bwMode="auto">
          <a:xfrm>
            <a:off x="269822" y="764208"/>
            <a:ext cx="863433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Report Passing (fix/altitude), </a:t>
            </a:r>
          </a:p>
          <a:p>
            <a:r>
              <a:rPr lang="en-US" altLang="en-US" dirty="0"/>
              <a:t>Report Crossing (radial bearing, etc.)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792277"/>
            <a:ext cx="8312727" cy="1918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83" y="1814061"/>
            <a:ext cx="2264635" cy="88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4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Communication Transfer</a:t>
            </a:r>
          </a:p>
        </p:txBody>
      </p:sp>
      <p:sp>
        <p:nvSpPr>
          <p:cNvPr id="49157" name="Rectangle 14"/>
          <p:cNvSpPr>
            <a:spLocks noChangeArrowheads="1"/>
          </p:cNvSpPr>
          <p:nvPr/>
        </p:nvSpPr>
        <p:spPr bwMode="auto">
          <a:xfrm>
            <a:off x="392113" y="2360613"/>
            <a:ext cx="8359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51776"/>
            <a:ext cx="8312727" cy="1918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FE29A6-90E9-4B6F-A950-D62EABF577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20330" b="11523"/>
          <a:stretch/>
        </p:blipFill>
        <p:spPr bwMode="auto">
          <a:xfrm>
            <a:off x="1773258" y="1443994"/>
            <a:ext cx="5282170" cy="903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527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6" y="344488"/>
            <a:ext cx="8472488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Restriction Bar</a:t>
            </a:r>
            <a:endParaRPr lang="en-US" alt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1731252"/>
            <a:ext cx="2011680" cy="117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365630"/>
            <a:ext cx="8312727" cy="191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182383" y="1509824"/>
            <a:ext cx="8596245" cy="4309814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What does this strip marking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represent?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“DESCEND AND MAINTAIN ONE SIX THOUSAND ROUTE LEFT TO FLIGHT LEVEL ONE EIGHT ZERO”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“DESCEND AND MAINTAIN FLIGHT LEVEL ONE EIGHT ZERO REACH LOWER TO ONE SIX THOUSAND”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“DESCEND AND MAINTAIN ONE SIX THOUSAND REPORT LEAVING FLIGHT LEVEL ONE EIGHT ZERO”</a:t>
            </a: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84"/>
          <a:stretch/>
        </p:blipFill>
        <p:spPr>
          <a:xfrm>
            <a:off x="5959438" y="218678"/>
            <a:ext cx="2941676" cy="2582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75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242886" y="2051607"/>
            <a:ext cx="5239848" cy="3734164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What does this strip marking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represent?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“RADAR POINTOUT AT JELMI”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“REPORT PRIOR TO JELMI”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“REPORT PASSING JELMI”</a:t>
            </a: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51"/>
          <a:stretch/>
        </p:blipFill>
        <p:spPr>
          <a:xfrm>
            <a:off x="5380252" y="1295725"/>
            <a:ext cx="3633751" cy="1873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49A8FA-2EC4-4912-9824-2DC23FBE2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45" b="6627"/>
          <a:stretch/>
        </p:blipFill>
        <p:spPr>
          <a:xfrm>
            <a:off x="5045805" y="2009794"/>
            <a:ext cx="3855309" cy="1737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2F1C7D-9F45-48B9-82DE-51A04ED68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57"/>
          <a:stretch/>
        </p:blipFill>
        <p:spPr>
          <a:xfrm>
            <a:off x="666286" y="2009103"/>
            <a:ext cx="3805295" cy="1704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1" y="1133341"/>
            <a:ext cx="8050213" cy="47658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Which flight strip has properly printed characters?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431" y="2154842"/>
            <a:ext cx="51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4398" y="2013610"/>
            <a:ext cx="51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9431" y="3968307"/>
            <a:ext cx="51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6356" y="3943142"/>
            <a:ext cx="51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F225C6-408A-43FA-9C7D-8B0B32713F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60"/>
          <a:stretch/>
        </p:blipFill>
        <p:spPr>
          <a:xfrm>
            <a:off x="5101281" y="3968306"/>
            <a:ext cx="3799833" cy="1737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0540F9-B7A8-4145-A3B4-FAB9F56253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 b="2076"/>
          <a:stretch/>
        </p:blipFill>
        <p:spPr>
          <a:xfrm>
            <a:off x="751171" y="3987800"/>
            <a:ext cx="3641602" cy="16566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Freeform 3"/>
          <p:cNvSpPr/>
          <p:nvPr/>
        </p:nvSpPr>
        <p:spPr bwMode="auto">
          <a:xfrm>
            <a:off x="4128911" y="2015067"/>
            <a:ext cx="457200" cy="1713089"/>
          </a:xfrm>
          <a:custGeom>
            <a:avLst/>
            <a:gdLst>
              <a:gd name="connsiteX0" fmla="*/ 0 w 457200"/>
              <a:gd name="connsiteY0" fmla="*/ 1484489 h 1713089"/>
              <a:gd name="connsiteX1" fmla="*/ 316089 w 457200"/>
              <a:gd name="connsiteY1" fmla="*/ 1196622 h 1713089"/>
              <a:gd name="connsiteX2" fmla="*/ 25400 w 457200"/>
              <a:gd name="connsiteY2" fmla="*/ 846666 h 1713089"/>
              <a:gd name="connsiteX3" fmla="*/ 310445 w 457200"/>
              <a:gd name="connsiteY3" fmla="*/ 533400 h 1713089"/>
              <a:gd name="connsiteX4" fmla="*/ 16933 w 457200"/>
              <a:gd name="connsiteY4" fmla="*/ 189089 h 1713089"/>
              <a:gd name="connsiteX5" fmla="*/ 234245 w 457200"/>
              <a:gd name="connsiteY5" fmla="*/ 0 h 1713089"/>
              <a:gd name="connsiteX6" fmla="*/ 457200 w 457200"/>
              <a:gd name="connsiteY6" fmla="*/ 5644 h 1713089"/>
              <a:gd name="connsiteX7" fmla="*/ 448733 w 457200"/>
              <a:gd name="connsiteY7" fmla="*/ 1713089 h 1713089"/>
              <a:gd name="connsiteX8" fmla="*/ 50800 w 457200"/>
              <a:gd name="connsiteY8" fmla="*/ 1696155 h 1713089"/>
              <a:gd name="connsiteX9" fmla="*/ 0 w 457200"/>
              <a:gd name="connsiteY9" fmla="*/ 1484489 h 17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200" h="1713089">
                <a:moveTo>
                  <a:pt x="0" y="1484489"/>
                </a:moveTo>
                <a:lnTo>
                  <a:pt x="316089" y="1196622"/>
                </a:lnTo>
                <a:lnTo>
                  <a:pt x="25400" y="846666"/>
                </a:lnTo>
                <a:lnTo>
                  <a:pt x="310445" y="533400"/>
                </a:lnTo>
                <a:lnTo>
                  <a:pt x="16933" y="189089"/>
                </a:lnTo>
                <a:lnTo>
                  <a:pt x="234245" y="0"/>
                </a:lnTo>
                <a:lnTo>
                  <a:pt x="457200" y="5644"/>
                </a:lnTo>
                <a:cubicBezTo>
                  <a:pt x="454378" y="574792"/>
                  <a:pt x="451555" y="1143941"/>
                  <a:pt x="448733" y="1713089"/>
                </a:cubicBezTo>
                <a:lnTo>
                  <a:pt x="50800" y="1696155"/>
                </a:lnTo>
                <a:lnTo>
                  <a:pt x="0" y="1484489"/>
                </a:lnTo>
                <a:close/>
              </a:path>
            </a:pathLst>
          </a:custGeom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 useBgFill="1">
        <p:nvSpPr>
          <p:cNvPr id="5" name="Freeform 4"/>
          <p:cNvSpPr/>
          <p:nvPr/>
        </p:nvSpPr>
        <p:spPr bwMode="auto">
          <a:xfrm>
            <a:off x="4151489" y="3996267"/>
            <a:ext cx="276578" cy="1653822"/>
          </a:xfrm>
          <a:custGeom>
            <a:avLst/>
            <a:gdLst>
              <a:gd name="connsiteX0" fmla="*/ 228600 w 276578"/>
              <a:gd name="connsiteY0" fmla="*/ 1380066 h 1653822"/>
              <a:gd name="connsiteX1" fmla="*/ 228600 w 276578"/>
              <a:gd name="connsiteY1" fmla="*/ 1380066 h 1653822"/>
              <a:gd name="connsiteX2" fmla="*/ 0 w 276578"/>
              <a:gd name="connsiteY2" fmla="*/ 1066800 h 1653822"/>
              <a:gd name="connsiteX3" fmla="*/ 222955 w 276578"/>
              <a:gd name="connsiteY3" fmla="*/ 764822 h 1653822"/>
              <a:gd name="connsiteX4" fmla="*/ 16933 w 276578"/>
              <a:gd name="connsiteY4" fmla="*/ 485422 h 1653822"/>
              <a:gd name="connsiteX5" fmla="*/ 220133 w 276578"/>
              <a:gd name="connsiteY5" fmla="*/ 239889 h 1653822"/>
              <a:gd name="connsiteX6" fmla="*/ 81844 w 276578"/>
              <a:gd name="connsiteY6" fmla="*/ 107244 h 1653822"/>
              <a:gd name="connsiteX7" fmla="*/ 158044 w 276578"/>
              <a:gd name="connsiteY7" fmla="*/ 0 h 1653822"/>
              <a:gd name="connsiteX8" fmla="*/ 276578 w 276578"/>
              <a:gd name="connsiteY8" fmla="*/ 0 h 1653822"/>
              <a:gd name="connsiteX9" fmla="*/ 276578 w 276578"/>
              <a:gd name="connsiteY9" fmla="*/ 1653822 h 1653822"/>
              <a:gd name="connsiteX10" fmla="*/ 81844 w 276578"/>
              <a:gd name="connsiteY10" fmla="*/ 1653822 h 1653822"/>
              <a:gd name="connsiteX11" fmla="*/ 59267 w 276578"/>
              <a:gd name="connsiteY11" fmla="*/ 1569155 h 1653822"/>
              <a:gd name="connsiteX12" fmla="*/ 228600 w 276578"/>
              <a:gd name="connsiteY12" fmla="*/ 1380066 h 165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6578" h="1653822">
                <a:moveTo>
                  <a:pt x="228600" y="1380066"/>
                </a:moveTo>
                <a:lnTo>
                  <a:pt x="228600" y="1380066"/>
                </a:lnTo>
                <a:lnTo>
                  <a:pt x="0" y="1066800"/>
                </a:lnTo>
                <a:lnTo>
                  <a:pt x="222955" y="764822"/>
                </a:lnTo>
                <a:lnTo>
                  <a:pt x="16933" y="485422"/>
                </a:lnTo>
                <a:lnTo>
                  <a:pt x="220133" y="239889"/>
                </a:lnTo>
                <a:lnTo>
                  <a:pt x="81844" y="107244"/>
                </a:lnTo>
                <a:lnTo>
                  <a:pt x="158044" y="0"/>
                </a:lnTo>
                <a:lnTo>
                  <a:pt x="276578" y="0"/>
                </a:lnTo>
                <a:lnTo>
                  <a:pt x="276578" y="1653822"/>
                </a:lnTo>
                <a:lnTo>
                  <a:pt x="81844" y="1653822"/>
                </a:lnTo>
                <a:lnTo>
                  <a:pt x="59267" y="1569155"/>
                </a:lnTo>
                <a:lnTo>
                  <a:pt x="228600" y="1380066"/>
                </a:lnTo>
                <a:close/>
              </a:path>
            </a:pathLst>
          </a:custGeom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 useBgFill="1">
        <p:nvSpPr>
          <p:cNvPr id="7" name="Freeform 6"/>
          <p:cNvSpPr/>
          <p:nvPr/>
        </p:nvSpPr>
        <p:spPr bwMode="auto">
          <a:xfrm>
            <a:off x="8497711" y="2026356"/>
            <a:ext cx="510822" cy="1693333"/>
          </a:xfrm>
          <a:custGeom>
            <a:avLst/>
            <a:gdLst>
              <a:gd name="connsiteX0" fmla="*/ 8467 w 510822"/>
              <a:gd name="connsiteY0" fmla="*/ 1498600 h 1693333"/>
              <a:gd name="connsiteX1" fmla="*/ 228600 w 510822"/>
              <a:gd name="connsiteY1" fmla="*/ 1301044 h 1693333"/>
              <a:gd name="connsiteX2" fmla="*/ 19756 w 510822"/>
              <a:gd name="connsiteY2" fmla="*/ 1030111 h 1693333"/>
              <a:gd name="connsiteX3" fmla="*/ 313267 w 510822"/>
              <a:gd name="connsiteY3" fmla="*/ 770466 h 1693333"/>
              <a:gd name="connsiteX4" fmla="*/ 0 w 510822"/>
              <a:gd name="connsiteY4" fmla="*/ 225777 h 1693333"/>
              <a:gd name="connsiteX5" fmla="*/ 225778 w 510822"/>
              <a:gd name="connsiteY5" fmla="*/ 0 h 1693333"/>
              <a:gd name="connsiteX6" fmla="*/ 510822 w 510822"/>
              <a:gd name="connsiteY6" fmla="*/ 2822 h 1693333"/>
              <a:gd name="connsiteX7" fmla="*/ 471311 w 510822"/>
              <a:gd name="connsiteY7" fmla="*/ 1687688 h 1693333"/>
              <a:gd name="connsiteX8" fmla="*/ 70556 w 510822"/>
              <a:gd name="connsiteY8" fmla="*/ 1693333 h 1693333"/>
              <a:gd name="connsiteX9" fmla="*/ 8467 w 510822"/>
              <a:gd name="connsiteY9" fmla="*/ 1498600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0822" h="1693333">
                <a:moveTo>
                  <a:pt x="8467" y="1498600"/>
                </a:moveTo>
                <a:lnTo>
                  <a:pt x="228600" y="1301044"/>
                </a:lnTo>
                <a:lnTo>
                  <a:pt x="19756" y="1030111"/>
                </a:lnTo>
                <a:lnTo>
                  <a:pt x="313267" y="770466"/>
                </a:lnTo>
                <a:lnTo>
                  <a:pt x="0" y="225777"/>
                </a:lnTo>
                <a:lnTo>
                  <a:pt x="225778" y="0"/>
                </a:lnTo>
                <a:lnTo>
                  <a:pt x="510822" y="2822"/>
                </a:lnTo>
                <a:lnTo>
                  <a:pt x="471311" y="1687688"/>
                </a:lnTo>
                <a:lnTo>
                  <a:pt x="70556" y="1693333"/>
                </a:lnTo>
                <a:lnTo>
                  <a:pt x="8467" y="1498600"/>
                </a:lnTo>
                <a:close/>
              </a:path>
            </a:pathLst>
          </a:custGeom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 useBgFill="1">
        <p:nvSpPr>
          <p:cNvPr id="17" name="Freeform 16"/>
          <p:cNvSpPr/>
          <p:nvPr/>
        </p:nvSpPr>
        <p:spPr bwMode="auto">
          <a:xfrm>
            <a:off x="8537222" y="3982156"/>
            <a:ext cx="414867" cy="1721555"/>
          </a:xfrm>
          <a:custGeom>
            <a:avLst/>
            <a:gdLst>
              <a:gd name="connsiteX0" fmla="*/ 186267 w 414867"/>
              <a:gd name="connsiteY0" fmla="*/ 1713088 h 1721555"/>
              <a:gd name="connsiteX1" fmla="*/ 25400 w 414867"/>
              <a:gd name="connsiteY1" fmla="*/ 1532466 h 1721555"/>
              <a:gd name="connsiteX2" fmla="*/ 245534 w 414867"/>
              <a:gd name="connsiteY2" fmla="*/ 1360311 h 1721555"/>
              <a:gd name="connsiteX3" fmla="*/ 76200 w 414867"/>
              <a:gd name="connsiteY3" fmla="*/ 1114777 h 1721555"/>
              <a:gd name="connsiteX4" fmla="*/ 335845 w 414867"/>
              <a:gd name="connsiteY4" fmla="*/ 849488 h 1721555"/>
              <a:gd name="connsiteX5" fmla="*/ 47978 w 414867"/>
              <a:gd name="connsiteY5" fmla="*/ 592666 h 1721555"/>
              <a:gd name="connsiteX6" fmla="*/ 228600 w 414867"/>
              <a:gd name="connsiteY6" fmla="*/ 423333 h 1721555"/>
              <a:gd name="connsiteX7" fmla="*/ 0 w 414867"/>
              <a:gd name="connsiteY7" fmla="*/ 186266 h 1721555"/>
              <a:gd name="connsiteX8" fmla="*/ 146756 w 414867"/>
              <a:gd name="connsiteY8" fmla="*/ 0 h 1721555"/>
              <a:gd name="connsiteX9" fmla="*/ 412045 w 414867"/>
              <a:gd name="connsiteY9" fmla="*/ 5644 h 1721555"/>
              <a:gd name="connsiteX10" fmla="*/ 414867 w 414867"/>
              <a:gd name="connsiteY10" fmla="*/ 1721555 h 1721555"/>
              <a:gd name="connsiteX11" fmla="*/ 186267 w 414867"/>
              <a:gd name="connsiteY11" fmla="*/ 1713088 h 172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4867" h="1721555">
                <a:moveTo>
                  <a:pt x="186267" y="1713088"/>
                </a:moveTo>
                <a:lnTo>
                  <a:pt x="25400" y="1532466"/>
                </a:lnTo>
                <a:lnTo>
                  <a:pt x="245534" y="1360311"/>
                </a:lnTo>
                <a:lnTo>
                  <a:pt x="76200" y="1114777"/>
                </a:lnTo>
                <a:lnTo>
                  <a:pt x="335845" y="849488"/>
                </a:lnTo>
                <a:lnTo>
                  <a:pt x="47978" y="592666"/>
                </a:lnTo>
                <a:lnTo>
                  <a:pt x="228600" y="423333"/>
                </a:lnTo>
                <a:lnTo>
                  <a:pt x="0" y="186266"/>
                </a:lnTo>
                <a:lnTo>
                  <a:pt x="146756" y="0"/>
                </a:lnTo>
                <a:lnTo>
                  <a:pt x="412045" y="5644"/>
                </a:lnTo>
                <a:cubicBezTo>
                  <a:pt x="412986" y="577614"/>
                  <a:pt x="413926" y="1149585"/>
                  <a:pt x="414867" y="1721555"/>
                </a:cubicBezTo>
                <a:lnTo>
                  <a:pt x="186267" y="1713088"/>
                </a:lnTo>
                <a:close/>
              </a:path>
            </a:pathLst>
          </a:custGeom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6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428625" y="1732547"/>
            <a:ext cx="7367838" cy="4087091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What does this strip marking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represent?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“CLIMB TO </a:t>
            </a:r>
            <a:r>
              <a:rPr lang="en-US" altLang="en-US" sz="2400" i="1" dirty="0"/>
              <a:t>(requested altitude) </a:t>
            </a:r>
            <a:r>
              <a:rPr lang="en-US" altLang="en-US" sz="2400" dirty="0"/>
              <a:t>ONE FIVE MILES EAST OF MONROE 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“CONTACT </a:t>
            </a:r>
            <a:r>
              <a:rPr lang="en-US" altLang="en-US" sz="2400" i="1" dirty="0"/>
              <a:t>(next facility/sector) </a:t>
            </a:r>
            <a:r>
              <a:rPr lang="en-US" altLang="en-US" sz="2400" dirty="0"/>
              <a:t>ONE FIVE MILES EAST OF MONROE”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“CLEARED TO HOLD ONE FIVE MILES EAST OF MONROE”</a:t>
            </a: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/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  <a:p>
            <a:pPr marL="457200" indent="-457200" eaLnBrk="1" hangingPunct="1">
              <a:buFont typeface="+mj-lt"/>
              <a:buAutoNum type="alphaUcPeriod"/>
              <a:defRPr/>
            </a:pPr>
            <a:endParaRPr lang="en-US" b="0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7" y="649288"/>
            <a:ext cx="3383317" cy="2308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34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4"/>
          <p:cNvSpPr>
            <a:spLocks noGrp="1" noChangeArrowheads="1"/>
          </p:cNvSpPr>
          <p:nvPr>
            <p:ph type="title"/>
          </p:nvPr>
        </p:nvSpPr>
        <p:spPr>
          <a:xfrm>
            <a:off x="546385" y="386050"/>
            <a:ext cx="8472488" cy="6096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Radar Contact </a:t>
            </a:r>
            <a:endParaRPr lang="en-US" altLang="en-US" sz="4400" dirty="0"/>
          </a:p>
        </p:txBody>
      </p:sp>
      <p:sp>
        <p:nvSpPr>
          <p:cNvPr id="65542" name="Rectangle 14"/>
          <p:cNvSpPr>
            <a:spLocks noChangeArrowheads="1"/>
          </p:cNvSpPr>
          <p:nvPr/>
        </p:nvSpPr>
        <p:spPr bwMode="auto">
          <a:xfrm>
            <a:off x="392113" y="1755775"/>
            <a:ext cx="8359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625471"/>
            <a:ext cx="8312727" cy="192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801" y="1225804"/>
            <a:ext cx="565232" cy="9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9" name="Rectangle 6"/>
          <p:cNvSpPr>
            <a:spLocks noChangeArrowheads="1"/>
          </p:cNvSpPr>
          <p:nvPr/>
        </p:nvSpPr>
        <p:spPr bwMode="auto">
          <a:xfrm>
            <a:off x="278661" y="1912938"/>
            <a:ext cx="8359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title"/>
          </p:nvPr>
        </p:nvSpPr>
        <p:spPr>
          <a:xfrm>
            <a:off x="428626" y="344488"/>
            <a:ext cx="8472488" cy="6096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Radar Service Terminated</a:t>
            </a:r>
            <a:endParaRPr lang="en-US" alt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27" y="1143821"/>
            <a:ext cx="860747" cy="1203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2369429"/>
            <a:ext cx="6245475" cy="25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9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0" name="Rectangle 5"/>
          <p:cNvSpPr>
            <a:spLocks noChangeArrowheads="1"/>
          </p:cNvSpPr>
          <p:nvPr/>
        </p:nvSpPr>
        <p:spPr bwMode="auto">
          <a:xfrm>
            <a:off x="2400300" y="2444750"/>
            <a:ext cx="434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11" name="Rectangle 44"/>
          <p:cNvSpPr>
            <a:spLocks noGrp="1" noChangeArrowheads="1"/>
          </p:cNvSpPr>
          <p:nvPr>
            <p:ph type="title"/>
          </p:nvPr>
        </p:nvSpPr>
        <p:spPr>
          <a:xfrm>
            <a:off x="428626" y="344488"/>
            <a:ext cx="8472488" cy="6096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Radar Contact Lost</a:t>
            </a:r>
            <a:endParaRPr lang="en-US" alt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70" y="1183996"/>
            <a:ext cx="875861" cy="1220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2369429"/>
            <a:ext cx="6245475" cy="25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7" name="Rectangle 5"/>
          <p:cNvSpPr>
            <a:spLocks noChangeArrowheads="1"/>
          </p:cNvSpPr>
          <p:nvPr/>
        </p:nvSpPr>
        <p:spPr bwMode="auto">
          <a:xfrm>
            <a:off x="392113" y="2616200"/>
            <a:ext cx="83597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title"/>
          </p:nvPr>
        </p:nvSpPr>
        <p:spPr>
          <a:xfrm>
            <a:off x="428626" y="344488"/>
            <a:ext cx="8472488" cy="6096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Radar Handoff (</a:t>
            </a:r>
            <a:r>
              <a:rPr lang="en-US" altLang="en-US" dirty="0" smtClean="0"/>
              <a:t>Complete)</a:t>
            </a:r>
            <a:endParaRPr lang="en-US" alt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71" y="1169264"/>
            <a:ext cx="974858" cy="1125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2" y="2365765"/>
            <a:ext cx="6245476" cy="261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3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0BA593-E9D0-434C-AFB9-86047D45B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371581"/>
            <a:ext cx="5967538" cy="2605544"/>
          </a:xfrm>
          <a:prstGeom prst="rect">
            <a:avLst/>
          </a:prstGeom>
        </p:spPr>
      </p:pic>
      <p:sp>
        <p:nvSpPr>
          <p:cNvPr id="71682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Radar Vector</a:t>
            </a:r>
            <a:endParaRPr lang="en-US" altLang="en-US" sz="4400" dirty="0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392113" y="2413000"/>
            <a:ext cx="83597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52" y="1183533"/>
            <a:ext cx="1090645" cy="9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392113" y="2551113"/>
            <a:ext cx="83597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title"/>
          </p:nvPr>
        </p:nvSpPr>
        <p:spPr>
          <a:xfrm>
            <a:off x="428626" y="344488"/>
            <a:ext cx="8472488" cy="6096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Pilot Resumed Own Navigation</a:t>
            </a:r>
            <a:endParaRPr lang="en-US" altLang="en-US" sz="4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C7D9F1-2B7B-45CB-9C22-B209D4E39A5D}"/>
              </a:ext>
            </a:extLst>
          </p:cNvPr>
          <p:cNvGrpSpPr/>
          <p:nvPr/>
        </p:nvGrpSpPr>
        <p:grpSpPr>
          <a:xfrm>
            <a:off x="4020622" y="1140463"/>
            <a:ext cx="1169490" cy="1019169"/>
            <a:chOff x="4020622" y="1140463"/>
            <a:chExt cx="1169490" cy="10191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170" y="1140463"/>
              <a:ext cx="598942" cy="96118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622" y="1224377"/>
              <a:ext cx="565232" cy="93525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63" y="2371581"/>
            <a:ext cx="5688455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title"/>
          </p:nvPr>
        </p:nvSpPr>
        <p:spPr>
          <a:xfrm>
            <a:off x="428626" y="150532"/>
            <a:ext cx="8472488" cy="6096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Point Out Initiated</a:t>
            </a:r>
            <a:endParaRPr lang="en-US" altLang="en-US" sz="4400" dirty="0"/>
          </a:p>
        </p:txBody>
      </p:sp>
      <p:sp>
        <p:nvSpPr>
          <p:cNvPr id="71692" name="Rectangle 5"/>
          <p:cNvSpPr>
            <a:spLocks noChangeArrowheads="1"/>
          </p:cNvSpPr>
          <p:nvPr/>
        </p:nvSpPr>
        <p:spPr bwMode="auto">
          <a:xfrm>
            <a:off x="392113" y="1711325"/>
            <a:ext cx="83597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40000"/>
              </a:spcBef>
            </a:pPr>
            <a:endParaRPr lang="en-US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527" y="779211"/>
            <a:ext cx="421495" cy="9614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91225" y="1594882"/>
            <a:ext cx="5161550" cy="2158148"/>
            <a:chOff x="1991225" y="1594882"/>
            <a:chExt cx="5161550" cy="21581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225" y="1594882"/>
              <a:ext cx="5161550" cy="215814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3297677" y="3107987"/>
              <a:ext cx="719846" cy="340468"/>
            </a:xfrm>
            <a:prstGeom prst="rect">
              <a:avLst/>
            </a:prstGeom>
            <a:solidFill>
              <a:srgbClr val="FBFBBF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91225" y="3839230"/>
            <a:ext cx="5161550" cy="2158148"/>
            <a:chOff x="1991225" y="3839230"/>
            <a:chExt cx="5161550" cy="21581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225" y="3839230"/>
              <a:ext cx="5161550" cy="215814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3297677" y="5371288"/>
              <a:ext cx="719846" cy="340468"/>
            </a:xfrm>
            <a:prstGeom prst="rect">
              <a:avLst/>
            </a:prstGeom>
            <a:solidFill>
              <a:srgbClr val="FBFBBF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3931920" y="5114109"/>
            <a:ext cx="1005840" cy="597647"/>
          </a:xfrm>
          <a:prstGeom prst="ellips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428626" y="1732547"/>
            <a:ext cx="5250278" cy="4087091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What does this strip marking represent?</a:t>
            </a:r>
            <a:endParaRPr lang="en-US" dirty="0">
              <a:ea typeface="+mn-ea"/>
            </a:endParaRP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The aircraft is ready to depart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The route of flight was revised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AutoNum type="alphaUcPeriod"/>
            </a:pPr>
            <a:r>
              <a:rPr lang="en-US" altLang="en-US" sz="2400" dirty="0"/>
              <a:t> The flight is radar identified</a:t>
            </a:r>
            <a:endParaRPr lang="en-US" dirty="0"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5" r="16472"/>
          <a:stretch/>
        </p:blipFill>
        <p:spPr>
          <a:xfrm>
            <a:off x="5678904" y="344488"/>
            <a:ext cx="3222209" cy="2982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70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436" name="Content Placeholder 9"/>
          <p:cNvSpPr>
            <a:spLocks noGrp="1"/>
          </p:cNvSpPr>
          <p:nvPr>
            <p:ph idx="4294967295"/>
          </p:nvPr>
        </p:nvSpPr>
        <p:spPr>
          <a:xfrm>
            <a:off x="546894" y="1508125"/>
            <a:ext cx="8050213" cy="43910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How would you indicate </a:t>
            </a:r>
            <a:r>
              <a:rPr lang="en-US" b="0" dirty="0">
                <a:ea typeface="+mn-ea"/>
              </a:rPr>
              <a:t>“RADAR CONTACT LOST”</a:t>
            </a:r>
            <a:r>
              <a:rPr lang="en-US" dirty="0"/>
              <a:t>?</a:t>
            </a:r>
            <a:endParaRPr lang="en-US" dirty="0">
              <a:ea typeface="+mn-ea"/>
            </a:endParaRPr>
          </a:p>
          <a:p>
            <a:pPr marL="457200" lvl="1" indent="0" eaLnBrk="1" hangingPunct="1">
              <a:spcBef>
                <a:spcPct val="50000"/>
              </a:spcBef>
              <a:buNone/>
              <a:defRPr/>
            </a:pPr>
            <a:endParaRPr lang="en-US" dirty="0">
              <a:ea typeface="+mn-ea"/>
            </a:endParaRPr>
          </a:p>
          <a:p>
            <a:pPr marL="533400" indent="-533400"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5602" y="2358634"/>
            <a:ext cx="570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886" y="2358634"/>
            <a:ext cx="570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08170" y="2358634"/>
            <a:ext cx="570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t="35162" r="9194" b="34195"/>
          <a:stretch/>
        </p:blipFill>
        <p:spPr>
          <a:xfrm>
            <a:off x="114947" y="3100568"/>
            <a:ext cx="2871537" cy="2101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r="9194" b="69283"/>
          <a:stretch/>
        </p:blipFill>
        <p:spPr>
          <a:xfrm>
            <a:off x="3136231" y="3098035"/>
            <a:ext cx="2871537" cy="21065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t="69314" r="9194"/>
          <a:stretch/>
        </p:blipFill>
        <p:spPr>
          <a:xfrm>
            <a:off x="6157515" y="3099091"/>
            <a:ext cx="2871537" cy="21044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00" y="6259613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70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 w="3175" cap="flat" cmpd="sng" algn="ctr">
          <a:solidFill>
            <a:srgbClr val="C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+TEVJRE9TLUNPUlBcaHVudGxleWE8L1VzZXJOYW1lPjxEYXRlVGltZT4zLzIwLzIwMTkgMTo0MTo0MSBQTTwvRGF0ZVRpbWU+PExhYmVsU3RyaW5nPlVucmVzdHJpY3RlZDwvTGFiZWxTdHJpbmc+PC9pdGVtPjwvbGFiZWxIaXN0b3J5Pg==</Value>
</WrappedLabelHistory>
</file>

<file path=customXml/item3.xml><?xml version="1.0" encoding="utf-8"?>
<sisl xmlns:xsi="http://www.w3.org/2001/XMLSchema-instance" xmlns:xsd="http://www.w3.org/2001/XMLSchema" xmlns="http://www.boldonjames.com/2008/01/sie/internal/label" sislVersion="0" policy="c8d5760e-638a-47e8-9e2e-1226c2cb268d" origin="userSelected">
  <element uid="42834bfb-1ec1-4beb-bd64-eb83fb3cb3f3" value=""/>
</sisl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f0e10e1-3e2d-4cb5-bdd3-156dacd9dc33">WEXTPJNUKPJZ-1215587825-11891</_dlc_DocId>
    <_dlc_DocIdUrl xmlns="4f0e10e1-3e2d-4cb5-bdd3-156dacd9dc33">
      <Url>https://ksn2.faa.gov/stt/TTPPM/ER24/_layouts/15/DocIdRedir.aspx?ID=WEXTPJNUKPJZ-1215587825-11891</Url>
      <Description>WEXTPJNUKPJZ-1215587825-11891</Description>
    </_dlc_DocIdUrl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FAFDB35B5AD34C89EBE32B06747F48" ma:contentTypeVersion="0" ma:contentTypeDescription="Create a new document." ma:contentTypeScope="" ma:versionID="e72e5cf3a644bd3c2a76949ef822e5f3">
  <xsd:schema xmlns:xsd="http://www.w3.org/2001/XMLSchema" xmlns:xs="http://www.w3.org/2001/XMLSchema" xmlns:p="http://schemas.microsoft.com/office/2006/metadata/properties" xmlns:ns2="4f0e10e1-3e2d-4cb5-bdd3-156dacd9dc33" targetNamespace="http://schemas.microsoft.com/office/2006/metadata/properties" ma:root="true" ma:fieldsID="b03bf376aeaf2378700ad64a9a2727c9" ns2:_="">
    <xsd:import namespace="4f0e10e1-3e2d-4cb5-bdd3-156dacd9dc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e10e1-3e2d-4cb5-bdd3-156dacd9dc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18E6AA5-3449-476A-AEB9-5EBD5F613A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9459BD-2B43-4CEA-A0A7-FAC4529F944E}">
  <ds:schemaRefs>
    <ds:schemaRef ds:uri="http://www.w3.org/2001/XMLSchema"/>
    <ds:schemaRef ds:uri="http://www.boldonjames.com/2016/02/Classifier/internal/wrappedLabelHistory"/>
  </ds:schemaRefs>
</ds:datastoreItem>
</file>

<file path=customXml/itemProps3.xml><?xml version="1.0" encoding="utf-8"?>
<ds:datastoreItem xmlns:ds="http://schemas.openxmlformats.org/officeDocument/2006/customXml" ds:itemID="{AB18947E-ECA4-4042-ACF0-B39080847DD8}">
  <ds:schemaRefs>
    <ds:schemaRef ds:uri="http://www.w3.org/2001/XMLSchema"/>
    <ds:schemaRef ds:uri="http://www.boldonjames.com/2008/01/sie/internal/label"/>
  </ds:schemaRefs>
</ds:datastoreItem>
</file>

<file path=customXml/itemProps4.xml><?xml version="1.0" encoding="utf-8"?>
<ds:datastoreItem xmlns:ds="http://schemas.openxmlformats.org/officeDocument/2006/customXml" ds:itemID="{B8072934-6861-4385-BA42-D38EA69D639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5.xml><?xml version="1.0" encoding="utf-8"?>
<ds:datastoreItem xmlns:ds="http://schemas.openxmlformats.org/officeDocument/2006/customXml" ds:itemID="{826E33BE-55E7-42C5-B156-F93351024D03}"/>
</file>

<file path=customXml/itemProps6.xml><?xml version="1.0" encoding="utf-8"?>
<ds:datastoreItem xmlns:ds="http://schemas.openxmlformats.org/officeDocument/2006/customXml" ds:itemID="{1ECDFB52-DF9E-4466-A0DB-E5F811775422}"/>
</file>

<file path=docProps/app.xml><?xml version="1.0" encoding="utf-8"?>
<Properties xmlns="http://schemas.openxmlformats.org/officeDocument/2006/extended-properties" xmlns:vt="http://schemas.openxmlformats.org/officeDocument/2006/docPropsVTypes">
  <TotalTime>31014</TotalTime>
  <Words>2639</Words>
  <Application>Microsoft Office PowerPoint</Application>
  <PresentationFormat>On-screen Show (4:3)</PresentationFormat>
  <Paragraphs>882</Paragraphs>
  <Slides>149</Slides>
  <Notes>149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8" baseType="lpstr">
      <vt:lpstr>MS PGothic</vt:lpstr>
      <vt:lpstr>_Leidos_Machine_Hand_1</vt:lpstr>
      <vt:lpstr>Arial</vt:lpstr>
      <vt:lpstr>Arial Black</vt:lpstr>
      <vt:lpstr>Calibri</vt:lpstr>
      <vt:lpstr>Courier New</vt:lpstr>
      <vt:lpstr>Times New Roman</vt:lpstr>
      <vt:lpstr>Wingdings</vt:lpstr>
      <vt:lpstr>2_Custom Design</vt:lpstr>
      <vt:lpstr>PowerPoint Presentation</vt:lpstr>
      <vt:lpstr>Recording Clearances and Control Information</vt:lpstr>
      <vt:lpstr>PowerPoint Presentation</vt:lpstr>
      <vt:lpstr>Post Current Data</vt:lpstr>
      <vt:lpstr>Strip Marking Records Clearances</vt:lpstr>
      <vt:lpstr>Standard Hand-Printed Characters </vt:lpstr>
      <vt:lpstr>PowerPoint Presentation</vt:lpstr>
      <vt:lpstr>Corrections, Amendments and Preplanning (Cont’d)  </vt:lpstr>
      <vt:lpstr>Knowledge Check</vt:lpstr>
      <vt:lpstr>Knowledge Check</vt:lpstr>
      <vt:lpstr>Knowledge Check</vt:lpstr>
      <vt:lpstr>Proposal Strips</vt:lpstr>
      <vt:lpstr>Departure Strips - Data Entries </vt:lpstr>
      <vt:lpstr>En Route Strips - Data Entries </vt:lpstr>
      <vt:lpstr>Arrival Strips - Data Entries </vt:lpstr>
      <vt:lpstr>Computer Programmed Blocks</vt:lpstr>
      <vt:lpstr>Flight Strip Data Locations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Practice Exercise 1: Flight Strip Data Locations</vt:lpstr>
      <vt:lpstr>Practice Exercise 1 </vt:lpstr>
      <vt:lpstr>Practice Exercise 1 (Cont’d) </vt:lpstr>
      <vt:lpstr>Aircraft Reported at Assigned Altitude</vt:lpstr>
      <vt:lpstr>PowerPoint Presentation</vt:lpstr>
      <vt:lpstr>PowerPoint Presentation</vt:lpstr>
      <vt:lpstr>Inappropriate Altitude for Direction of Flight</vt:lpstr>
      <vt:lpstr>Resolution Advisory</vt:lpstr>
      <vt:lpstr>PowerPoint Presentation</vt:lpstr>
      <vt:lpstr>PowerPoint Presentation</vt:lpstr>
      <vt:lpstr>Tower Jurisdiction</vt:lpstr>
      <vt:lpstr>Knowledge Check</vt:lpstr>
      <vt:lpstr>Knowledge Check</vt:lpstr>
      <vt:lpstr>Knowledge Check</vt:lpstr>
      <vt:lpstr>Knowledge Check</vt:lpstr>
      <vt:lpstr>Knowledge Check</vt:lpstr>
      <vt:lpstr>Cleared to Depart From Fix</vt:lpstr>
      <vt:lpstr>Cleared to Destination Airport</vt:lpstr>
      <vt:lpstr>Cleared to Posted Fix or Other Fix</vt:lpstr>
      <vt:lpstr>Depart</vt:lpstr>
      <vt:lpstr>Departure Direction</vt:lpstr>
      <vt:lpstr>Departure Runway</vt:lpstr>
      <vt:lpstr>Turn Left or Turn Right</vt:lpstr>
      <vt:lpstr>Departure Heading</vt:lpstr>
      <vt:lpstr>Until</vt:lpstr>
      <vt:lpstr>Join or Intercept Airway, Jet Route, Track, or Course</vt:lpstr>
      <vt:lpstr>Before and After</vt:lpstr>
      <vt:lpstr>Hold For Release</vt:lpstr>
      <vt:lpstr>Release</vt:lpstr>
      <vt:lpstr>Released Your Discretion</vt:lpstr>
      <vt:lpstr>Clearance Void If Not Off By</vt:lpstr>
      <vt:lpstr>Alternate Instructions</vt:lpstr>
      <vt:lpstr>Climb and Maintain (altitude) Descend and Maintain (altitude)</vt:lpstr>
      <vt:lpstr>At</vt:lpstr>
      <vt:lpstr>OR</vt:lpstr>
      <vt:lpstr>Block Altitude Assignment</vt:lpstr>
      <vt:lpstr>Climb/Descend at Pilot’s Discretion</vt:lpstr>
      <vt:lpstr>Reported Other Than Assigned Altitude</vt:lpstr>
      <vt:lpstr>Cross</vt:lpstr>
      <vt:lpstr>Cleared to Hold (Instructions Issued)</vt:lpstr>
      <vt:lpstr>DME Holding and Instructions</vt:lpstr>
      <vt:lpstr>Cleared Over the Fix</vt:lpstr>
      <vt:lpstr>DME ARC of NAVAID</vt:lpstr>
      <vt:lpstr>Special VFR Operations Authorized</vt:lpstr>
      <vt:lpstr>Pilot Canceled IFR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Report Leaving</vt:lpstr>
      <vt:lpstr>Report Reaching</vt:lpstr>
      <vt:lpstr>PowerPoint Presentation</vt:lpstr>
      <vt:lpstr>Communication Transfer</vt:lpstr>
      <vt:lpstr>Restriction Bar</vt:lpstr>
      <vt:lpstr>Knowledge Check</vt:lpstr>
      <vt:lpstr>Knowledge Check</vt:lpstr>
      <vt:lpstr>Knowledge Check</vt:lpstr>
      <vt:lpstr>Radar Contact </vt:lpstr>
      <vt:lpstr>Radar Service Terminated</vt:lpstr>
      <vt:lpstr>Radar Contact Lost</vt:lpstr>
      <vt:lpstr>Radar Handoff (Complete)</vt:lpstr>
      <vt:lpstr>Radar Vector</vt:lpstr>
      <vt:lpstr>Pilot Resumed Own Navigation</vt:lpstr>
      <vt:lpstr>Point Out Initiated</vt:lpstr>
      <vt:lpstr>Knowledge Check</vt:lpstr>
      <vt:lpstr>Knowledge Check</vt:lpstr>
      <vt:lpstr>Knowledge Check</vt:lpstr>
      <vt:lpstr>Approach Clearance</vt:lpstr>
      <vt:lpstr>Cruise Clearance</vt:lpstr>
      <vt:lpstr>Through Clearance</vt:lpstr>
      <vt:lpstr>Knowledge Check</vt:lpstr>
      <vt:lpstr>Knowledge Check</vt:lpstr>
      <vt:lpstr>Knowledge Check</vt:lpstr>
      <vt:lpstr>Practice Exercise 2: Strip Marking Symbols</vt:lpstr>
      <vt:lpstr>Practice Exercise 2: Strip Marking Symbols (Cont’d)</vt:lpstr>
      <vt:lpstr>Practice Exercise 2: Strip Marking Symbols (Cont’d)</vt:lpstr>
      <vt:lpstr>Practice Exercise 2: Strip Marking Symbols (Cont’d)</vt:lpstr>
      <vt:lpstr>Practice Exercise 2: Strip Marking Symbols (Cont’d)</vt:lpstr>
      <vt:lpstr>Practice Exercise 2: Strip Marking Symbols (Cont’d)</vt:lpstr>
      <vt:lpstr>Practice Exercise 2: Strip Marking Symbols (Cont’d)</vt:lpstr>
      <vt:lpstr>Practice Exercise 2: Strip Marking Symbols (Cont’d)</vt:lpstr>
      <vt:lpstr>Practice Exercise 2: Strip Marking Symbols (Cont’d)</vt:lpstr>
      <vt:lpstr>Practice Exercise 2: Strip Marking Symbols (Cont’d)</vt:lpstr>
      <vt:lpstr>Practice Exercise 2: Strip Marking Symbols (Cont’d)</vt:lpstr>
      <vt:lpstr>Practice Exercise 2: Strip Marking Symbols (Cont’d)</vt:lpstr>
      <vt:lpstr>Practice Exercise 3: Recording Clearances and Control Information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Question 10</vt:lpstr>
      <vt:lpstr>Question 11</vt:lpstr>
      <vt:lpstr>Question 12</vt:lpstr>
      <vt:lpstr>Question 13</vt:lpstr>
      <vt:lpstr>Practice Exercise 4: Flight Strip Marking 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Question 10</vt:lpstr>
      <vt:lpstr>Question 11</vt:lpstr>
      <vt:lpstr>Question 12</vt:lpstr>
      <vt:lpstr>Question 13</vt:lpstr>
      <vt:lpstr>PowerPoint Presentation</vt:lpstr>
      <vt:lpstr>Lesson Summary (Cont’d)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Flight Data Position</dc:title>
  <dc:creator>Kristen_Leonard Thompson_Dembeck</dc:creator>
  <cp:lastModifiedBy>Nicholson, Nancy A-CTR (FAA)</cp:lastModifiedBy>
  <cp:revision>642</cp:revision>
  <dcterms:created xsi:type="dcterms:W3CDTF">2018-12-20T16:11:14Z</dcterms:created>
  <dcterms:modified xsi:type="dcterms:W3CDTF">2022-08-05T15:23:44Z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0x0101003DFAFDB35B5AD34C89EBE32B06747F48</vt:lpwstr>
  </property>
  <property fmtid="{D5CDD505-2E9C-101B-9397-08002B2CF9AE}" pid="3" name="docIndexRef">
    <vt:lpwstr>3c9eced3-960b-4752-a07d-15eaf7150380</vt:lpwstr>
  </property>
  <property fmtid="{D5CDD505-2E9C-101B-9397-08002B2CF9AE}" pid="4" name="bjSaver">
    <vt:lpwstr>nAFgvCsYDVYf5XXx5wFs3z9OzyqVTT+J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policy="c8d5760e-638a-47e8-9e2e-1226c2cb268d" origin="userSelected" xmlns="http://www.boldonj</vt:lpwstr>
  </property>
  <property fmtid="{D5CDD505-2E9C-101B-9397-08002B2CF9AE}" pid="6" name="bjDocumentLabelXML-0">
    <vt:lpwstr>ames.com/2008/01/sie/internal/label"&gt;&lt;element uid="42834bfb-1ec1-4beb-bd64-eb83fb3cb3f3" value="" /&gt;&lt;/sisl&gt;</vt:lpwstr>
  </property>
  <property fmtid="{D5CDD505-2E9C-101B-9397-08002B2CF9AE}" pid="7" name="bjDocumentSecurityLabel">
    <vt:lpwstr>Unrestricted</vt:lpwstr>
  </property>
  <property fmtid="{D5CDD505-2E9C-101B-9397-08002B2CF9AE}" pid="8" name="bjLabelHistoryID">
    <vt:lpwstr>{BF9459BD-2B43-4CEA-A0A7-FAC4529F944E}</vt:lpwstr>
  </property>
  <property fmtid="{D5CDD505-2E9C-101B-9397-08002B2CF9AE}" pid="9" name="_dlc_DocIdItemGuid">
    <vt:lpwstr>9f4ba894-a280-442a-89d6-3a9592d79199</vt:lpwstr>
  </property>
</Properties>
</file>