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ppt/tags/tag36.xml" ContentType="application/vnd.openxmlformats-officedocument.presentationml.tags+xml"/>
  <Override PartName="/ppt/notesSlides/notesSlide36.xml" ContentType="application/vnd.openxmlformats-officedocument.presentationml.notesSlide+xml"/>
  <Override PartName="/ppt/tags/tag37.xml" ContentType="application/vnd.openxmlformats-officedocument.presentationml.tags+xml"/>
  <Override PartName="/ppt/notesSlides/notesSlide37.xml" ContentType="application/vnd.openxmlformats-officedocument.presentationml.notesSlide+xml"/>
  <Override PartName="/ppt/tags/tag38.xml" ContentType="application/vnd.openxmlformats-officedocument.presentationml.tags+xml"/>
  <Override PartName="/ppt/notesSlides/notesSlide38.xml" ContentType="application/vnd.openxmlformats-officedocument.presentationml.notesSlide+xml"/>
  <Override PartName="/ppt/tags/tag39.xml" ContentType="application/vnd.openxmlformats-officedocument.presentationml.tags+xml"/>
  <Override PartName="/ppt/notesSlides/notesSlide39.xml" ContentType="application/vnd.openxmlformats-officedocument.presentationml.notesSlide+xml"/>
  <Override PartName="/ppt/tags/tag40.xml" ContentType="application/vnd.openxmlformats-officedocument.presentationml.tags+xml"/>
  <Override PartName="/ppt/notesSlides/notesSlide40.xml" ContentType="application/vnd.openxmlformats-officedocument.presentationml.notesSlide+xml"/>
  <Override PartName="/ppt/tags/tag41.xml" ContentType="application/vnd.openxmlformats-officedocument.presentationml.tags+xml"/>
  <Override PartName="/ppt/notesSlides/notesSlide41.xml" ContentType="application/vnd.openxmlformats-officedocument.presentationml.notesSlide+xml"/>
  <Override PartName="/ppt/tags/tag42.xml" ContentType="application/vnd.openxmlformats-officedocument.presentationml.tags+xml"/>
  <Override PartName="/ppt/notesSlides/notesSlide42.xml" ContentType="application/vnd.openxmlformats-officedocument.presentationml.notesSlide+xml"/>
  <Override PartName="/ppt/tags/tag43.xml" ContentType="application/vnd.openxmlformats-officedocument.presentationml.tags+xml"/>
  <Override PartName="/ppt/notesSlides/notesSlide43.xml" ContentType="application/vnd.openxmlformats-officedocument.presentationml.notesSlide+xml"/>
  <Override PartName="/ppt/tags/tag44.xml" ContentType="application/vnd.openxmlformats-officedocument.presentationml.tags+xml"/>
  <Override PartName="/ppt/notesSlides/notesSlide44.xml" ContentType="application/vnd.openxmlformats-officedocument.presentationml.notesSlide+xml"/>
  <Override PartName="/ppt/tags/tag45.xml" ContentType="application/vnd.openxmlformats-officedocument.presentationml.tags+xml"/>
  <Override PartName="/ppt/notesSlides/notesSlide45.xml" ContentType="application/vnd.openxmlformats-officedocument.presentationml.notesSlide+xml"/>
  <Override PartName="/ppt/tags/tag46.xml" ContentType="application/vnd.openxmlformats-officedocument.presentationml.tags+xml"/>
  <Override PartName="/ppt/notesSlides/notesSlide46.xml" ContentType="application/vnd.openxmlformats-officedocument.presentationml.notesSlide+xml"/>
  <Override PartName="/ppt/tags/tag47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382" r:id="rId7"/>
    <p:sldMasterId id="2147484409" r:id="rId8"/>
    <p:sldMasterId id="2147484394" r:id="rId9"/>
  </p:sldMasterIdLst>
  <p:notesMasterIdLst>
    <p:notesMasterId r:id="rId61"/>
  </p:notesMasterIdLst>
  <p:handoutMasterIdLst>
    <p:handoutMasterId r:id="rId62"/>
  </p:handoutMasterIdLst>
  <p:sldIdLst>
    <p:sldId id="256" r:id="rId10"/>
    <p:sldId id="294" r:id="rId11"/>
    <p:sldId id="257" r:id="rId12"/>
    <p:sldId id="300" r:id="rId13"/>
    <p:sldId id="308" r:id="rId14"/>
    <p:sldId id="356" r:id="rId15"/>
    <p:sldId id="311" r:id="rId16"/>
    <p:sldId id="312" r:id="rId17"/>
    <p:sldId id="313" r:id="rId18"/>
    <p:sldId id="299" r:id="rId19"/>
    <p:sldId id="314" r:id="rId20"/>
    <p:sldId id="296" r:id="rId21"/>
    <p:sldId id="353" r:id="rId22"/>
    <p:sldId id="352" r:id="rId23"/>
    <p:sldId id="328" r:id="rId24"/>
    <p:sldId id="334" r:id="rId25"/>
    <p:sldId id="333" r:id="rId26"/>
    <p:sldId id="279" r:id="rId27"/>
    <p:sldId id="315" r:id="rId28"/>
    <p:sldId id="280" r:id="rId29"/>
    <p:sldId id="335" r:id="rId30"/>
    <p:sldId id="297" r:id="rId31"/>
    <p:sldId id="324" r:id="rId32"/>
    <p:sldId id="326" r:id="rId33"/>
    <p:sldId id="327" r:id="rId34"/>
    <p:sldId id="325" r:id="rId35"/>
    <p:sldId id="337" r:id="rId36"/>
    <p:sldId id="336" r:id="rId37"/>
    <p:sldId id="283" r:id="rId38"/>
    <p:sldId id="284" r:id="rId39"/>
    <p:sldId id="329" r:id="rId40"/>
    <p:sldId id="323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54" r:id="rId49"/>
    <p:sldId id="316" r:id="rId50"/>
    <p:sldId id="331" r:id="rId51"/>
    <p:sldId id="350" r:id="rId52"/>
    <p:sldId id="349" r:id="rId53"/>
    <p:sldId id="348" r:id="rId54"/>
    <p:sldId id="347" r:id="rId55"/>
    <p:sldId id="346" r:id="rId56"/>
    <p:sldId id="360" r:id="rId57"/>
    <p:sldId id="359" r:id="rId58"/>
    <p:sldId id="351" r:id="rId59"/>
    <p:sldId id="318" r:id="rId60"/>
  </p:sldIdLst>
  <p:sldSz cx="9144000" cy="6858000" type="screen4x3"/>
  <p:notesSz cx="6858000" cy="9144000"/>
  <p:custDataLst>
    <p:tags r:id="rId6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5">
          <p15:clr>
            <a:srgbClr val="A4A3A4"/>
          </p15:clr>
        </p15:guide>
        <p15:guide id="2" orient="horz" pos="270">
          <p15:clr>
            <a:srgbClr val="A4A3A4"/>
          </p15:clr>
        </p15:guide>
        <p15:guide id="3" orient="horz" pos="3743">
          <p15:clr>
            <a:srgbClr val="A4A3A4"/>
          </p15:clr>
        </p15:guide>
        <p15:guide id="4" orient="horz" pos="710">
          <p15:clr>
            <a:srgbClr val="A4A3A4"/>
          </p15:clr>
        </p15:guide>
        <p15:guide id="5" orient="horz" pos="3430">
          <p15:clr>
            <a:srgbClr val="A4A3A4"/>
          </p15:clr>
        </p15:guide>
        <p15:guide id="6" orient="horz" pos="2042">
          <p15:clr>
            <a:srgbClr val="A4A3A4"/>
          </p15:clr>
        </p15:guide>
        <p15:guide id="7" pos="215">
          <p15:clr>
            <a:srgbClr val="A4A3A4"/>
          </p15:clr>
        </p15:guide>
        <p15:guide id="8" pos="5544">
          <p15:clr>
            <a:srgbClr val="A4A3A4"/>
          </p15:clr>
        </p15:guide>
        <p15:guide id="9" pos="2800">
          <p15:clr>
            <a:srgbClr val="A4A3A4"/>
          </p15:clr>
        </p15:guide>
        <p15:guide id="10" pos="29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Ekins" initials="JE" lastIdx="5" clrIdx="0">
    <p:extLst>
      <p:ext uri="{19B8F6BF-5375-455C-9EA6-DF929625EA0E}">
        <p15:presenceInfo xmlns:p15="http://schemas.microsoft.com/office/powerpoint/2012/main" userId="S-1-5-21-854245398-57989841-1801674531-17622" providerId="AD"/>
      </p:ext>
    </p:extLst>
  </p:cmAuthor>
  <p:cmAuthor id="2" name="Talkington, Dustin R (FAA)" initials="TDR(" lastIdx="7" clrIdx="1">
    <p:extLst>
      <p:ext uri="{19B8F6BF-5375-455C-9EA6-DF929625EA0E}">
        <p15:presenceInfo xmlns:p15="http://schemas.microsoft.com/office/powerpoint/2012/main" userId="S-1-5-21-3215564045-1863808890-1157122868-2689521" providerId="AD"/>
      </p:ext>
    </p:extLst>
  </p:cmAuthor>
  <p:cmAuthor id="3" name="Listman, Kathleen CTR (FAA)" initials="LKC(" lastIdx="0" clrIdx="2">
    <p:extLst>
      <p:ext uri="{19B8F6BF-5375-455C-9EA6-DF929625EA0E}">
        <p15:presenceInfo xmlns:p15="http://schemas.microsoft.com/office/powerpoint/2012/main" userId="S-1-5-21-3215564045-1863808890-1157122868-26962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1D2F68"/>
    <a:srgbClr val="122039"/>
    <a:srgbClr val="958523"/>
    <a:srgbClr val="D1D3D9"/>
    <a:srgbClr val="234171"/>
    <a:srgbClr val="3C4D66"/>
    <a:srgbClr val="D5D7DD"/>
    <a:srgbClr val="D4D6DC"/>
    <a:srgbClr val="D1D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1" autoAdjust="0"/>
    <p:restoredTop sz="92710" autoAdjust="0"/>
  </p:normalViewPr>
  <p:slideViewPr>
    <p:cSldViewPr snapToGrid="0">
      <p:cViewPr varScale="1">
        <p:scale>
          <a:sx n="89" d="100"/>
          <a:sy n="89" d="100"/>
        </p:scale>
        <p:origin x="690" y="96"/>
      </p:cViewPr>
      <p:guideLst>
        <p:guide orient="horz" pos="625"/>
        <p:guide orient="horz" pos="270"/>
        <p:guide orient="horz" pos="3743"/>
        <p:guide orient="horz" pos="710"/>
        <p:guide orient="horz" pos="3430"/>
        <p:guide orient="horz" pos="2042"/>
        <p:guide pos="215"/>
        <p:guide pos="5544"/>
        <p:guide pos="2800"/>
        <p:guide pos="296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18283"/>
    </p:cViewPr>
  </p:sorterViewPr>
  <p:notesViewPr>
    <p:cSldViewPr snapToGrid="0">
      <p:cViewPr varScale="1">
        <p:scale>
          <a:sx n="75" d="100"/>
          <a:sy n="75" d="100"/>
        </p:scale>
        <p:origin x="-304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ags" Target="tags/tag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commentAuthors" Target="commentAuthors.xml"/><Relationship Id="rId8" Type="http://schemas.openxmlformats.org/officeDocument/2006/relationships/slideMaster" Target="slideMasters/slideMaster2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76355-25E5-46F8-916A-0F52676CC81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8DEA4-3A78-4116-B6BF-0DBFA5497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54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6DC62C-D2F9-4302-81C7-EE2818668C6B}" type="datetimeFigureOut">
              <a:rPr lang="en-US" altLang="en-US"/>
              <a:pPr>
                <a:defRPr/>
              </a:pPr>
              <a:t>12/14/2022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BEAAAEE-40C5-4A42-9A88-7B66EE79E4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938773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B68ED75-8FBE-497F-BA9F-79FF11128CF9}" type="slidenum">
              <a:rPr lang="en-US" altLang="en-US" sz="1200"/>
              <a:pPr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40936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AAAEE-40C5-4A42-9A88-7B66EE79E427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8357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02E386A-C80B-4C6F-B0F2-06126DFB0817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85800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825D2E5-7EC3-4185-BC19-FB689C03C297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13497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8ED2184-6F4F-4A3F-AC7A-E6F2360F8BB1}" type="slidenum">
              <a:rPr lang="en-US" altLang="en-US" sz="1200"/>
              <a:pPr/>
              <a:t>12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03532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AAAEE-40C5-4A42-9A88-7B66EE79E427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4785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22BB517-8EB5-4008-8E54-E8852BD7C5E4}" type="slidenum">
              <a:rPr lang="en-US" altLang="en-US" sz="1200"/>
              <a:pPr/>
              <a:t>14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40784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22BB517-8EB5-4008-8E54-E8852BD7C5E4}" type="slidenum">
              <a:rPr lang="en-US" altLang="en-US" sz="1200"/>
              <a:pPr/>
              <a:t>15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60853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22BB517-8EB5-4008-8E54-E8852BD7C5E4}" type="slidenum">
              <a:rPr lang="en-US" altLang="en-US" sz="1200"/>
              <a:pPr/>
              <a:t>16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0330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B006A1F-1BBC-438D-903E-B6D1EE60DE74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54391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9DFF189-C0CE-4284-B12F-BFD372AAE1FF}" type="slidenum">
              <a:rPr lang="en-US" altLang="en-US" sz="1200"/>
              <a:pPr/>
              <a:t>18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8816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02AF65F-84F8-4819-A72B-2E68FE2FB801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53466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3702F2F-5785-45FC-8BA0-96E38773FD0D}" type="slidenum">
              <a:rPr lang="en-US" altLang="en-US" sz="1200"/>
              <a:pPr/>
              <a:t>19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51104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849313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5CE57C4-0F80-4EA4-895F-760172252B01}" type="slidenum">
              <a:rPr lang="en-US" altLang="en-US" sz="1200"/>
              <a:pPr/>
              <a:t>20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12846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808038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7722D60-3806-4FD8-A3FC-9880AA758884}" type="slidenum">
              <a:rPr lang="en-US" altLang="en-US" sz="1200"/>
              <a:pPr/>
              <a:t>21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70255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22BB517-8EB5-4008-8E54-E8852BD7C5E4}" type="slidenum">
              <a:rPr lang="en-US" altLang="en-US" sz="1200"/>
              <a:pPr/>
              <a:t>22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21426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22BB517-8EB5-4008-8E54-E8852BD7C5E4}" type="slidenum">
              <a:rPr lang="en-US" altLang="en-US" sz="1200"/>
              <a:pPr/>
              <a:t>23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59122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22BB517-8EB5-4008-8E54-E8852BD7C5E4}" type="slidenum">
              <a:rPr lang="en-US" altLang="en-US" sz="1200"/>
              <a:pPr/>
              <a:t>24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426943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22BB517-8EB5-4008-8E54-E8852BD7C5E4}" type="slidenum">
              <a:rPr lang="en-US" altLang="en-US" sz="1200"/>
              <a:pPr/>
              <a:t>25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444969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22BB517-8EB5-4008-8E54-E8852BD7C5E4}" type="slidenum">
              <a:rPr lang="en-US" altLang="en-US" sz="1200"/>
              <a:pPr/>
              <a:t>26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645632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22BB517-8EB5-4008-8E54-E8852BD7C5E4}" type="slidenum">
              <a:rPr lang="en-US" altLang="en-US" sz="1200"/>
              <a:pPr/>
              <a:t>27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412099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9483ED1-6B20-436F-9620-8C7073209223}" type="slidenum">
              <a:rPr lang="en-US" altLang="en-US" sz="1200"/>
              <a:pPr/>
              <a:t>28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5156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5C62F3-9DB3-4CA5-80F8-92B94FB451F9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503587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765E3C7-183F-4848-8E7B-ABA67F67A092}" type="slidenum">
              <a:rPr lang="en-US" altLang="en-US" sz="1200"/>
              <a:pPr/>
              <a:t>29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26285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22BB517-8EB5-4008-8E54-E8852BD7C5E4}" type="slidenum">
              <a:rPr lang="en-US" altLang="en-US" sz="1200"/>
              <a:pPr/>
              <a:t>30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737138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22BB517-8EB5-4008-8E54-E8852BD7C5E4}" type="slidenum">
              <a:rPr lang="en-US" altLang="en-US" sz="1200"/>
              <a:pPr/>
              <a:t>31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31443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22BB517-8EB5-4008-8E54-E8852BD7C5E4}" type="slidenum">
              <a:rPr lang="en-US" altLang="en-US" sz="1200"/>
              <a:pPr/>
              <a:t>32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244433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22BB517-8EB5-4008-8E54-E8852BD7C5E4}" type="slidenum">
              <a:rPr lang="en-US" altLang="en-US" sz="1200"/>
              <a:pPr/>
              <a:t>33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068306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4EE0498-F2A0-4A2C-A99E-E49A0D45BDB4}" type="slidenum">
              <a:rPr lang="en-US" altLang="en-US" sz="1200"/>
              <a:pPr/>
              <a:t>34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5360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DDE3291-D5B6-4BFC-86A0-39DF0EF535B7}" type="slidenum">
              <a:rPr lang="en-US" altLang="en-US" sz="1200"/>
              <a:pPr/>
              <a:t>35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982216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F2E9905-6CD6-49DF-AC82-0E66FE648991}" type="slidenum">
              <a:rPr lang="en-US" altLang="en-US" sz="1200"/>
              <a:pPr/>
              <a:t>36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830387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F2E9905-6CD6-49DF-AC82-0E66FE648991}" type="slidenum">
              <a:rPr lang="en-US" altLang="en-US" sz="1200"/>
              <a:pPr/>
              <a:t>37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845656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82A391E-204C-45C2-B21C-9973E8D9D7AD}" type="slidenum">
              <a:rPr lang="en-US" altLang="en-US" sz="1200"/>
              <a:pPr/>
              <a:t>38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67554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AAAEE-40C5-4A42-9A88-7B66EE79E427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63329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35ADEF2-8F49-4115-844D-BE47FD15139E}" type="slidenum">
              <a:rPr lang="en-US" altLang="en-US" sz="1200"/>
              <a:pPr/>
              <a:t>39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082374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BE1DC02-F0D3-4E29-B988-4C02C010C3BB}" type="slidenum">
              <a:rPr lang="en-US" altLang="en-US" sz="1200"/>
              <a:pPr/>
              <a:t>40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706690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8312C2F-8A5C-42E9-9D35-CF0072980668}" type="slidenum">
              <a:rPr lang="en-US" altLang="en-US" sz="1200"/>
              <a:pPr/>
              <a:t>41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367078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8312C2F-8A5C-42E9-9D35-CF0072980668}" type="slidenum">
              <a:rPr lang="en-US" altLang="en-US" sz="1200"/>
              <a:pPr/>
              <a:t>42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890558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8312C2F-8A5C-42E9-9D35-CF0072980668}" type="slidenum">
              <a:rPr lang="en-US" altLang="en-US" sz="1200"/>
              <a:pPr/>
              <a:t>43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798419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8312C2F-8A5C-42E9-9D35-CF0072980668}" type="slidenum">
              <a:rPr lang="en-US" altLang="en-US" sz="1200"/>
              <a:pPr/>
              <a:t>44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58958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8312C2F-8A5C-42E9-9D35-CF0072980668}" type="slidenum">
              <a:rPr lang="en-US" altLang="en-US" sz="1200"/>
              <a:pPr/>
              <a:t>45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02356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8312C2F-8A5C-42E9-9D35-CF0072980668}" type="slidenum">
              <a:rPr lang="en-US" altLang="en-US" sz="1200"/>
              <a:pPr/>
              <a:t>46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660330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AAAEE-40C5-4A42-9A88-7B66EE79E427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43513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AAAEE-40C5-4A42-9A88-7B66EE79E427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0042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B938732-83A2-4AD3-AB50-3A0BA2773FE9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675242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AAAEE-40C5-4A42-9A88-7B66EE79E427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78026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AAAEE-40C5-4A42-9A88-7B66EE79E427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1117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B20069B-0B54-4EE3-842A-B4A29950ADD3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54603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FB4B85A-5182-4163-94AF-9B3D8B00C293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50135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22BB517-8EB5-4008-8E54-E8852BD7C5E4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27255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ED6C58F-BE99-4499-ACC1-C43BC9EE85CD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9719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628180-3FB4-4C69-8DA1-40EA9F89B1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A02541D1-5D1C-4C6D-AB07-222910598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115050"/>
            <a:ext cx="91344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E611E8-0637-48A1-8B38-633376875D4E}"/>
              </a:ext>
            </a:extLst>
          </p:cNvPr>
          <p:cNvSpPr txBox="1">
            <a:spLocks/>
          </p:cNvSpPr>
          <p:nvPr/>
        </p:nvSpPr>
        <p:spPr>
          <a:xfrm>
            <a:off x="2755900" y="6346825"/>
            <a:ext cx="3670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639153-11BC-4BA6-A476-ADC6634522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47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2FB9E022-FFA7-478E-830A-0FB081587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18ECA2A8-64D7-4787-8D2C-CEC134DD3C51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844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80EC2A9B-AD74-44B5-90F8-32043619B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7FFE0760-C76A-4452-B965-69817FC91F41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2486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BBB3F6-4CD1-47CF-BC47-9DDB4DEC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9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F311725-0E30-4822-8F9C-09455280060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BBB3F6-4CD1-47CF-BC47-9DDB4DEC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69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F311725-0E30-4822-8F9C-09455280060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BBB3F6-4CD1-47CF-BC47-9DDB4DEC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68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F311725-0E30-4822-8F9C-09455280060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BBB3F6-4CD1-47CF-BC47-9DDB4DEC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18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F311725-0E30-4822-8F9C-09455280060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BBB3F6-4CD1-47CF-BC47-9DDB4DEC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69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F311725-0E30-4822-8F9C-09455280060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BBB3F6-4CD1-47CF-BC47-9DDB4DEC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99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59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F311725-0E30-4822-8F9C-09455280060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BBB3F6-4CD1-47CF-BC47-9DDB4DEC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1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3F76134E-E933-4762-AE75-3FBECC4CA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BAE5761E-88E8-4579-A17A-D9213B55D67D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508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F311725-0E30-4822-8F9C-09455280060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BBB3F6-4CD1-47CF-BC47-9DDB4DEC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F311725-0E30-4822-8F9C-09455280060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BBB3F6-4CD1-47CF-BC47-9DDB4DEC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22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F311725-0E30-4822-8F9C-094552800604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2BBB3F6-4CD1-47CF-BC47-9DDB4DEC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13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22847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2974"/>
            <a:ext cx="9144000" cy="83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755900" y="6346825"/>
            <a:ext cx="3670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010507" y="6091652"/>
            <a:ext cx="734886" cy="757471"/>
          </a:xfrm>
          <a:prstGeom prst="rect">
            <a:avLst/>
          </a:prstGeom>
          <a:solidFill>
            <a:srgbClr val="1D2F68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981075" y="6333832"/>
            <a:ext cx="25571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</a:rPr>
              <a:t>Lesson 5 – Computer Field Format</a:t>
            </a:r>
          </a:p>
        </p:txBody>
      </p:sp>
    </p:spTree>
    <p:extLst>
      <p:ext uri="{BB962C8B-B14F-4D97-AF65-F5344CB8AC3E}">
        <p14:creationId xmlns:p14="http://schemas.microsoft.com/office/powerpoint/2010/main" val="149298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022975"/>
            <a:ext cx="91344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755900" y="6346825"/>
            <a:ext cx="3670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0E757A84-0EF3-466B-B3A6-69EE9149ACD4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010507" y="6091652"/>
            <a:ext cx="734886" cy="757471"/>
          </a:xfrm>
          <a:prstGeom prst="rect">
            <a:avLst/>
          </a:prstGeom>
          <a:solidFill>
            <a:srgbClr val="1D2F68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981075" y="6333832"/>
            <a:ext cx="25571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</a:rPr>
              <a:t>Lesson 5 – Computer Field Format</a:t>
            </a:r>
          </a:p>
        </p:txBody>
      </p:sp>
    </p:spTree>
    <p:extLst>
      <p:ext uri="{BB962C8B-B14F-4D97-AF65-F5344CB8AC3E}">
        <p14:creationId xmlns:p14="http://schemas.microsoft.com/office/powerpoint/2010/main" val="164385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15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1BF92DA9-8065-4F27-9FA3-E60F5E56287E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2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21142F6E-1392-45EE-BC06-5FF651D94A77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482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E42C0301-310A-472F-9BD6-3A62D5261F44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94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4CACA582-87E2-4C1B-BA68-D5628A7671DC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4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122C08A1-5BDD-4809-8070-7B765A0F3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ADE6A96D-8A0D-4F53-9870-24ABB6E1CF68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C3FD7CF-7213-443A-BF8C-18A50C0EAA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452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8BB930A0-F6B5-44F0-B17A-DE8B46B2E017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52AE3F14-4D3B-4A79-B596-B2427C78B834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8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040834F4-786A-4A15-B454-58274BFB54F2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87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4BA5C994-D747-4F7F-8578-540AB2F180E8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7854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3DFB3477-3574-47C4-9B02-9CCE13124B75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371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4798C561-39EE-43A2-AD53-BDFB20D2238D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28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A1E1A35F-709D-41B9-AFF1-F5328CA11E49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6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F4FBE680-1F09-4335-AB34-EB6394BB4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A00B59AC-9704-4E59-8F43-9C5A3F3F7365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462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2D372668-342A-4D9A-BBE8-BFAE4A6BA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1A73021F-38E0-4EBA-BA00-BA5B224C26CF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783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>
            <a:extLst>
              <a:ext uri="{FF2B5EF4-FFF2-40B4-BE49-F238E27FC236}">
                <a16:creationId xmlns:a16="http://schemas.microsoft.com/office/drawing/2014/main" id="{7954D30A-A2F2-4C8B-B117-F5E0C740D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1410B1DA-A175-437C-A9E0-C737E053D2E2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088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8E8B0562-C3DE-46DC-A142-325C4A70A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57D2E77-D0DD-43C1-98BF-FEA04D72ED5D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3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E929FDD7-0A6F-4EA1-B3FD-E187B6AE5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9B147C67-9A42-4E23-83D5-8A26AB03897D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15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C88AD92B-A9CB-4F14-8487-A8F6B5539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10D74E22-BC1A-40AC-B016-B5C450DB8376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074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>
            <a:extLst>
              <a:ext uri="{FF2B5EF4-FFF2-40B4-BE49-F238E27FC236}">
                <a16:creationId xmlns:a16="http://schemas.microsoft.com/office/drawing/2014/main" id="{69EBB59D-F3E2-4E99-B7A2-71399346A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6043613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7" name="Rectangle 7">
            <a:extLst>
              <a:ext uri="{FF2B5EF4-FFF2-40B4-BE49-F238E27FC236}">
                <a16:creationId xmlns:a16="http://schemas.microsoft.com/office/drawing/2014/main" id="{4375CDAA-6B4C-4D73-B34F-C2F441EA0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Select to edit master title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A0D9AD22-BC14-407E-B0EB-30127EC0A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Select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2">
            <a:extLst>
              <a:ext uri="{FF2B5EF4-FFF2-40B4-BE49-F238E27FC236}">
                <a16:creationId xmlns:a16="http://schemas.microsoft.com/office/drawing/2014/main" id="{5D78FAFC-E1A8-4201-8935-2D4205612B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79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7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81075" y="6333832"/>
            <a:ext cx="25571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</a:rPr>
              <a:t>Lesson 5 – Computer Field Format</a:t>
            </a:r>
          </a:p>
        </p:txBody>
      </p:sp>
    </p:spTree>
    <p:extLst>
      <p:ext uri="{BB962C8B-B14F-4D97-AF65-F5344CB8AC3E}">
        <p14:creationId xmlns:p14="http://schemas.microsoft.com/office/powerpoint/2010/main" val="246003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  <p:sldLayoutId id="2147484407" r:id="rId13"/>
    <p:sldLayoutId id="214748440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8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0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1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3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4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5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6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7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8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9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0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1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3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4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5.xml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6.xml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7.xml"/><Relationship Id="rId4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8.xml"/><Relationship Id="rId4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0.xml"/><Relationship Id="rId4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1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2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3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4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5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6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7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 cap="all" dirty="0">
                <a:solidFill>
                  <a:schemeClr val="bg1"/>
                </a:solidFill>
                <a:effectLst>
                  <a:outerShdw blurRad="50800" dist="50800" dir="2640000" algn="ctr" rotWithShape="0">
                    <a:schemeClr val="tx1">
                      <a:alpha val="80000"/>
                    </a:schemeClr>
                  </a:outerShdw>
                </a:effectLst>
              </a:rPr>
              <a:t>radar flight data Controller Training</a:t>
            </a:r>
            <a:endParaRPr lang="en-US" altLang="en-US" dirty="0">
              <a:solidFill>
                <a:schemeClr val="bg1"/>
              </a:solidFill>
              <a:effectLst>
                <a:outerShdw blurRad="50800" dist="50800" dir="2640000" algn="ctr" rotWithShape="0">
                  <a:schemeClr val="tx1">
                    <a:alpha val="80000"/>
                  </a:scheme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</a:rPr>
              <a:t>Lesson 5: Computer Field Format</a:t>
            </a:r>
          </a:p>
          <a:p>
            <a:endParaRPr lang="en-US" dirty="0">
              <a:solidFill>
                <a:schemeClr val="bg1"/>
              </a:solidFill>
              <a:effectLst>
                <a:outerShdw blurRad="50800" dist="50800" dir="2400000" algn="ctr" rotWithShape="0">
                  <a:schemeClr val="tx1"/>
                </a:outerShdw>
              </a:effectLst>
            </a:endParaRPr>
          </a:p>
          <a:p>
            <a:pPr eaLnBrk="1" hangingPunct="1"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</a:rPr>
              <a:t>Course - 55053</a:t>
            </a:r>
          </a:p>
          <a:p>
            <a:pPr eaLnBrk="1" hangingPunct="1"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</a:rPr>
              <a:t>Version   2019-12.1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5565" y="990600"/>
            <a:ext cx="2943225" cy="4948238"/>
          </a:xfrm>
        </p:spPr>
        <p:txBody>
          <a:bodyPr/>
          <a:lstStyle/>
          <a:p>
            <a:r>
              <a:rPr lang="en-US" dirty="0"/>
              <a:t>Field 01</a:t>
            </a:r>
          </a:p>
          <a:p>
            <a:pPr lvl="1"/>
            <a:r>
              <a:rPr lang="en-US" dirty="0"/>
              <a:t>Message Type</a:t>
            </a:r>
          </a:p>
          <a:p>
            <a:r>
              <a:rPr lang="en-US" dirty="0"/>
              <a:t>Fields 02 - 11</a:t>
            </a:r>
          </a:p>
          <a:p>
            <a:pPr lvl="1"/>
            <a:r>
              <a:rPr lang="en-US" dirty="0"/>
              <a:t>Three letter abbreviations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5287"/>
              </p:ext>
            </p:extLst>
          </p:nvPr>
        </p:nvGraphicFramePr>
        <p:xfrm>
          <a:off x="3444349" y="990600"/>
          <a:ext cx="4691589" cy="435747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326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46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Number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Abbreviation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Content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02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ea typeface="Times New Roman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AID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ea typeface="Times New Roman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Aircraft ID</a:t>
                      </a:r>
                      <a:endParaRPr lang="en-US" sz="1600">
                        <a:solidFill>
                          <a:srgbClr val="122039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03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ea typeface="Times New Roman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TYP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ea typeface="Times New Roman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1600">
                        <a:solidFill>
                          <a:srgbClr val="122039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04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ea typeface="Times New Roman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BCN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ea typeface="Times New Roman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Beacon</a:t>
                      </a:r>
                      <a:endParaRPr lang="en-US" sz="16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05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ea typeface="Times New Roman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SPD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ea typeface="Times New Roman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  <a:endParaRPr lang="en-US" sz="16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06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ea typeface="Times New Roman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FIX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ea typeface="Times New Roman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</a:t>
                      </a:r>
                      <a:endParaRPr lang="en-US" sz="16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07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ea typeface="Times New Roman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TIM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ea typeface="Times New Roman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US" sz="16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08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ea typeface="Times New Roman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ALT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ea typeface="Times New Roman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Altitude</a:t>
                      </a:r>
                      <a:endParaRPr lang="en-US" sz="16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09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ea typeface="Times New Roman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RAL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ea typeface="Times New Roman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Requested Altitude</a:t>
                      </a:r>
                      <a:endParaRPr lang="en-US" sz="16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ea typeface="Times New Roman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RTE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ea typeface="Times New Roman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</a:t>
                      </a:r>
                      <a:endParaRPr lang="en-US" sz="16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ea typeface="Times New Roman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RMK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ea typeface="Times New Roman"/>
                        <a:cs typeface="Consolas" panose="020B060902020403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US" sz="16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27201" y="5538727"/>
            <a:ext cx="233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AM AAL12 05 450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3886" y="5538727"/>
            <a:ext cx="251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AM AAL12 SPD 450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21690" y="5548382"/>
            <a:ext cx="392641" cy="400110"/>
          </a:xfrm>
          <a:prstGeom prst="roundRect">
            <a:avLst/>
          </a:prstGeom>
          <a:noFill/>
          <a:ln w="47625">
            <a:solidFill>
              <a:srgbClr val="122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693567" y="5546635"/>
            <a:ext cx="573882" cy="400110"/>
          </a:xfrm>
          <a:prstGeom prst="roundRect">
            <a:avLst/>
          </a:prstGeom>
          <a:noFill/>
          <a:ln w="47625">
            <a:solidFill>
              <a:srgbClr val="122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61816" y="2657097"/>
            <a:ext cx="5131558" cy="400110"/>
          </a:xfrm>
          <a:prstGeom prst="roundRect">
            <a:avLst/>
          </a:prstGeom>
          <a:noFill/>
          <a:ln w="47625">
            <a:solidFill>
              <a:srgbClr val="122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783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20484" name="Content Placeholder 9"/>
          <p:cNvSpPr>
            <a:spLocks noGrp="1"/>
          </p:cNvSpPr>
          <p:nvPr>
            <p:ph idx="4294967295"/>
          </p:nvPr>
        </p:nvSpPr>
        <p:spPr>
          <a:xfrm>
            <a:off x="639763" y="990600"/>
            <a:ext cx="8504237" cy="494823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 smtClean="0">
              <a:ea typeface="+mn-e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ea typeface="+mn-ea"/>
              </a:rPr>
              <a:t>All </a:t>
            </a:r>
            <a:r>
              <a:rPr lang="en-US" dirty="0">
                <a:ea typeface="+mn-ea"/>
              </a:rPr>
              <a:t>commands begin with a ________.</a:t>
            </a:r>
          </a:p>
          <a:p>
            <a:pPr marL="533400" indent="-533400" eaLnBrk="1" hangingPunct="1">
              <a:defRPr/>
            </a:pP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>
                <a:ea typeface="+mn-ea"/>
              </a:rPr>
              <a:t>field abbreviation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>
                <a:ea typeface="+mn-ea"/>
              </a:rPr>
              <a:t>command ID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>
                <a:ea typeface="+mn-ea"/>
              </a:rPr>
              <a:t>space character</a:t>
            </a:r>
          </a:p>
          <a:p>
            <a:pPr marL="533400" indent="-533400" eaLnBrk="1" hangingPunct="1">
              <a:buFont typeface="Arial" panose="020B0604020202020204" pitchFamily="34" charset="0"/>
              <a:buNone/>
              <a:defRPr/>
            </a:pPr>
            <a:endParaRPr lang="en-US" dirty="0">
              <a:ea typeface="+mn-ea"/>
            </a:endParaRPr>
          </a:p>
          <a:p>
            <a:pPr marL="533400" indent="-533400" eaLnBrk="1" hangingPunct="1">
              <a:buFontTx/>
              <a:buNone/>
              <a:defRPr/>
            </a:pPr>
            <a:endParaRPr lang="en-US" dirty="0">
              <a:ea typeface="+mn-ea"/>
            </a:endParaRPr>
          </a:p>
          <a:p>
            <a:pPr marL="533400" indent="-533400" eaLnBrk="1" hangingPunct="1">
              <a:buFontTx/>
              <a:buNone/>
              <a:defRPr/>
            </a:pPr>
            <a:endParaRPr lang="en-US" dirty="0"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79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20713" y="3552031"/>
            <a:ext cx="7886700" cy="333375"/>
            <a:chOff x="628650" y="5602288"/>
            <a:chExt cx="7886700" cy="333375"/>
          </a:xfrm>
        </p:grpSpPr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5602288"/>
              <a:ext cx="78867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8002576" y="5765800"/>
              <a:ext cx="96849" cy="0"/>
              <a:chOff x="9362284" y="5600621"/>
              <a:chExt cx="96849" cy="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1313" y="1127125"/>
          <a:ext cx="8459787" cy="211454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19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54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</a:p>
                  </a:txBody>
                  <a:tcPr marL="91428" marR="91428" marT="45719" marB="45719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91428" marR="91428" marT="45719" marB="45719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</a:p>
                  </a:txBody>
                  <a:tcPr marL="91428" marR="91428" marT="45719" marB="45719" anchor="ctr"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404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Command ID</a:t>
                      </a:r>
                    </a:p>
                  </a:txBody>
                  <a:tcPr marL="91428" marR="91428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</a:t>
                      </a:r>
                    </a:p>
                  </a:txBody>
                  <a:tcPr marL="91428" marR="91428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</a:t>
                      </a:r>
                    </a:p>
                  </a:txBody>
                  <a:tcPr marL="91428" marR="91428"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74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1D2F68"/>
                        </a:solidFill>
                      </a:endParaRPr>
                    </a:p>
                  </a:txBody>
                  <a:tcPr marL="91428" marR="91428"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Hard-Labeled</a:t>
                      </a:r>
                      <a:r>
                        <a:rPr lang="en-US" sz="1800" baseline="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Function Keys</a:t>
                      </a:r>
                      <a:endParaRPr lang="en-US" sz="18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59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Field 01 </a:t>
            </a:r>
            <a:r>
              <a:rPr lang="en-US" altLang="en-US" dirty="0" smtClean="0"/>
              <a:t>Message </a:t>
            </a:r>
            <a:r>
              <a:rPr lang="en-US" altLang="en-US" dirty="0"/>
              <a:t>Type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92338" y="4418013"/>
          <a:ext cx="4759325" cy="15240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411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 Characters</a:t>
                      </a:r>
                    </a:p>
                  </a:txBody>
                  <a:tcPr marL="91444" marR="91444" marT="45709" marB="45709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</a:t>
                      </a:r>
                    </a:p>
                  </a:txBody>
                  <a:tcPr marL="91444" marR="91444" marT="45709" marB="45709" anchor="ctr"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</a:t>
                      </a:r>
                    </a:p>
                  </a:txBody>
                  <a:tcPr marL="91444" marR="91444" marT="45709" marB="45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 marL="91444" marR="91444" marT="45709" marB="45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Alphanumeric</a:t>
                      </a:r>
                    </a:p>
                  </a:txBody>
                  <a:tcPr marL="91444" marR="91444" marT="45709" marB="457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)</a:t>
                      </a:r>
                    </a:p>
                  </a:txBody>
                  <a:tcPr marL="91444" marR="91444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 marL="91444" marR="91444" marT="45709" marB="457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620713" y="3576638"/>
            <a:ext cx="331787" cy="284162"/>
          </a:xfrm>
          <a:prstGeom prst="rect">
            <a:avLst/>
          </a:prstGeom>
          <a:noFill/>
          <a:ln w="38100" cap="flat" cmpd="sng" algn="ctr">
            <a:solidFill>
              <a:srgbClr val="1220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2462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2444750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Field 02 </a:t>
            </a:r>
            <a:r>
              <a:rPr lang="en-US" altLang="en-US" sz="3200" dirty="0" smtClean="0"/>
              <a:t>(AID) - </a:t>
            </a:r>
            <a:r>
              <a:rPr lang="en-US" altLang="en-US" sz="3200" dirty="0"/>
              <a:t>Flight Identification </a:t>
            </a:r>
            <a:r>
              <a:rPr lang="en-US" altLang="en-US" sz="3200" dirty="0" smtClean="0"/>
              <a:t>(FLID)</a:t>
            </a:r>
            <a:endParaRPr lang="en-US" altLang="en-US" sz="32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578358"/>
              </p:ext>
            </p:extLst>
          </p:nvPr>
        </p:nvGraphicFramePr>
        <p:xfrm>
          <a:off x="333256" y="1146709"/>
          <a:ext cx="8459787" cy="426295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19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5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</a:p>
                  </a:txBody>
                  <a:tcPr marL="91428" marR="91428" marT="45701" marB="45701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91428" marR="91428" marT="45701" marB="45701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marL="91428" marR="91428" marT="45701" marB="45701" anchor="ctr"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749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Aircraft ID</a:t>
                      </a:r>
                    </a:p>
                  </a:txBody>
                  <a:tcPr marL="91428" marR="91428" marT="45701" marB="45701" anchor="ctr">
                    <a:solidFill>
                      <a:srgbClr val="23417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La(a)(a</a:t>
                      </a: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)(a)(a)(</a:t>
                      </a:r>
                      <a:r>
                        <a:rPr lang="en-US" sz="16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</a:t>
                      </a:r>
                    </a:p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600" dirty="0" err="1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</a:t>
                      </a:r>
                      <a:endParaRPr lang="en-US" sz="16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01" marB="45701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AF1</a:t>
                      </a:r>
                      <a:b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US" sz="2000" b="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SWA1237</a:t>
                      </a: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/>
                      </a:r>
                      <a:b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VV3C45</a:t>
                      </a:r>
                      <a:b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US" sz="2000" b="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N1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1428" marR="91428" marT="45701" marB="457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3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Identification (CID)</a:t>
                      </a:r>
                    </a:p>
                  </a:txBody>
                  <a:tcPr marL="91428" marR="91428" marT="45701" marB="45701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ddd</a:t>
                      </a:r>
                      <a:b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daa</a:t>
                      </a:r>
                    </a:p>
                  </a:txBody>
                  <a:tcPr marL="91428" marR="91428" marT="45701" marB="45701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128</a:t>
                      </a:r>
                      <a:b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12A</a:t>
                      </a:r>
                    </a:p>
                  </a:txBody>
                  <a:tcPr marL="91428" marR="91428" marT="45701" marB="4570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1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Beacon Code</a:t>
                      </a:r>
                    </a:p>
                  </a:txBody>
                  <a:tcPr marL="91428" marR="91428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dddd</a:t>
                      </a:r>
                    </a:p>
                  </a:txBody>
                  <a:tcPr marL="91428" marR="91428" marT="45701" marB="4570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2014</a:t>
                      </a:r>
                    </a:p>
                  </a:txBody>
                  <a:tcPr marL="91428" marR="91428" marT="45701" marB="4570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87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Slant</a:t>
                      </a:r>
                      <a:r>
                        <a:rPr lang="en-US" sz="20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Character 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91428" marR="91428" marT="45701" marB="45701" anchor="ctr">
                    <a:solidFill>
                      <a:srgbClr val="12203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endParaRPr lang="en-US" dirty="0">
                        <a:latin typeface="Arial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7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Departure Point (Optional)</a:t>
                      </a:r>
                    </a:p>
                  </a:txBody>
                  <a:tcPr marL="91428" marR="91428" marT="45701" marB="45701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aa(a)(a)(a)(/)(a)(a)(a)(a)(a)</a:t>
                      </a:r>
                    </a:p>
                  </a:txBody>
                  <a:tcPr marL="91428" marR="91428" marT="45701" marB="45701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kern="120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AAL112/KSLC</a:t>
                      </a:r>
                    </a:p>
                    <a:p>
                      <a:pPr algn="ctr" eaLnBrk="1" hangingPunct="1">
                        <a:spcBef>
                          <a:spcPts val="0"/>
                        </a:spcBef>
                      </a:pPr>
                      <a:r>
                        <a:rPr lang="en-US" sz="2000" b="0" kern="120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A458/4600N/12845W</a:t>
                      </a:r>
                      <a:endParaRPr lang="en-US" sz="2000" b="0" kern="120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91428" marR="91428" marT="45701" marB="4570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28650" y="5602288"/>
            <a:ext cx="7886700" cy="333375"/>
            <a:chOff x="628650" y="5602288"/>
            <a:chExt cx="7886700" cy="333375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5602288"/>
              <a:ext cx="78867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8002576" y="5765800"/>
              <a:ext cx="96849" cy="0"/>
              <a:chOff x="9362284" y="5600621"/>
              <a:chExt cx="96849" cy="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ectangle 7"/>
          <p:cNvSpPr/>
          <p:nvPr/>
        </p:nvSpPr>
        <p:spPr bwMode="auto">
          <a:xfrm>
            <a:off x="954088" y="5621338"/>
            <a:ext cx="781050" cy="284162"/>
          </a:xfrm>
          <a:prstGeom prst="rect">
            <a:avLst/>
          </a:prstGeom>
          <a:noFill/>
          <a:ln w="38100" cap="flat" cmpd="sng" algn="ctr">
            <a:solidFill>
              <a:srgbClr val="1220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31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Field 03 </a:t>
            </a:r>
            <a:r>
              <a:rPr lang="en-US" altLang="en-US" dirty="0" smtClean="0"/>
              <a:t>(TYP) Aircraft Data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285125"/>
              </p:ext>
            </p:extLst>
          </p:nvPr>
        </p:nvGraphicFramePr>
        <p:xfrm>
          <a:off x="319088" y="1057113"/>
          <a:ext cx="8459788" cy="449278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14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4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4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974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697" marB="4569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</a:p>
                  </a:txBody>
                  <a:tcPr marL="91428" marR="91428" marT="45697" marB="45697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91428" marR="91428" marT="45697" marB="45697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marL="91428" marR="91428" marT="45697" marB="45697" anchor="ctr"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05">
                <a:tc rowSpan="2"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b="1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 A</a:t>
                      </a:r>
                    </a:p>
                  </a:txBody>
                  <a:tcPr marL="91428" marR="91428" marT="45697" marB="45697" anchor="ctr">
                    <a:solidFill>
                      <a:srgbClr val="23417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Aircraft</a:t>
                      </a:r>
                    </a:p>
                  </a:txBody>
                  <a:tcPr marL="91428" marR="91428" marT="45697" marB="4569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r>
                        <a:rPr lang="en-US" sz="1800" baseline="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or  (d)</a:t>
                      </a: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</a:p>
                  </a:txBody>
                  <a:tcPr marL="91428" marR="91428" marT="45697" marB="4569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3/F15</a:t>
                      </a:r>
                      <a:r>
                        <a:rPr lang="en-US" sz="2000" b="0" baseline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US" sz="1800" b="0" baseline="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n-US" sz="2000" b="0" baseline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</a:t>
                      </a: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12/T38</a:t>
                      </a:r>
                    </a:p>
                  </a:txBody>
                  <a:tcPr marL="91428" marR="91428" marT="45697" marB="45697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684">
                <a:tc vMerge="1"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endParaRPr lang="en-US" sz="18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02" marB="45702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Special/Heavy Aircraft Indicator</a:t>
                      </a:r>
                    </a:p>
                  </a:txBody>
                  <a:tcPr marL="91428" marR="91428" marT="45697" marB="45697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(L)</a:t>
                      </a:r>
                      <a:b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r>
                        <a:rPr lang="en-US" sz="1800" baseline="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(L)</a:t>
                      </a:r>
                      <a:endParaRPr lang="en-US" sz="18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697" marB="45697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H/B747</a:t>
                      </a:r>
                      <a:b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2H/C17</a:t>
                      </a:r>
                    </a:p>
                  </a:txBody>
                  <a:tcPr marL="91428" marR="91428" marT="45697" marB="4569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672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 B</a:t>
                      </a:r>
                    </a:p>
                  </a:txBody>
                  <a:tcPr marL="91428" marR="91428" marT="45697" marB="45697" anchor="ctr">
                    <a:solidFill>
                      <a:srgbClr val="12203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Consolas" panose="020B0609020204030204" pitchFamily="49" charset="0"/>
                        </a:rPr>
                        <a:t>Slant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+mn-lt"/>
                          <a:cs typeface="Consolas" panose="020B0609020204030204" pitchFamily="49" charset="0"/>
                        </a:rPr>
                        <a:t>  Character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Consolas" panose="020B0609020204030204" pitchFamily="49" charset="0"/>
                        </a:rPr>
                        <a:t>/</a:t>
                      </a:r>
                    </a:p>
                  </a:txBody>
                  <a:tcPr marL="91428" marR="91428" marT="45697" marB="45697" anchor="ctr">
                    <a:solidFill>
                      <a:srgbClr val="1220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endParaRPr lang="en-US" sz="1800" dirty="0">
                        <a:latin typeface="Arial" charset="0"/>
                      </a:endParaRPr>
                    </a:p>
                  </a:txBody>
                  <a:tcPr marL="91428" marR="91428" marT="45708" marB="45708" anchor="ctr"/>
                </a:tc>
                <a:tc hMerge="1"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endParaRPr lang="en-US" sz="1800" dirty="0">
                        <a:latin typeface="Arial" charset="0"/>
                      </a:endParaRPr>
                    </a:p>
                  </a:txBody>
                  <a:tcPr marL="91428" marR="91428" marT="45708" marB="4570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684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b="1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 C</a:t>
                      </a:r>
                    </a:p>
                  </a:txBody>
                  <a:tcPr marL="91428" marR="91428" marT="45697" marB="45697" anchor="ctr">
                    <a:solidFill>
                      <a:srgbClr val="23417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Aircraft</a:t>
                      </a:r>
                    </a:p>
                  </a:txBody>
                  <a:tcPr marL="91428" marR="91428" marT="45697" marB="45697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La(a)(a)</a:t>
                      </a:r>
                    </a:p>
                  </a:txBody>
                  <a:tcPr marL="91428" marR="91428" marT="45697" marB="45697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B2</a:t>
                      </a:r>
                      <a:b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M20T</a:t>
                      </a:r>
                    </a:p>
                  </a:txBody>
                  <a:tcPr marL="91428" marR="91428" marT="45697" marB="4569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 D</a:t>
                      </a:r>
                    </a:p>
                  </a:txBody>
                  <a:tcPr marL="91428" marR="91428" marT="45697" marB="45697" anchor="ctr">
                    <a:solidFill>
                      <a:srgbClr val="12203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Consolas" panose="020B0609020204030204" pitchFamily="49" charset="0"/>
                        </a:rPr>
                        <a:t>Slant  Character /</a:t>
                      </a:r>
                    </a:p>
                  </a:txBody>
                  <a:tcPr marL="91428" marR="91428" marT="45697" marB="45697" anchor="ctr">
                    <a:solidFill>
                      <a:srgbClr val="12203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Arial" charset="0"/>
                      </a:endParaRPr>
                    </a:p>
                  </a:txBody>
                  <a:tcPr marL="91428" marR="91428" marT="45708" marB="45708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Arial" charset="0"/>
                      </a:endParaRPr>
                    </a:p>
                  </a:txBody>
                  <a:tcPr marL="91428" marR="91428" marT="45708" marB="4570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59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 E</a:t>
                      </a:r>
                    </a:p>
                  </a:txBody>
                  <a:tcPr marL="91428" marR="91428" marT="45697" marB="45697" anchor="ctr">
                    <a:solidFill>
                      <a:srgbClr val="23417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Aircraft Equipment Suffix</a:t>
                      </a:r>
                    </a:p>
                  </a:txBody>
                  <a:tcPr marL="91428" marR="91428" marT="45697" marB="4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(L)</a:t>
                      </a:r>
                    </a:p>
                  </a:txBody>
                  <a:tcPr marL="91428" marR="91428" marT="45697" marB="4569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C172/X</a:t>
                      </a:r>
                    </a:p>
                  </a:txBody>
                  <a:tcPr marL="91428" marR="91428" marT="45697" marB="4569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88485" y="1023138"/>
            <a:ext cx="2157412" cy="500062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8650" y="5602288"/>
            <a:ext cx="7886700" cy="333375"/>
            <a:chOff x="628650" y="5602288"/>
            <a:chExt cx="7886700" cy="333375"/>
          </a:xfrm>
        </p:grpSpPr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5602288"/>
              <a:ext cx="78867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8002576" y="5765800"/>
              <a:ext cx="96849" cy="0"/>
              <a:chOff x="9362284" y="5600621"/>
              <a:chExt cx="96849" cy="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Rectangle 9"/>
          <p:cNvSpPr/>
          <p:nvPr/>
        </p:nvSpPr>
        <p:spPr bwMode="auto">
          <a:xfrm>
            <a:off x="1738313" y="5623718"/>
            <a:ext cx="1030287" cy="284163"/>
          </a:xfrm>
          <a:prstGeom prst="rect">
            <a:avLst/>
          </a:prstGeom>
          <a:noFill/>
          <a:ln w="38100" cap="flat" cmpd="sng" algn="ctr">
            <a:solidFill>
              <a:srgbClr val="1220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307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546894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/>
              <a:t>Within Field </a:t>
            </a:r>
            <a:r>
              <a:rPr lang="en-US" dirty="0" smtClean="0"/>
              <a:t>03, </a:t>
            </a:r>
            <a:r>
              <a:rPr lang="en-US" dirty="0"/>
              <a:t>will the system accept ten heavy aircraft (e.g.,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10H/C17/L</a:t>
            </a:r>
            <a:r>
              <a:rPr lang="en-US" dirty="0" smtClean="0"/>
              <a:t>)?</a:t>
            </a:r>
            <a:endParaRPr lang="en-US" dirty="0">
              <a:ea typeface="+mn-ea"/>
            </a:endParaRPr>
          </a:p>
          <a:p>
            <a:pPr marL="533400" indent="-533400" eaLnBrk="1" hangingPunct="1">
              <a:defRPr/>
            </a:pP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Yes</a:t>
            </a: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No</a:t>
            </a:r>
            <a:endParaRPr lang="en-US" dirty="0"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684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546894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ea typeface="+mn-ea"/>
              </a:rPr>
              <a:t>The Special Aircraft Indicator (SAI) is found in Field 02.</a:t>
            </a:r>
            <a:endParaRPr lang="en-US" dirty="0">
              <a:ea typeface="+mn-ea"/>
            </a:endParaRPr>
          </a:p>
          <a:p>
            <a:pPr marL="533400" indent="-533400" eaLnBrk="1" hangingPunct="1">
              <a:defRPr/>
            </a:pP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ea typeface="+mn-ea"/>
              </a:rPr>
              <a:t>True</a:t>
            </a: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False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endParaRPr lang="en-US" dirty="0"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0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546894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Select the correct format for a flight of two F15s with </a:t>
            </a:r>
            <a:r>
              <a:rPr lang="en-US" dirty="0"/>
              <a:t>aircraft equipment suffix </a:t>
            </a:r>
            <a:r>
              <a:rPr lang="en-US" dirty="0" smtClean="0"/>
              <a:t>P. </a:t>
            </a:r>
            <a:endParaRPr lang="en-US" dirty="0">
              <a:ea typeface="+mn-ea"/>
            </a:endParaRPr>
          </a:p>
          <a:p>
            <a:pPr marL="533400" indent="-533400" eaLnBrk="1" hangingPunct="1">
              <a:defRPr/>
            </a:pP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cs typeface="Consolas" panose="020B0609020204030204" pitchFamily="49" charset="0"/>
              </a:rPr>
              <a:t> </a:t>
            </a:r>
            <a:r>
              <a:rPr lang="en-US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2-F15/P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cs typeface="Consolas" panose="020B0609020204030204" pitchFamily="49" charset="0"/>
              </a:rPr>
              <a:t> </a:t>
            </a:r>
            <a:r>
              <a:rPr lang="en-US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2F15/P</a:t>
            </a:r>
            <a:endParaRPr lang="en-US" sz="2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cs typeface="Consolas" panose="020B0609020204030204" pitchFamily="49" charset="0"/>
              </a:rPr>
              <a:t> </a:t>
            </a:r>
            <a:r>
              <a:rPr lang="en-US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2/F15/P</a:t>
            </a:r>
            <a:endParaRPr lang="en-US" sz="27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63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Field </a:t>
            </a:r>
            <a:r>
              <a:rPr lang="en-US" altLang="en-US" dirty="0" smtClean="0"/>
              <a:t>04 (BCN) Beacon Code</a:t>
            </a:r>
            <a:endParaRPr lang="en-US" alt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490854"/>
              </p:ext>
            </p:extLst>
          </p:nvPr>
        </p:nvGraphicFramePr>
        <p:xfrm>
          <a:off x="342106" y="1969097"/>
          <a:ext cx="8459787" cy="211455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19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72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</a:p>
                  </a:txBody>
                  <a:tcPr marL="91428" marR="91428" marT="45719" marB="45719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91428" marR="91428" marT="45719" marB="45719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</a:p>
                  </a:txBody>
                  <a:tcPr marL="91428" marR="91428" marT="45719" marB="45719" anchor="ctr"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Beacon Code</a:t>
                      </a:r>
                    </a:p>
                  </a:txBody>
                  <a:tcPr marL="91428" marR="91428" marT="45719" marB="45719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(dddd)</a:t>
                      </a:r>
                    </a:p>
                  </a:txBody>
                  <a:tcPr marL="91428" marR="91428" marT="45719" marB="45719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1426</a:t>
                      </a:r>
                    </a:p>
                  </a:txBody>
                  <a:tcPr marL="91428" marR="91428"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28650" y="5602288"/>
            <a:ext cx="7886700" cy="333375"/>
            <a:chOff x="628650" y="5602288"/>
            <a:chExt cx="7886700" cy="333375"/>
          </a:xfrm>
        </p:grpSpPr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5602288"/>
              <a:ext cx="78867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8002576" y="5765800"/>
              <a:ext cx="96849" cy="0"/>
              <a:chOff x="9362284" y="5600621"/>
              <a:chExt cx="96849" cy="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ectangle 7"/>
          <p:cNvSpPr/>
          <p:nvPr/>
        </p:nvSpPr>
        <p:spPr bwMode="auto">
          <a:xfrm flipH="1">
            <a:off x="2767013" y="5621338"/>
            <a:ext cx="541337" cy="284162"/>
          </a:xfrm>
          <a:prstGeom prst="rect">
            <a:avLst/>
          </a:prstGeom>
          <a:noFill/>
          <a:ln w="38100" cap="flat" cmpd="sng" algn="ctr">
            <a:solidFill>
              <a:srgbClr val="1220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Knowledge Check</a:t>
            </a:r>
            <a:endParaRPr lang="en-US" altLang="en-US" dirty="0"/>
          </a:p>
        </p:txBody>
      </p:sp>
      <p:sp>
        <p:nvSpPr>
          <p:cNvPr id="24580" name="Content Placeholder 9"/>
          <p:cNvSpPr>
            <a:spLocks noGrp="1"/>
          </p:cNvSpPr>
          <p:nvPr>
            <p:ph idx="4294967295"/>
          </p:nvPr>
        </p:nvSpPr>
        <p:spPr>
          <a:xfrm>
            <a:off x="319881" y="1068424"/>
            <a:ext cx="8504238" cy="422690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>
                <a:ea typeface="+mn-ea"/>
              </a:rPr>
              <a:t>Which of the following contain </a:t>
            </a:r>
            <a:r>
              <a:rPr lang="en-US" u="sng" dirty="0">
                <a:ea typeface="+mn-ea"/>
              </a:rPr>
              <a:t>all</a:t>
            </a:r>
            <a:r>
              <a:rPr lang="en-US" dirty="0">
                <a:ea typeface="+mn-ea"/>
              </a:rPr>
              <a:t> valid </a:t>
            </a:r>
            <a:r>
              <a:rPr lang="en-US" dirty="0" smtClean="0">
                <a:ea typeface="+mn-ea"/>
              </a:rPr>
              <a:t>Field 02 flight IDs?</a:t>
            </a:r>
            <a:endParaRPr lang="en-US" dirty="0">
              <a:ea typeface="+mn-ea"/>
            </a:endParaRPr>
          </a:p>
          <a:p>
            <a:pPr marL="533400" indent="-533400" eaLnBrk="1" hangingPunct="1">
              <a:defRPr/>
            </a:pP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ea typeface="+mn-ea"/>
                <a:cs typeface="Consolas" panose="020B0609020204030204" pitchFamily="49" charset="0"/>
              </a:rPr>
              <a:t> </a:t>
            </a:r>
            <a:r>
              <a:rPr lang="en-US" sz="2700" dirty="0" smtClean="0"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3XGVR</a:t>
            </a:r>
            <a:r>
              <a:rPr lang="en-US" sz="2700" dirty="0"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, 3214, AF1, AAL3214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ea typeface="+mn-ea"/>
                <a:cs typeface="Consolas" panose="020B0609020204030204" pitchFamily="49" charset="0"/>
              </a:rPr>
              <a:t> </a:t>
            </a:r>
            <a:r>
              <a:rPr lang="en-US" sz="2700" dirty="0" smtClean="0"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VVAC321</a:t>
            </a:r>
            <a:r>
              <a:rPr lang="en-US" sz="2700" dirty="0"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, N24TF, 689, 3218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ea typeface="+mn-ea"/>
                <a:cs typeface="Consolas" panose="020B0609020204030204" pitchFamily="49" charset="0"/>
              </a:rPr>
              <a:t> </a:t>
            </a:r>
            <a:r>
              <a:rPr lang="en-US" sz="2700" dirty="0" smtClean="0"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VVAC321</a:t>
            </a:r>
            <a:r>
              <a:rPr lang="en-US" sz="2700" dirty="0"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, 3214, CGWRD, 14A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ea typeface="+mn-ea"/>
                <a:cs typeface="Consolas" panose="020B0609020204030204" pitchFamily="49" charset="0"/>
              </a:rPr>
              <a:t> </a:t>
            </a:r>
            <a:r>
              <a:rPr lang="en-US" sz="2700" dirty="0" smtClean="0"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AAL23114</a:t>
            </a:r>
            <a:r>
              <a:rPr lang="en-US" sz="2700" dirty="0"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, VM2485, SWA3214</a:t>
            </a:r>
          </a:p>
          <a:p>
            <a:pPr marL="914400" lvl="1" indent="-457200" eaLnBrk="1" hangingPunct="1">
              <a:defRPr/>
            </a:pPr>
            <a:endParaRPr lang="en-US" dirty="0"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59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1313" y="1906588"/>
            <a:ext cx="8459787" cy="3078162"/>
            <a:chOff x="610018" y="2108200"/>
            <a:chExt cx="7911425" cy="27209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316" name="AutoShape 13"/>
            <p:cNvSpPr>
              <a:spLocks noChangeArrowheads="1"/>
            </p:cNvSpPr>
            <p:nvPr/>
          </p:nvSpPr>
          <p:spPr bwMode="auto">
            <a:xfrm rot="10800000" flipV="1">
              <a:off x="5929334" y="2109603"/>
              <a:ext cx="2592109" cy="271957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005800"/>
                </a:gs>
                <a:gs pos="50000">
                  <a:srgbClr val="008000"/>
                </a:gs>
                <a:gs pos="100000">
                  <a:srgbClr val="005800"/>
                </a:gs>
              </a:gsLst>
              <a:lin ang="5400000"/>
            </a:gradFill>
            <a:ln>
              <a:noFill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 dirty="0">
                <a:ea typeface="+mn-ea"/>
              </a:endParaRPr>
            </a:p>
          </p:txBody>
        </p:sp>
        <p:sp>
          <p:nvSpPr>
            <p:cNvPr id="13317" name="AutoShape 14"/>
            <p:cNvSpPr>
              <a:spLocks noChangeArrowheads="1"/>
            </p:cNvSpPr>
            <p:nvPr/>
          </p:nvSpPr>
          <p:spPr bwMode="auto">
            <a:xfrm rot="10800000" flipV="1">
              <a:off x="3268933" y="2108200"/>
              <a:ext cx="2592109" cy="271957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958523"/>
                </a:gs>
                <a:gs pos="50000">
                  <a:srgbClr val="CEB730"/>
                </a:gs>
                <a:gs pos="100000">
                  <a:srgbClr val="958523"/>
                </a:gs>
              </a:gsLst>
              <a:lin ang="5400000"/>
            </a:gradFill>
            <a:ln>
              <a:noFill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 dirty="0">
                <a:ea typeface="+mn-ea"/>
              </a:endParaRPr>
            </a:p>
          </p:txBody>
        </p:sp>
        <p:sp>
          <p:nvSpPr>
            <p:cNvPr id="13318" name="AutoShape 15"/>
            <p:cNvSpPr>
              <a:spLocks noChangeArrowheads="1"/>
            </p:cNvSpPr>
            <p:nvPr/>
          </p:nvSpPr>
          <p:spPr bwMode="auto">
            <a:xfrm rot="10800000" flipV="1">
              <a:off x="610018" y="2108200"/>
              <a:ext cx="2592109" cy="271957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122039"/>
                </a:gs>
                <a:gs pos="50000">
                  <a:srgbClr val="234271"/>
                </a:gs>
                <a:gs pos="100000">
                  <a:srgbClr val="122039"/>
                </a:gs>
              </a:gsLst>
              <a:lin ang="5400000"/>
            </a:gradFill>
            <a:ln>
              <a:noFill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 dirty="0">
                <a:ea typeface="+mn-ea"/>
              </a:endParaRPr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1055398" y="3267316"/>
              <a:ext cx="1677596" cy="106104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</a:rPr>
                <a:t>Paris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</a:rPr>
                <a:t>in the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</a:rPr>
                <a:t>the Spring</a:t>
              </a:r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3751428" y="3267316"/>
              <a:ext cx="1661265" cy="106104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</a:rPr>
                <a:t>Once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</a:rPr>
                <a:t> in a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</a:rPr>
                <a:t> a Lifetime</a:t>
              </a:r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6371744" y="3059629"/>
              <a:ext cx="1713227" cy="142832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</a:rPr>
                <a:t>A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</a:rPr>
                <a:t>Bird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</a:rPr>
                <a:t> in the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</a:rPr>
                <a:t>the  Hand</a:t>
              </a:r>
            </a:p>
          </p:txBody>
        </p:sp>
      </p:grpSp>
      <p:sp>
        <p:nvSpPr>
          <p:cNvPr id="819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Does Everything Look Right to You?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Field 05 </a:t>
            </a:r>
            <a:r>
              <a:rPr lang="en-US" altLang="en-US" dirty="0" smtClean="0"/>
              <a:t>(SPD) Speed</a:t>
            </a:r>
            <a:endParaRPr lang="en-US" alt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702636"/>
              </p:ext>
            </p:extLst>
          </p:nvPr>
        </p:nvGraphicFramePr>
        <p:xfrm>
          <a:off x="341313" y="1127125"/>
          <a:ext cx="8459787" cy="431800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19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89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</a:p>
                  </a:txBody>
                  <a:tcPr marL="91428" marR="91428" marT="45703" marB="45703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91428" marR="91428" marT="45703" marB="45703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marL="91428" marR="91428" marT="45703" marB="45703" anchor="ctr"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2792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 Airspeed</a:t>
                      </a:r>
                    </a:p>
                  </a:txBody>
                  <a:tcPr marL="91428" marR="91428" marT="45703" marB="45703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(d)(d)dd</a:t>
                      </a:r>
                    </a:p>
                  </a:txBody>
                  <a:tcPr marL="91428" marR="91428" marT="45703" marB="45703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95</a:t>
                      </a:r>
                      <a:br>
                        <a:rPr lang="en-US" sz="18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US" sz="18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095</a:t>
                      </a:r>
                      <a:br>
                        <a:rPr lang="en-US" sz="18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US" sz="18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440</a:t>
                      </a:r>
                    </a:p>
                  </a:txBody>
                  <a:tcPr marL="91428" marR="91428" marT="45703" marB="4570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 Speed</a:t>
                      </a:r>
                    </a:p>
                  </a:txBody>
                  <a:tcPr marL="91428" marR="91428" marT="45703" marB="45703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Lddd</a:t>
                      </a:r>
                    </a:p>
                  </a:txBody>
                  <a:tcPr marL="91428" marR="91428" marT="45703" marB="45703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M083</a:t>
                      </a:r>
                    </a:p>
                  </a:txBody>
                  <a:tcPr marL="91428" marR="91428" marT="45703" marB="4570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3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 Speed</a:t>
                      </a:r>
                    </a:p>
                  </a:txBody>
                  <a:tcPr marL="91428" marR="91428" marT="45703" marB="45703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</a:p>
                  </a:txBody>
                  <a:tcPr marL="91428" marR="91428" marT="45703" marB="45703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SC</a:t>
                      </a:r>
                    </a:p>
                  </a:txBody>
                  <a:tcPr marL="91428" marR="91428" marT="45703" marB="4570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28650" y="5602288"/>
            <a:ext cx="7886700" cy="333375"/>
            <a:chOff x="628650" y="5602288"/>
            <a:chExt cx="7886700" cy="333375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5602288"/>
              <a:ext cx="78867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8002576" y="5765800"/>
              <a:ext cx="96849" cy="0"/>
              <a:chOff x="9362284" y="5600621"/>
              <a:chExt cx="96849" cy="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ectangle 7"/>
          <p:cNvSpPr/>
          <p:nvPr/>
        </p:nvSpPr>
        <p:spPr bwMode="auto">
          <a:xfrm>
            <a:off x="3308350" y="5621338"/>
            <a:ext cx="473075" cy="284162"/>
          </a:xfrm>
          <a:prstGeom prst="rect">
            <a:avLst/>
          </a:prstGeom>
          <a:noFill/>
          <a:ln w="38100" cap="flat" cmpd="sng" algn="ctr">
            <a:solidFill>
              <a:srgbClr val="1220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Field 06 </a:t>
            </a:r>
            <a:r>
              <a:rPr lang="en-US" altLang="en-US" dirty="0" smtClean="0"/>
              <a:t>(FIX) Coordination Fix</a:t>
            </a:r>
            <a:endParaRPr lang="en-US" alt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226486"/>
              </p:ext>
            </p:extLst>
          </p:nvPr>
        </p:nvGraphicFramePr>
        <p:xfrm>
          <a:off x="341313" y="1127125"/>
          <a:ext cx="8459787" cy="431799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19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60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</a:p>
                  </a:txBody>
                  <a:tcPr marL="91428" marR="91428" marT="45710" marB="45710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91428" marR="91428" marT="45710" marB="45710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marL="91428" marR="91428" marT="45710" marB="45710" anchor="ctr"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277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 Name</a:t>
                      </a:r>
                    </a:p>
                  </a:txBody>
                  <a:tcPr marL="91428" marR="91428" marT="45710" marB="45710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aa(a)(a)(a)</a:t>
                      </a:r>
                    </a:p>
                  </a:txBody>
                  <a:tcPr marL="91428" marR="91428" marT="45710" marB="45710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SERVE</a:t>
                      </a:r>
                      <a:b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KSLC</a:t>
                      </a:r>
                    </a:p>
                  </a:txBody>
                  <a:tcPr marL="91428" marR="91428" marT="45710" marB="457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78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Fix-Radial-Distance</a:t>
                      </a:r>
                    </a:p>
                  </a:txBody>
                  <a:tcPr marL="91428" marR="91428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aa(a)(a)(a)</a:t>
                      </a:r>
                      <a:r>
                        <a:rPr lang="en-US" sz="1800" dirty="0" err="1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dddddd</a:t>
                      </a:r>
                      <a:endParaRPr lang="en-US" sz="1800" dirty="0" smtClean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TINGS310013</a:t>
                      </a:r>
                    </a:p>
                  </a:txBody>
                  <a:tcPr marL="91428" marR="91428" marT="45710" marB="457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8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</a:t>
                      </a: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/Long</a:t>
                      </a:r>
                    </a:p>
                  </a:txBody>
                  <a:tcPr marL="91428" marR="91428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aaaa</a:t>
                      </a: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(a)(a)/</a:t>
                      </a:r>
                      <a:r>
                        <a:rPr lang="en-US" sz="1800" dirty="0" err="1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aaaa</a:t>
                      </a: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(a)(a)</a:t>
                      </a:r>
                    </a:p>
                  </a:txBody>
                  <a:tcPr marL="91428" marR="91428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3500N/14000W</a:t>
                      </a:r>
                      <a:br>
                        <a:rPr lang="en-US" sz="2000" b="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US" sz="2000" b="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3405/11824</a:t>
                      </a:r>
                    </a:p>
                  </a:txBody>
                  <a:tcPr marL="91428" marR="91428" marT="45710" marB="457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28650" y="5602288"/>
            <a:ext cx="7886700" cy="333375"/>
            <a:chOff x="628650" y="5602288"/>
            <a:chExt cx="7886700" cy="333375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5602288"/>
              <a:ext cx="78867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8002576" y="5765800"/>
              <a:ext cx="96849" cy="0"/>
              <a:chOff x="9362284" y="5600621"/>
              <a:chExt cx="96849" cy="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ectangle 7"/>
          <p:cNvSpPr/>
          <p:nvPr/>
        </p:nvSpPr>
        <p:spPr bwMode="auto">
          <a:xfrm>
            <a:off x="3773488" y="5621338"/>
            <a:ext cx="550862" cy="284162"/>
          </a:xfrm>
          <a:prstGeom prst="rect">
            <a:avLst/>
          </a:prstGeom>
          <a:noFill/>
          <a:ln w="38100" cap="flat" cmpd="sng" algn="ctr">
            <a:solidFill>
              <a:srgbClr val="1220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2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28650" y="5602288"/>
            <a:ext cx="7886700" cy="333375"/>
            <a:chOff x="628650" y="5602288"/>
            <a:chExt cx="7886700" cy="333375"/>
          </a:xfrm>
        </p:grpSpPr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5602288"/>
              <a:ext cx="78867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8002576" y="5765800"/>
              <a:ext cx="96849" cy="0"/>
              <a:chOff x="9362284" y="5600621"/>
              <a:chExt cx="96849" cy="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915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Field 07 (</a:t>
            </a:r>
            <a:r>
              <a:rPr lang="en-US" altLang="en-US" dirty="0" smtClean="0"/>
              <a:t>TIM) Coordination Time</a:t>
            </a:r>
            <a:endParaRPr lang="en-US" alt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822896"/>
              </p:ext>
            </p:extLst>
          </p:nvPr>
        </p:nvGraphicFramePr>
        <p:xfrm>
          <a:off x="333375" y="1130300"/>
          <a:ext cx="8459788" cy="339725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4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86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</a:p>
                  </a:txBody>
                  <a:tcPr marL="91428" marR="91428" marT="45704" marB="45704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91428" marR="91428" marT="45704" marB="45704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marL="91428" marR="91428" marT="45704" marB="45704" anchor="ctr"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977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b="1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 A</a:t>
                      </a:r>
                    </a:p>
                  </a:txBody>
                  <a:tcPr marL="91428" marR="91428" marT="45704" marB="45704" anchor="ctr">
                    <a:solidFill>
                      <a:srgbClr val="23417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Time</a:t>
                      </a:r>
                    </a:p>
                  </a:txBody>
                  <a:tcPr marL="91428" marR="91428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marL="91428" marR="91428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</a:t>
                      </a:r>
                      <a:r>
                        <a:rPr lang="en-US" sz="1800" baseline="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</a:p>
                    <a:p>
                      <a:pPr algn="l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 = Proposed Departure</a:t>
                      </a:r>
                    </a:p>
                    <a:p>
                      <a:pPr algn="l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 = Actual Departure</a:t>
                      </a:r>
                    </a:p>
                  </a:txBody>
                  <a:tcPr marL="91428" marR="91428" marT="45704" marB="4570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4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 B</a:t>
                      </a:r>
                    </a:p>
                  </a:txBody>
                  <a:tcPr marL="91428" marR="91428" marT="45704" marB="45704" anchor="ctr">
                    <a:solidFill>
                      <a:srgbClr val="23417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marL="91428" marR="91428" marT="45704" marB="45704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endParaRPr lang="en-US" sz="18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dddd</a:t>
                      </a:r>
                    </a:p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XXdd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04" marB="45704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1500</a:t>
                      </a:r>
                    </a:p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XX20</a:t>
                      </a:r>
                    </a:p>
                  </a:txBody>
                  <a:tcPr marL="91428" marR="91428" marT="45704" marB="4570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324350" y="5621338"/>
            <a:ext cx="681038" cy="284162"/>
          </a:xfrm>
          <a:prstGeom prst="rect">
            <a:avLst/>
          </a:prstGeom>
          <a:noFill/>
          <a:ln w="38100" cap="flat" cmpd="sng" algn="ctr">
            <a:solidFill>
              <a:srgbClr val="1220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325" y="1119188"/>
            <a:ext cx="1862138" cy="466725"/>
          </a:xfrm>
          <a:prstGeom prst="rect">
            <a:avLst/>
          </a:prstGeom>
          <a:solidFill>
            <a:srgbClr val="D1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546894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ea typeface="+mn-ea"/>
              </a:rPr>
              <a:t>Choose the valid Field 06 format.</a:t>
            </a:r>
            <a:endParaRPr lang="en-US" dirty="0">
              <a:ea typeface="+mn-ea"/>
            </a:endParaRPr>
          </a:p>
          <a:p>
            <a:pPr marL="533400" indent="-533400" eaLnBrk="1" hangingPunct="1">
              <a:defRPr/>
            </a:pPr>
            <a:endParaRPr lang="en-US" dirty="0">
              <a:ea typeface="+mn-ea"/>
            </a:endParaRPr>
          </a:p>
          <a:p>
            <a:pPr marL="914400" lvl="1" indent="-457200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/>
              <a:t> </a:t>
            </a:r>
            <a:r>
              <a:rPr lang="en-US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GINGR093089</a:t>
            </a:r>
            <a:endParaRPr lang="en-US" sz="2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14400" lvl="1" indent="-457200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/>
              <a:t> </a:t>
            </a:r>
            <a:r>
              <a:rPr lang="en-US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IWR18025</a:t>
            </a:r>
            <a:endParaRPr lang="en-US" sz="2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14400" lvl="1" indent="-457200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/>
              <a:t> </a:t>
            </a:r>
            <a:r>
              <a:rPr lang="en-US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3625N/09875W</a:t>
            </a:r>
            <a:endParaRPr lang="en-US" sz="27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301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546894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ea typeface="+mn-ea"/>
              </a:rPr>
              <a:t>Choose the proper Field 07 </a:t>
            </a:r>
            <a:r>
              <a:rPr lang="en-US" dirty="0" smtClean="0"/>
              <a:t>format for an airborne flight.</a:t>
            </a:r>
            <a:endParaRPr lang="en-US" dirty="0">
              <a:ea typeface="+mn-ea"/>
            </a:endParaRPr>
          </a:p>
          <a:p>
            <a:pPr marL="533400" indent="-533400" eaLnBrk="1" hangingPunct="1">
              <a:defRPr/>
            </a:pP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ea typeface="+mn-ea"/>
              </a:rPr>
              <a:t> </a:t>
            </a:r>
            <a:r>
              <a:rPr lang="en-US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P1548</a:t>
            </a:r>
            <a:endParaRPr lang="en-US" sz="2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 </a:t>
            </a:r>
            <a:r>
              <a:rPr lang="en-US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E1628</a:t>
            </a:r>
            <a:endParaRPr lang="en-US" sz="2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ea typeface="+mn-ea"/>
              </a:rPr>
              <a:t> </a:t>
            </a:r>
            <a:r>
              <a:rPr lang="en-US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D2262</a:t>
            </a:r>
            <a:endParaRPr lang="en-US" sz="27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233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546894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ea typeface="+mn-ea"/>
              </a:rPr>
              <a:t>What is a key format </a:t>
            </a:r>
            <a:r>
              <a:rPr lang="en-US" dirty="0"/>
              <a:t>limitation for Field 04?</a:t>
            </a:r>
          </a:p>
          <a:p>
            <a:pPr marL="533400" indent="-533400" eaLnBrk="1" hangingPunct="1">
              <a:defRPr/>
            </a:pP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Must be entered in hours + minutes.</a:t>
            </a: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Has a maximum value of 3700.</a:t>
            </a: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ea typeface="+mn-ea"/>
              </a:rPr>
              <a:t>Only numbers 0-7 can be used.</a:t>
            </a:r>
            <a:endParaRPr lang="en-US" dirty="0"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04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546894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ea typeface="+mn-ea"/>
              </a:rPr>
              <a:t>What is the proper Field 05 format for MACH .82?</a:t>
            </a:r>
            <a:endParaRPr lang="en-US" dirty="0">
              <a:ea typeface="+mn-ea"/>
            </a:endParaRPr>
          </a:p>
          <a:p>
            <a:pPr marL="533400" indent="-533400" eaLnBrk="1" hangingPunct="1">
              <a:defRPr/>
            </a:pP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cs typeface="Consolas" panose="020B0609020204030204" pitchFamily="49" charset="0"/>
              </a:rPr>
              <a:t> </a:t>
            </a:r>
            <a:r>
              <a:rPr lang="en-US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M82</a:t>
            </a:r>
            <a:endParaRPr lang="en-US" sz="2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cs typeface="Consolas" panose="020B0609020204030204" pitchFamily="49" charset="0"/>
              </a:rPr>
              <a:t> </a:t>
            </a:r>
            <a:r>
              <a:rPr lang="en-US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M082</a:t>
            </a:r>
            <a:endParaRPr lang="en-US" sz="2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cs typeface="Consolas" panose="020B0609020204030204" pitchFamily="49" charset="0"/>
              </a:rPr>
              <a:t> </a:t>
            </a:r>
            <a:r>
              <a:rPr lang="en-US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0.82</a:t>
            </a:r>
            <a:endParaRPr lang="en-US" sz="27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496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546894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Which </a:t>
            </a:r>
            <a:r>
              <a:rPr lang="en-US" dirty="0"/>
              <a:t>field is the coordination </a:t>
            </a:r>
            <a:r>
              <a:rPr lang="en-US" dirty="0" smtClean="0"/>
              <a:t>fix?</a:t>
            </a:r>
            <a:endParaRPr lang="en-US" dirty="0">
              <a:ea typeface="+mn-ea"/>
            </a:endParaRPr>
          </a:p>
          <a:p>
            <a:pPr marL="533400" indent="-533400" eaLnBrk="1" hangingPunct="1">
              <a:defRPr/>
            </a:pP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cs typeface="Consolas" panose="020B0609020204030204" pitchFamily="49" charset="0"/>
              </a:rPr>
              <a:t> </a:t>
            </a:r>
            <a:r>
              <a:rPr lang="en-US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03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cs typeface="Consolas" panose="020B0609020204030204" pitchFamily="49" charset="0"/>
              </a:rPr>
              <a:t> </a:t>
            </a:r>
            <a:r>
              <a:rPr lang="en-US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05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cs typeface="Consolas" panose="020B0609020204030204" pitchFamily="49" charset="0"/>
              </a:rPr>
              <a:t> </a:t>
            </a:r>
            <a:r>
              <a:rPr lang="en-US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06</a:t>
            </a:r>
            <a:endParaRPr lang="en-US" sz="27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537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546894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/>
              <a:t>How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point </a:t>
            </a:r>
            <a:r>
              <a:rPr lang="en-US" dirty="0"/>
              <a:t>indicated in Field 06 for a location that </a:t>
            </a:r>
            <a:r>
              <a:rPr lang="en-US" dirty="0" smtClean="0"/>
              <a:t>is </a:t>
            </a:r>
            <a:r>
              <a:rPr lang="en-US" dirty="0"/>
              <a:t>NOT </a:t>
            </a:r>
            <a:r>
              <a:rPr lang="en-US" dirty="0" smtClean="0"/>
              <a:t>stored </a:t>
            </a:r>
            <a:r>
              <a:rPr lang="en-US" dirty="0"/>
              <a:t>in the </a:t>
            </a:r>
            <a:r>
              <a:rPr lang="en-US" dirty="0" smtClean="0"/>
              <a:t>computer?</a:t>
            </a:r>
            <a:endParaRPr lang="en-US" dirty="0">
              <a:ea typeface="+mn-ea"/>
            </a:endParaRPr>
          </a:p>
          <a:p>
            <a:pPr marL="533400" indent="-533400" eaLnBrk="1" hangingPunct="1">
              <a:defRPr/>
            </a:pP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Screen X/Y coordinates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Full spelling of town name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Latitude/longitude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coordinates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fix-radial-distance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39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28650" y="5602288"/>
            <a:ext cx="7886700" cy="333375"/>
            <a:chOff x="628650" y="5602288"/>
            <a:chExt cx="7886700" cy="333375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5602288"/>
              <a:ext cx="78867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8002576" y="5765800"/>
              <a:ext cx="96849" cy="0"/>
              <a:chOff x="9362284" y="5600621"/>
              <a:chExt cx="96849" cy="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963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Field 08 </a:t>
            </a:r>
            <a:r>
              <a:rPr lang="en-US" altLang="en-US" dirty="0" smtClean="0"/>
              <a:t>(ALT) Assigned Altitude</a:t>
            </a:r>
            <a:endParaRPr lang="en-US" alt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784150"/>
              </p:ext>
            </p:extLst>
          </p:nvPr>
        </p:nvGraphicFramePr>
        <p:xfrm>
          <a:off x="341313" y="1127125"/>
          <a:ext cx="8459788" cy="43180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855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8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</a:p>
                  </a:txBody>
                  <a:tcPr marL="90198" marR="90198" marT="45089" marB="45089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90198" marR="90198" marT="45089" marB="45089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</a:p>
                  </a:txBody>
                  <a:tcPr marL="90198" marR="90198" marT="45089" marB="45089" anchor="ctr"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247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Altitude in Hundreds of Feet</a:t>
                      </a:r>
                    </a:p>
                  </a:txBody>
                  <a:tcPr marL="90198" marR="90198" marT="45089" marB="45089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(d)dd</a:t>
                      </a:r>
                    </a:p>
                  </a:txBody>
                  <a:tcPr marL="90198" marR="90198" marT="45089" marB="45089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70</a:t>
                      </a:r>
                    </a:p>
                  </a:txBody>
                  <a:tcPr marL="90198" marR="90198" marT="45089" marB="4508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780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VFR-on-Top</a:t>
                      </a:r>
                    </a:p>
                  </a:txBody>
                  <a:tcPr marL="90198" marR="90198" marT="45089" marB="45089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OTP</a:t>
                      </a:r>
                    </a:p>
                  </a:txBody>
                  <a:tcPr marL="90198" marR="90198" marT="45089" marB="45089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OTP</a:t>
                      </a:r>
                    </a:p>
                  </a:txBody>
                  <a:tcPr marL="90198" marR="90198" marT="45089" marB="4508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247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VFR-on-Top with Altitude</a:t>
                      </a:r>
                    </a:p>
                  </a:txBody>
                  <a:tcPr marL="90198" marR="90198" marT="45089" marB="45089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OTP/(d)dd</a:t>
                      </a:r>
                    </a:p>
                  </a:txBody>
                  <a:tcPr marL="90198" marR="90198" marT="45089" marB="45089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OTP/85</a:t>
                      </a:r>
                    </a:p>
                  </a:txBody>
                  <a:tcPr marL="90198" marR="90198" marT="45089" marB="4508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780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 Altitudes</a:t>
                      </a:r>
                    </a:p>
                  </a:txBody>
                  <a:tcPr marL="90198" marR="90198" marT="45089" marB="45089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(d)ddB(d)dd</a:t>
                      </a:r>
                    </a:p>
                  </a:txBody>
                  <a:tcPr marL="90198" marR="90198" marT="45089" marB="45089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190B220</a:t>
                      </a:r>
                    </a:p>
                  </a:txBody>
                  <a:tcPr marL="90198" marR="90198" marT="45089" marB="4508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2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Aircraft Above Specified Altitude</a:t>
                      </a:r>
                    </a:p>
                  </a:txBody>
                  <a:tcPr marL="90198" marR="90198" marT="45089" marB="4508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ABV/(d)dd</a:t>
                      </a:r>
                    </a:p>
                  </a:txBody>
                  <a:tcPr marL="90198" marR="90198" marT="45089" marB="4508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ABV/600</a:t>
                      </a:r>
                    </a:p>
                  </a:txBody>
                  <a:tcPr marL="90198" marR="90198" marT="45089" marB="4508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83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Assigned Altitude with Different Altitude After Fix</a:t>
                      </a:r>
                    </a:p>
                  </a:txBody>
                  <a:tcPr marL="90198" marR="90198" marT="45089" marB="4508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(d)dd/FIX/(d)dd</a:t>
                      </a:r>
                    </a:p>
                  </a:txBody>
                  <a:tcPr marL="90198" marR="90198" marT="45089" marB="4508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140/DSM/160</a:t>
                      </a:r>
                    </a:p>
                  </a:txBody>
                  <a:tcPr marL="90198" marR="90198" marT="45089" marB="4508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7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VFR</a:t>
                      </a:r>
                    </a:p>
                  </a:txBody>
                  <a:tcPr marL="90198" marR="90198" marT="45089" marB="4508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VFR</a:t>
                      </a:r>
                    </a:p>
                  </a:txBody>
                  <a:tcPr marL="90198" marR="90198" marT="45089" marB="4508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VFR</a:t>
                      </a:r>
                    </a:p>
                  </a:txBody>
                  <a:tcPr marL="90198" marR="90198" marT="45089" marB="4508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7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VFR with Altitude</a:t>
                      </a:r>
                    </a:p>
                  </a:txBody>
                  <a:tcPr marL="90198" marR="90198" marT="45089" marB="4508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VFR/(d)dd</a:t>
                      </a:r>
                    </a:p>
                  </a:txBody>
                  <a:tcPr marL="90198" marR="90198" marT="45089" marB="4508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VFR/095</a:t>
                      </a:r>
                    </a:p>
                  </a:txBody>
                  <a:tcPr marL="90198" marR="90198" marT="45089" marB="4508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4997450" y="5616575"/>
            <a:ext cx="465138" cy="284163"/>
          </a:xfrm>
          <a:prstGeom prst="rect">
            <a:avLst/>
          </a:prstGeom>
          <a:noFill/>
          <a:ln w="38100" cap="flat" cmpd="sng" algn="ctr">
            <a:solidFill>
              <a:srgbClr val="1220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95300" y="1508125"/>
            <a:ext cx="8319516" cy="4391025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/>
              <a:t>At the completion of this lesson, you will be able </a:t>
            </a:r>
            <a:r>
              <a:rPr lang="en-US" altLang="en-US" dirty="0" smtClean="0"/>
              <a:t>to: 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b="0" dirty="0"/>
              <a:t>Identify computer command structure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b="0" dirty="0"/>
              <a:t>Determine the appropriate command field </a:t>
            </a:r>
            <a:r>
              <a:rPr lang="en-US" altLang="en-US" b="0" dirty="0" smtClean="0"/>
              <a:t>entries</a:t>
            </a:r>
          </a:p>
          <a:p>
            <a:pPr marL="0" indent="0" eaLnBrk="1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28650" y="5602288"/>
            <a:ext cx="7886700" cy="333375"/>
            <a:chOff x="628650" y="5602288"/>
            <a:chExt cx="7886700" cy="333375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5602288"/>
              <a:ext cx="78867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8002576" y="5765800"/>
              <a:ext cx="96849" cy="0"/>
              <a:chOff x="9362284" y="5600621"/>
              <a:chExt cx="96849" cy="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011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Field 09 </a:t>
            </a:r>
            <a:r>
              <a:rPr lang="en-US" altLang="en-US" dirty="0" smtClean="0"/>
              <a:t>(RAL) </a:t>
            </a:r>
            <a:r>
              <a:rPr lang="en-US" altLang="en-US" dirty="0"/>
              <a:t>Requested </a:t>
            </a:r>
            <a:r>
              <a:rPr lang="en-US" altLang="en-US" dirty="0" smtClean="0"/>
              <a:t>Altitude</a:t>
            </a:r>
            <a:endParaRPr lang="en-US" altLang="en-US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679705"/>
              </p:ext>
            </p:extLst>
          </p:nvPr>
        </p:nvGraphicFramePr>
        <p:xfrm>
          <a:off x="342107" y="1341319"/>
          <a:ext cx="8459786" cy="426096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855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1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2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47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</a:p>
                  </a:txBody>
                  <a:tcPr marL="91428" marR="91428" marT="45716" marB="45716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91428" marR="91428" marT="45716" marB="45716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</a:p>
                  </a:txBody>
                  <a:tcPr marL="91428" marR="91428" marT="45716" marB="45716" anchor="ctr"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111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Altitude in Hundreds of Feet</a:t>
                      </a:r>
                    </a:p>
                  </a:txBody>
                  <a:tcPr marL="91428" marR="91428" marT="45716" marB="45716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(d)dd</a:t>
                      </a:r>
                    </a:p>
                  </a:txBody>
                  <a:tcPr marL="91428" marR="91428" marT="45716" marB="45716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80</a:t>
                      </a:r>
                    </a:p>
                  </a:txBody>
                  <a:tcPr marL="91428" marR="91428" marT="45716" marB="457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456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VFR-on-Top</a:t>
                      </a:r>
                    </a:p>
                  </a:txBody>
                  <a:tcPr marL="91428" marR="91428" marT="45716" marB="45716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OTP</a:t>
                      </a:r>
                    </a:p>
                  </a:txBody>
                  <a:tcPr marL="91428" marR="91428" marT="45716" marB="45716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OTP</a:t>
                      </a:r>
                    </a:p>
                  </a:txBody>
                  <a:tcPr marL="91428" marR="91428" marT="45716" marB="457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111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VFR-on-Top with Altitude</a:t>
                      </a:r>
                    </a:p>
                  </a:txBody>
                  <a:tcPr marL="91428" marR="91428" marT="45716" marB="45716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OTP/(d)dd</a:t>
                      </a:r>
                    </a:p>
                  </a:txBody>
                  <a:tcPr marL="91428" marR="91428" marT="45716" marB="45716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OTP/65</a:t>
                      </a:r>
                    </a:p>
                  </a:txBody>
                  <a:tcPr marL="91428" marR="91428" marT="45716" marB="457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456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 Altitudes</a:t>
                      </a:r>
                    </a:p>
                  </a:txBody>
                  <a:tcPr marL="91428" marR="91428" marT="45716" marB="45716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(d)ddB(d)dd</a:t>
                      </a:r>
                    </a:p>
                  </a:txBody>
                  <a:tcPr marL="91428" marR="91428" marT="45716" marB="45716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100B120</a:t>
                      </a:r>
                    </a:p>
                  </a:txBody>
                  <a:tcPr marL="91428" marR="91428" marT="45716" marB="4571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1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Aircraft Above Specified Altitude</a:t>
                      </a:r>
                    </a:p>
                  </a:txBody>
                  <a:tcPr marL="91428" marR="91428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ABV/(d)dd</a:t>
                      </a:r>
                    </a:p>
                  </a:txBody>
                  <a:tcPr marL="91428" marR="91428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ABV/600</a:t>
                      </a:r>
                    </a:p>
                  </a:txBody>
                  <a:tcPr marL="91428" marR="91428" marT="45716" marB="4571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4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VFR</a:t>
                      </a:r>
                    </a:p>
                  </a:txBody>
                  <a:tcPr marL="91428" marR="91428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VFR</a:t>
                      </a:r>
                    </a:p>
                  </a:txBody>
                  <a:tcPr marL="91428" marR="91428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VFR</a:t>
                      </a:r>
                    </a:p>
                  </a:txBody>
                  <a:tcPr marL="91428" marR="91428" marT="45716" marB="4571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5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VFR with Altitude</a:t>
                      </a:r>
                    </a:p>
                  </a:txBody>
                  <a:tcPr marL="91428" marR="91428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VFR/(d)dd</a:t>
                      </a:r>
                    </a:p>
                  </a:txBody>
                  <a:tcPr marL="91428" marR="91428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VFR/095</a:t>
                      </a:r>
                    </a:p>
                  </a:txBody>
                  <a:tcPr marL="91428" marR="91428" marT="45716" marB="4571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4997450" y="5614988"/>
            <a:ext cx="465138" cy="284162"/>
          </a:xfrm>
          <a:prstGeom prst="rect">
            <a:avLst/>
          </a:prstGeom>
          <a:noFill/>
          <a:ln w="38100" cap="flat" cmpd="sng" algn="ctr">
            <a:solidFill>
              <a:srgbClr val="1220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546894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ea typeface="+mn-ea"/>
              </a:rPr>
              <a:t>What is a correct altitude format for VFR-On-Top at 8,500’</a:t>
            </a:r>
            <a:r>
              <a:rPr lang="en-US" dirty="0" smtClean="0"/>
              <a:t>?</a:t>
            </a:r>
            <a:endParaRPr lang="en-US" dirty="0">
              <a:ea typeface="+mn-ea"/>
            </a:endParaRPr>
          </a:p>
          <a:p>
            <a:pPr marL="533400" indent="-533400" eaLnBrk="1" hangingPunct="1">
              <a:defRPr/>
            </a:pP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latin typeface="+mj-lt"/>
                <a:cs typeface="Consolas" panose="020B0609020204030204" pitchFamily="49" charset="0"/>
              </a:rPr>
              <a:t> </a:t>
            </a:r>
            <a:r>
              <a:rPr lang="en-US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OTP/85</a:t>
            </a:r>
            <a:endParaRPr lang="en-US" sz="2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latin typeface="+mj-lt"/>
                <a:cs typeface="Consolas" panose="020B0609020204030204" pitchFamily="49" charset="0"/>
              </a:rPr>
              <a:t> </a:t>
            </a:r>
            <a:r>
              <a:rPr lang="en-US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VFR/85</a:t>
            </a:r>
            <a:endParaRPr lang="en-US" sz="2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latin typeface="+mj-lt"/>
                <a:cs typeface="Consolas" panose="020B0609020204030204" pitchFamily="49" charset="0"/>
              </a:rPr>
              <a:t> </a:t>
            </a:r>
            <a:r>
              <a:rPr lang="en-US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VOT/085</a:t>
            </a:r>
            <a:endParaRPr lang="en-US" sz="27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832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546894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ea typeface="+mn-ea"/>
              </a:rPr>
              <a:t>Any entry made into Field 08 is also valid for Field 09.</a:t>
            </a:r>
            <a:endParaRPr lang="en-US" dirty="0">
              <a:ea typeface="+mn-ea"/>
            </a:endParaRPr>
          </a:p>
          <a:p>
            <a:pPr marL="533400" indent="-533400" eaLnBrk="1" hangingPunct="1">
              <a:defRPr/>
            </a:pP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ea typeface="+mn-ea"/>
              </a:rPr>
              <a:t>True</a:t>
            </a: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False</a:t>
            </a:r>
            <a:endParaRPr lang="en-US" dirty="0"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783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546894" y="1508125"/>
            <a:ext cx="8050213" cy="4017464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/>
              <a:t>How </a:t>
            </a:r>
            <a:r>
              <a:rPr lang="en-US" dirty="0" smtClean="0"/>
              <a:t>is </a:t>
            </a:r>
            <a:r>
              <a:rPr lang="en-US" dirty="0"/>
              <a:t>an assigned altitude </a:t>
            </a:r>
            <a:r>
              <a:rPr lang="en-US" dirty="0" smtClean="0"/>
              <a:t>of </a:t>
            </a:r>
            <a:r>
              <a:rPr lang="en-US" dirty="0"/>
              <a:t>FL290 through </a:t>
            </a:r>
            <a:r>
              <a:rPr lang="en-US" dirty="0" smtClean="0"/>
              <a:t>FL350 </a:t>
            </a:r>
            <a:r>
              <a:rPr lang="en-US" dirty="0"/>
              <a:t>entered in Field </a:t>
            </a:r>
            <a:r>
              <a:rPr lang="en-US" dirty="0" smtClean="0"/>
              <a:t>08?</a:t>
            </a:r>
            <a:endParaRPr lang="en-US" dirty="0">
              <a:ea typeface="+mn-ea"/>
            </a:endParaRPr>
          </a:p>
          <a:p>
            <a:pPr marL="533400" indent="-533400" eaLnBrk="1" hangingPunct="1">
              <a:defRPr/>
            </a:pP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cs typeface="Consolas" panose="020B0609020204030204" pitchFamily="49" charset="0"/>
              </a:rPr>
              <a:t> </a:t>
            </a:r>
            <a:r>
              <a:rPr lang="en-US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350B290</a:t>
            </a:r>
            <a:endParaRPr lang="en-US" sz="2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cs typeface="Consolas" panose="020B0609020204030204" pitchFamily="49" charset="0"/>
              </a:rPr>
              <a:t> </a:t>
            </a:r>
            <a:r>
              <a:rPr lang="en-US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290+350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cs typeface="Consolas" panose="020B0609020204030204" pitchFamily="49" charset="0"/>
              </a:rPr>
              <a:t> </a:t>
            </a:r>
            <a:r>
              <a:rPr lang="en-US" sz="2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290B350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endParaRPr lang="en-US" dirty="0"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9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407987" y="1240082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/>
              <a:t>You are entering the altitude into an active flight plan. In which field is this altitude entered</a:t>
            </a:r>
            <a:r>
              <a:rPr lang="en-US" dirty="0" smtClean="0"/>
              <a:t>?</a:t>
            </a:r>
            <a:endParaRPr lang="en-US" dirty="0" smtClean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Field 05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Field 08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Field 09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314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28650" y="5602288"/>
            <a:ext cx="7886700" cy="333375"/>
            <a:chOff x="628650" y="5602288"/>
            <a:chExt cx="7886700" cy="333375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5602288"/>
              <a:ext cx="78867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8002576" y="5765800"/>
              <a:ext cx="96849" cy="0"/>
              <a:chOff x="9362284" y="5600621"/>
              <a:chExt cx="96849" cy="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05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Field 10 </a:t>
            </a:r>
            <a:r>
              <a:rPr lang="en-US" altLang="en-US" dirty="0" smtClean="0"/>
              <a:t>(RTE) Route</a:t>
            </a:r>
            <a:endParaRPr lang="en-US" alt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211875"/>
              </p:ext>
            </p:extLst>
          </p:nvPr>
        </p:nvGraphicFramePr>
        <p:xfrm>
          <a:off x="341313" y="1127125"/>
          <a:ext cx="8459787" cy="431800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19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4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</a:p>
                  </a:txBody>
                  <a:tcPr marL="91428" marR="91428" marT="45714" marB="45714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91428" marR="91428" marT="45714" marB="45714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marL="91428" marR="91428" marT="45714" marB="45714" anchor="ctr"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7935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 Name</a:t>
                      </a: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aa(a)(a)(a)</a:t>
                      </a: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TUL</a:t>
                      </a:r>
                      <a:b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DANCI</a:t>
                      </a:r>
                      <a:b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KU51E</a:t>
                      </a:r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4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Fix-Radial-Distance</a:t>
                      </a: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aa(a)(a)(a)</a:t>
                      </a:r>
                      <a:r>
                        <a:rPr lang="en-US" sz="1800" dirty="0" err="1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dddddd</a:t>
                      </a:r>
                      <a:endParaRPr lang="en-US" sz="1800" baseline="-25000" dirty="0" smtClean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AMG180015</a:t>
                      </a:r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57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</a:t>
                      </a: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/Long</a:t>
                      </a: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dddd</a:t>
                      </a: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(L)/(d)</a:t>
                      </a:r>
                      <a:r>
                        <a:rPr lang="en-US" sz="1800" dirty="0" err="1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dddd</a:t>
                      </a: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(L)</a:t>
                      </a: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3500S/10200E</a:t>
                      </a:r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 flipH="1">
            <a:off x="5454650" y="5616575"/>
            <a:ext cx="2487613" cy="284163"/>
          </a:xfrm>
          <a:prstGeom prst="rect">
            <a:avLst/>
          </a:prstGeom>
          <a:noFill/>
          <a:ln w="38100" cap="flat" cmpd="sng" algn="ctr">
            <a:solidFill>
              <a:srgbClr val="1220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29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28650" y="5602288"/>
            <a:ext cx="7886700" cy="333375"/>
            <a:chOff x="628650" y="5602288"/>
            <a:chExt cx="7886700" cy="333375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5602288"/>
              <a:ext cx="78867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8002576" y="5765800"/>
              <a:ext cx="96849" cy="0"/>
              <a:chOff x="9362284" y="5600621"/>
              <a:chExt cx="96849" cy="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107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Field 10 </a:t>
            </a:r>
            <a:r>
              <a:rPr lang="en-US" altLang="en-US" dirty="0" smtClean="0"/>
              <a:t>(RTE) Route </a:t>
            </a:r>
            <a:r>
              <a:rPr lang="en-US" altLang="en-US" sz="3200" i="1" dirty="0" smtClean="0"/>
              <a:t>(cont’d)</a:t>
            </a:r>
            <a:endParaRPr lang="en-US" altLang="en-US" sz="1100" i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940423"/>
              </p:ext>
            </p:extLst>
          </p:nvPr>
        </p:nvGraphicFramePr>
        <p:xfrm>
          <a:off x="341313" y="1127125"/>
          <a:ext cx="8459787" cy="437006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14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8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</a:p>
                  </a:txBody>
                  <a:tcPr marL="91428" marR="91428" marT="45718" marB="45718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91428" marR="91428" marT="45718" marB="45718" anchor="ctr">
                    <a:solidFill>
                      <a:srgbClr val="12203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marL="91428" marR="91428" marT="45718" marB="45718" anchor="ctr">
                    <a:solidFill>
                      <a:srgbClr val="1220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22" marB="45722" anchor="ctr">
                    <a:solidFill>
                      <a:srgbClr val="CEB7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683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Airway</a:t>
                      </a:r>
                    </a:p>
                  </a:txBody>
                  <a:tcPr marL="91428" marR="91428" marT="45718" marB="45718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aa(a)(a)(a)(a)(a)(a)</a:t>
                      </a:r>
                    </a:p>
                  </a:txBody>
                  <a:tcPr marL="91428" marR="91428" marT="45718" marB="45718" anchor="ctr"/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V16</a:t>
                      </a:r>
                      <a:b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Q154</a:t>
                      </a:r>
                    </a:p>
                  </a:txBody>
                  <a:tcPr marL="91428" marR="91428" marT="45718" marB="4571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J73</a:t>
                      </a:r>
                      <a:b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T304</a:t>
                      </a:r>
                    </a:p>
                  </a:txBody>
                  <a:tcPr marL="91428" marR="91428"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683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Coded Route</a:t>
                      </a:r>
                    </a:p>
                  </a:txBody>
                  <a:tcPr marL="91428" marR="91428" marT="45718" marB="45718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aa(a)(a)(a)(a)(a)(a)</a:t>
                      </a:r>
                    </a:p>
                  </a:txBody>
                  <a:tcPr marL="91428" marR="91428" marT="45718" marB="45718" anchor="ctr"/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IR20</a:t>
                      </a:r>
                      <a:b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IR143</a:t>
                      </a:r>
                    </a:p>
                  </a:txBody>
                  <a:tcPr marL="91428" marR="91428" marT="45718" marB="4571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VR66</a:t>
                      </a:r>
                      <a:b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AR101</a:t>
                      </a:r>
                    </a:p>
                  </a:txBody>
                  <a:tcPr marL="91428" marR="91428"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683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SID/STAR</a:t>
                      </a:r>
                    </a:p>
                  </a:txBody>
                  <a:tcPr marL="91428" marR="91428" marT="45718" marB="45718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6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aa(a)(a)(a)d</a:t>
                      </a:r>
                    </a:p>
                  </a:txBody>
                  <a:tcPr marL="91428" marR="91428" marT="45718" marB="45718" anchor="ctr"/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BUJ6</a:t>
                      </a:r>
                      <a:b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VOLLS3</a:t>
                      </a:r>
                    </a:p>
                  </a:txBody>
                  <a:tcPr marL="91428" marR="91428" marT="45718" marB="4571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ELVIS1</a:t>
                      </a:r>
                    </a:p>
                  </a:txBody>
                  <a:tcPr marL="91428" marR="91428" marT="45718" marB="4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649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 Delimiters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8" marB="45718" anchor="ctr">
                    <a:solidFill>
                      <a:srgbClr val="12203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8" marB="45718" anchor="ctr">
                    <a:solidFill>
                      <a:srgbClr val="1220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endParaRPr lang="en-US" sz="1600" dirty="0">
                        <a:latin typeface="Arial" charset="0"/>
                      </a:endParaRPr>
                    </a:p>
                  </a:txBody>
                  <a:tcPr marL="91428" marR="91428" marT="45722" marB="45722" anchor="ctr">
                    <a:solidFill>
                      <a:srgbClr val="CEB73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8" marB="45718" anchor="ctr">
                    <a:solidFill>
                      <a:srgbClr val="1220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endParaRPr lang="en-US" sz="1600" dirty="0">
                        <a:latin typeface="Arial" charset="0"/>
                      </a:endParaRPr>
                    </a:p>
                  </a:txBody>
                  <a:tcPr marL="91428" marR="91428" marT="45722" marB="45722" anchor="ctr">
                    <a:solidFill>
                      <a:srgbClr val="CEB7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7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 marL="91428" marR="91428" marT="45718" marB="45718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Separates</a:t>
                      </a:r>
                      <a:r>
                        <a:rPr lang="en-US" sz="1600" baseline="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Unlike Elements</a:t>
                      </a:r>
                      <a:endParaRPr lang="en-US" sz="1600" dirty="0" smtClean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8" marB="45718" anchor="ctr"/>
                </a:tc>
                <a:tc hMerge="1"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endParaRPr lang="en-US" sz="1600" dirty="0">
                        <a:latin typeface="Arial" charset="0"/>
                      </a:endParaRPr>
                    </a:p>
                  </a:txBody>
                  <a:tcPr marL="91428" marR="91428" marT="45722" marB="45722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GRB.J38</a:t>
                      </a:r>
                    </a:p>
                  </a:txBody>
                  <a:tcPr marL="91428" marR="91428" marT="45718" marB="45718" anchor="ctr"/>
                </a:tc>
                <a:tc hMerge="1"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endParaRPr lang="en-US" sz="1600" dirty="0">
                        <a:latin typeface="Arial" charset="0"/>
                      </a:endParaRPr>
                    </a:p>
                  </a:txBody>
                  <a:tcPr marL="91428" marR="91428" marT="45722" marB="4572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7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</a:t>
                      </a:r>
                    </a:p>
                  </a:txBody>
                  <a:tcPr marL="91428" marR="91428" marT="45718" marB="45718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Separates Like Elements</a:t>
                      </a:r>
                    </a:p>
                  </a:txBody>
                  <a:tcPr marL="91428" marR="91428" marT="45718" marB="4571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GRB..EAU</a:t>
                      </a:r>
                    </a:p>
                  </a:txBody>
                  <a:tcPr marL="91428" marR="91428" marT="45718" marB="4571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 flipH="1">
            <a:off x="5454650" y="5616575"/>
            <a:ext cx="2487613" cy="284163"/>
          </a:xfrm>
          <a:prstGeom prst="rect">
            <a:avLst/>
          </a:prstGeom>
          <a:noFill/>
          <a:ln w="38100" cap="flat" cmpd="sng" algn="ctr">
            <a:solidFill>
              <a:srgbClr val="1220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6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28650" y="5602288"/>
            <a:ext cx="7886700" cy="333375"/>
            <a:chOff x="628650" y="5602288"/>
            <a:chExt cx="7886700" cy="333375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5602288"/>
              <a:ext cx="78867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8002576" y="5765800"/>
              <a:ext cx="96849" cy="0"/>
              <a:chOff x="9362284" y="5600621"/>
              <a:chExt cx="96849" cy="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155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Field 10 </a:t>
            </a:r>
            <a:r>
              <a:rPr lang="en-US" altLang="en-US" dirty="0" smtClean="0"/>
              <a:t>(RTE) Route </a:t>
            </a:r>
            <a:r>
              <a:rPr lang="en-US" altLang="en-US" sz="2400" i="1" dirty="0"/>
              <a:t>(</a:t>
            </a:r>
            <a:r>
              <a:rPr lang="en-US" altLang="en-US" sz="2400" i="1" dirty="0" smtClean="0"/>
              <a:t>cont’d)</a:t>
            </a:r>
            <a:endParaRPr lang="en-US" altLang="en-US" sz="2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194259"/>
              </p:ext>
            </p:extLst>
          </p:nvPr>
        </p:nvGraphicFramePr>
        <p:xfrm>
          <a:off x="338138" y="1138238"/>
          <a:ext cx="8459787" cy="430530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14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4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</a:p>
                  </a:txBody>
                  <a:tcPr marL="91431" marR="91431" marT="45703" marB="45703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</a:p>
                  </a:txBody>
                  <a:tcPr marL="91431" marR="91431" marT="45703" marB="45703" anchor="ctr"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162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1431" marR="91431" marT="45703" marB="45703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Tailoring/Truncation</a:t>
                      </a:r>
                      <a:r>
                        <a:rPr lang="en-US" sz="1800" baseline="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8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3" marB="4570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22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XXX  or  ???</a:t>
                      </a:r>
                    </a:p>
                  </a:txBody>
                  <a:tcPr marL="91431" marR="91431" marT="45703" marB="45703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Incomplete Route Indicator</a:t>
                      </a:r>
                    </a:p>
                  </a:txBody>
                  <a:tcPr marL="91431" marR="91431" marT="45703" marB="4570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</a:t>
                      </a:r>
                      <a:r>
                        <a:rPr lang="en-US" sz="2000" b="0" baseline="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&lt;</a:t>
                      </a:r>
                      <a:endParaRPr lang="en-US" sz="2000" b="0" dirty="0" smtClean="0">
                        <a:solidFill>
                          <a:srgbClr val="122039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1431" marR="91431" marT="45703" marB="457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Protected Segment Indicator</a:t>
                      </a:r>
                      <a:r>
                        <a:rPr lang="en-US" sz="1800" baseline="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Electronic Readout</a:t>
                      </a:r>
                      <a:endParaRPr lang="en-US" sz="1800" dirty="0" smtClean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3" marB="4570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162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 (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1431" marR="91431" marT="45703" marB="457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Protected Segment Indicator</a:t>
                      </a:r>
                      <a:r>
                        <a:rPr lang="en-US" sz="1800" baseline="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Flight Strip</a:t>
                      </a:r>
                      <a:endParaRPr lang="en-US" sz="1800" dirty="0" smtClean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3" marB="4570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5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122039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Consolas" panose="020B0609020204030204" pitchFamily="49" charset="0"/>
                        </a:rPr>
                        <a:t>✱</a:t>
                      </a:r>
                      <a:endParaRPr lang="en-US" sz="16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1431" marR="91431" marT="45703" marB="457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Asterisk or Splat</a:t>
                      </a:r>
                      <a:endParaRPr lang="en-US" sz="18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3" marB="457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+mn-cs"/>
                          <a:sym typeface="Symbol"/>
                        </a:rPr>
                        <a:t>⨁</a:t>
                      </a:r>
                      <a:endParaRPr lang="en-US" sz="1800" b="1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03" marB="457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Overcast Symbol</a:t>
                      </a:r>
                    </a:p>
                  </a:txBody>
                  <a:tcPr marL="91431" marR="91431" marT="45703" marB="4570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 flipH="1">
            <a:off x="5454650" y="5616575"/>
            <a:ext cx="2487613" cy="284163"/>
          </a:xfrm>
          <a:prstGeom prst="rect">
            <a:avLst/>
          </a:prstGeom>
          <a:noFill/>
          <a:ln w="38100" cap="flat" cmpd="sng" algn="ctr">
            <a:solidFill>
              <a:srgbClr val="1220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1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28650" y="5602288"/>
            <a:ext cx="7886700" cy="333375"/>
            <a:chOff x="628650" y="5602288"/>
            <a:chExt cx="7886700" cy="333375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5602288"/>
              <a:ext cx="78867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8002576" y="5765800"/>
              <a:ext cx="96849" cy="0"/>
              <a:chOff x="9362284" y="5600621"/>
              <a:chExt cx="96849" cy="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155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Field 10 </a:t>
            </a:r>
            <a:r>
              <a:rPr lang="en-US" altLang="en-US" dirty="0" smtClean="0"/>
              <a:t>(RTE) </a:t>
            </a:r>
            <a:r>
              <a:rPr lang="en-US" altLang="en-US" dirty="0"/>
              <a:t>Route </a:t>
            </a:r>
            <a:r>
              <a:rPr lang="en-US" altLang="en-US" sz="2400" i="1" dirty="0"/>
              <a:t>(</a:t>
            </a:r>
            <a:r>
              <a:rPr lang="en-US" altLang="en-US" sz="2400" i="1" dirty="0" smtClean="0"/>
              <a:t>cont’d)</a:t>
            </a:r>
            <a:endParaRPr lang="en-US" altLang="en-US" sz="2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708865"/>
              </p:ext>
            </p:extLst>
          </p:nvPr>
        </p:nvGraphicFramePr>
        <p:xfrm>
          <a:off x="338138" y="1138238"/>
          <a:ext cx="8459787" cy="183561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14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44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</a:p>
                  </a:txBody>
                  <a:tcPr marL="91431" marR="91431" marT="45703" marB="45703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</a:p>
                  </a:txBody>
                  <a:tcPr marL="91431" marR="91431" marT="45703" marB="45703" anchor="ctr"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VFR</a:t>
                      </a:r>
                      <a:br>
                        <a:rPr lang="en-US" sz="2000" b="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US" sz="2000" b="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DVFR</a:t>
                      </a:r>
                    </a:p>
                  </a:txBody>
                  <a:tcPr marL="91431" marR="91431" marT="45703" marB="457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Flight Rules</a:t>
                      </a:r>
                      <a:b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Defense Visual Flight Rules</a:t>
                      </a:r>
                    </a:p>
                  </a:txBody>
                  <a:tcPr marL="91431" marR="91431" marT="45703" marB="4570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162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</a:p>
                  </a:txBody>
                  <a:tcPr marL="91431" marR="91431" marT="45703" marB="45703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 Sign</a:t>
                      </a:r>
                    </a:p>
                  </a:txBody>
                  <a:tcPr marL="91431" marR="91431" marT="45703" marB="4570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 flipH="1">
            <a:off x="5454650" y="5616575"/>
            <a:ext cx="2487613" cy="284163"/>
          </a:xfrm>
          <a:prstGeom prst="rect">
            <a:avLst/>
          </a:prstGeom>
          <a:noFill/>
          <a:ln w="38100" cap="flat" cmpd="sng" algn="ctr">
            <a:solidFill>
              <a:srgbClr val="1220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3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28650" y="5602288"/>
            <a:ext cx="7886700" cy="333375"/>
            <a:chOff x="628650" y="5602288"/>
            <a:chExt cx="7886700" cy="333375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5602288"/>
              <a:ext cx="78867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8002576" y="5765800"/>
              <a:ext cx="96849" cy="0"/>
              <a:chOff x="9362284" y="5600621"/>
              <a:chExt cx="96849" cy="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203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Field 10 </a:t>
            </a:r>
            <a:r>
              <a:rPr lang="en-US" altLang="en-US" dirty="0" smtClean="0"/>
              <a:t>(RTE) Route </a:t>
            </a:r>
            <a:r>
              <a:rPr lang="en-US" altLang="en-US" sz="2400" i="1" dirty="0"/>
              <a:t>(</a:t>
            </a:r>
            <a:r>
              <a:rPr lang="en-US" altLang="en-US" sz="2400" i="1" dirty="0" smtClean="0"/>
              <a:t>cont’d)</a:t>
            </a:r>
            <a:endParaRPr lang="en-US" altLang="en-US" sz="24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461597"/>
              </p:ext>
            </p:extLst>
          </p:nvPr>
        </p:nvGraphicFramePr>
        <p:xfrm>
          <a:off x="341313" y="1127125"/>
          <a:ext cx="8459787" cy="431799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19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3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</a:p>
                  </a:txBody>
                  <a:tcPr marL="91428" marR="91428" marT="45710" marB="45710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91428" marR="91428" marT="45710" marB="45710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</a:p>
                  </a:txBody>
                  <a:tcPr marL="91428" marR="91428" marT="45710" marB="45710" anchor="ctr"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588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Stereo Tag</a:t>
                      </a:r>
                      <a:endParaRPr lang="en-US" sz="18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0" marB="45710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La(a)(a)(a)(a)(a)(a)</a:t>
                      </a:r>
                    </a:p>
                  </a:txBody>
                  <a:tcPr marL="91428" marR="91428" marT="45710" marB="45710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AD2</a:t>
                      </a:r>
                      <a:b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</a:br>
                      <a:r>
                        <a:rPr lang="en-US" sz="2000" b="0" dirty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FOX7</a:t>
                      </a:r>
                    </a:p>
                  </a:txBody>
                  <a:tcPr marL="91428" marR="91428" marT="45710" marB="457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5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Consolas" panose="020B0609020204030204" pitchFamily="49" charset="0"/>
                        </a:rPr>
                        <a:t>Slant Character  /</a:t>
                      </a:r>
                    </a:p>
                  </a:txBody>
                  <a:tcPr marL="91428" marR="91428" marT="45710" marB="45710" anchor="ctr">
                    <a:solidFill>
                      <a:srgbClr val="12203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endParaRPr lang="en-US" sz="1800" dirty="0">
                        <a:latin typeface="Arial" charset="0"/>
                      </a:endParaRPr>
                    </a:p>
                  </a:txBody>
                  <a:tcPr marL="91428" marR="91428" marT="45725" marB="45725" anchor="ctr"/>
                </a:tc>
                <a:tc hMerge="1"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endParaRPr lang="en-US" sz="1800" dirty="0">
                        <a:latin typeface="Arial" charset="0"/>
                      </a:endParaRPr>
                    </a:p>
                  </a:txBody>
                  <a:tcPr marL="91428" marR="91428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5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Delay Data</a:t>
                      </a:r>
                    </a:p>
                  </a:txBody>
                  <a:tcPr marL="91428" marR="91428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/D(d)</a:t>
                      </a:r>
                      <a:r>
                        <a:rPr lang="en-US" sz="1800" dirty="0" err="1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d+dd</a:t>
                      </a:r>
                      <a:endParaRPr lang="en-US" sz="1800" dirty="0" smtClean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/D10+30</a:t>
                      </a:r>
                    </a:p>
                  </a:txBody>
                  <a:tcPr marL="91428" marR="91428" marT="45710" marB="457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Time En Route (ETE)</a:t>
                      </a:r>
                    </a:p>
                  </a:txBody>
                  <a:tcPr marL="91428" marR="91428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800" dirty="0" err="1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dddd</a:t>
                      </a:r>
                      <a:endParaRPr lang="en-US" sz="1800" dirty="0" smtClean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/0130</a:t>
                      </a:r>
                    </a:p>
                  </a:txBody>
                  <a:tcPr marL="91428" marR="91428" marT="45710" marB="4571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Time of Arrival (ETA)</a:t>
                      </a:r>
                    </a:p>
                  </a:txBody>
                  <a:tcPr marL="91428" marR="91428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800" dirty="0" err="1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dddd</a:t>
                      </a:r>
                      <a:endParaRPr lang="en-US" sz="1800" dirty="0" smtClean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/1445</a:t>
                      </a:r>
                    </a:p>
                  </a:txBody>
                  <a:tcPr marL="91428" marR="91428" marT="45710" marB="4571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 flipH="1">
            <a:off x="5454650" y="5621338"/>
            <a:ext cx="2487613" cy="284162"/>
          </a:xfrm>
          <a:prstGeom prst="rect">
            <a:avLst/>
          </a:prstGeom>
          <a:noFill/>
          <a:ln w="38100" cap="flat" cmpd="sng" algn="ctr">
            <a:solidFill>
              <a:srgbClr val="1220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2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1C1E-8B95-441A-B358-75B2CAA78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</a:t>
            </a:r>
            <a:r>
              <a:rPr lang="en-US" dirty="0" smtClean="0"/>
              <a:t>Commands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BD903-2FB6-4A20-B1DD-59FD92643D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Format</a:t>
            </a:r>
            <a:endParaRPr lang="en-US" dirty="0"/>
          </a:p>
          <a:p>
            <a:r>
              <a:rPr lang="en-US" b="0" dirty="0"/>
              <a:t>Fields</a:t>
            </a:r>
          </a:p>
          <a:p>
            <a:pPr lvl="1"/>
            <a:r>
              <a:rPr lang="en-US" dirty="0"/>
              <a:t>Elements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 smtClean="0"/>
              <a:t>Characters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49853" y="3685348"/>
            <a:ext cx="3393092" cy="2136331"/>
          </a:xfrm>
        </p:spPr>
        <p:txBody>
          <a:bodyPr/>
          <a:lstStyle/>
          <a:p>
            <a:r>
              <a:rPr lang="en-US" sz="2000" dirty="0" smtClean="0"/>
              <a:t>Aircraft ID Syntax</a:t>
            </a:r>
            <a:endParaRPr lang="en-US" sz="2000" dirty="0"/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La(a)(a)(a)(a)(a)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259" y="1558267"/>
            <a:ext cx="5053267" cy="3586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12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28650" y="5602288"/>
            <a:ext cx="7886700" cy="333375"/>
            <a:chOff x="628650" y="5602288"/>
            <a:chExt cx="7886700" cy="333375"/>
          </a:xfrm>
        </p:grpSpPr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5602288"/>
              <a:ext cx="78867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8002576" y="5765800"/>
              <a:ext cx="96849" cy="0"/>
              <a:chOff x="9362284" y="5600621"/>
              <a:chExt cx="96849" cy="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9362284" y="5600621"/>
                <a:ext cx="968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35756" y="194697"/>
            <a:ext cx="8472488" cy="1240351"/>
          </a:xfrm>
        </p:spPr>
        <p:txBody>
          <a:bodyPr/>
          <a:lstStyle/>
          <a:p>
            <a:r>
              <a:rPr lang="en-US" altLang="en-US" dirty="0"/>
              <a:t>Field 11 </a:t>
            </a:r>
            <a:r>
              <a:rPr lang="en-US" altLang="en-US" dirty="0" smtClean="0"/>
              <a:t>(RMK) Remarks and/or ICAO Special Handling (STS)</a:t>
            </a:r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043009"/>
              </p:ext>
            </p:extLst>
          </p:nvPr>
        </p:nvGraphicFramePr>
        <p:xfrm>
          <a:off x="334963" y="1435048"/>
          <a:ext cx="8459787" cy="373702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19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</a:p>
                  </a:txBody>
                  <a:tcPr marL="91428" marR="91428" marT="45719" marB="45719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91428" marR="91428" marT="45719" marB="45719" anchor="ctr">
                    <a:solidFill>
                      <a:srgbClr val="1220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</a:p>
                  </a:txBody>
                  <a:tcPr marL="91428" marR="91428" marT="45719" marB="45719" anchor="ctr">
                    <a:solidFill>
                      <a:srgbClr val="1220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5026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Interfacility Remarks</a:t>
                      </a:r>
                    </a:p>
                  </a:txBody>
                  <a:tcPr marL="91428" marR="91428" marT="45719" marB="45719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+mn-cs"/>
                        </a:rPr>
                        <a:t>𐰗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(Text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9" marB="45719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+mn-cs"/>
                        </a:rPr>
                        <a:t>𐰗</a:t>
                      </a:r>
                      <a:r>
                        <a:rPr lang="en-US" sz="2000" b="0" dirty="0" smtClean="0">
                          <a:solidFill>
                            <a:srgbClr val="122039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FRC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1428" marR="91428"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035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Intrafacility Remarks</a:t>
                      </a:r>
                    </a:p>
                  </a:txBody>
                  <a:tcPr marL="91428" marR="91428" marT="45719" marB="4571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+mn-cs"/>
                          <a:sym typeface="Symbol"/>
                        </a:rPr>
                        <a:t>⨁</a:t>
                      </a:r>
                      <a:r>
                        <a:rPr lang="en-US" sz="1800" kern="1200" baseline="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(</a:t>
                      </a:r>
                      <a:r>
                        <a:rPr lang="en-US" sz="1800" kern="1200" baseline="0" dirty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Symbol"/>
                        </a:rPr>
                        <a:t>Text)</a:t>
                      </a:r>
                      <a:endParaRPr lang="en-US" sz="18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9" marB="45719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+mn-cs"/>
                          <a:sym typeface="Symbol"/>
                        </a:rPr>
                        <a:t>⨁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  <a:sym typeface="Symbol"/>
                        </a:rPr>
                        <a:t>REQ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  <a:sym typeface="Symbol"/>
                        </a:rPr>
                        <a:t>FL210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1428" marR="91428"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800" dirty="0" smtClean="0">
                          <a:solidFill>
                            <a:srgbClr val="12203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ICAO Special Handling</a:t>
                      </a:r>
                      <a:endParaRPr lang="en-US" sz="18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9" marB="4571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baseline="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⦶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(Text)</a:t>
                      </a:r>
                      <a:endParaRPr lang="en-US" sz="1800" dirty="0">
                        <a:solidFill>
                          <a:srgbClr val="1220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9" marB="45719" anchor="ctr"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500" kern="1200" baseline="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⦶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HAZMAT</a:t>
                      </a:r>
                      <a:endParaRPr lang="en-US" sz="2000" b="0" dirty="0">
                        <a:solidFill>
                          <a:srgbClr val="122039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1428" marR="91428" marT="45719" marB="45719" anchor="ctr"/>
                </a:tc>
                <a:extLst>
                  <a:ext uri="{0D108BD9-81ED-4DB2-BD59-A6C34878D82A}">
                    <a16:rowId xmlns:a16="http://schemas.microsoft.com/office/drawing/2014/main" val="83514532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 flipH="1">
            <a:off x="7934325" y="5622925"/>
            <a:ext cx="603250" cy="282575"/>
          </a:xfrm>
          <a:prstGeom prst="rect">
            <a:avLst/>
          </a:prstGeom>
          <a:noFill/>
          <a:ln w="38100" cap="flat" cmpd="sng" algn="ctr">
            <a:solidFill>
              <a:srgbClr val="12203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7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36868" name="Content Placeholder 9"/>
          <p:cNvSpPr>
            <a:spLocks noGrp="1"/>
          </p:cNvSpPr>
          <p:nvPr>
            <p:ph idx="4294967295"/>
          </p:nvPr>
        </p:nvSpPr>
        <p:spPr>
          <a:xfrm>
            <a:off x="546894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>
                <a:ea typeface="+mn-ea"/>
              </a:rPr>
              <a:t>Which of the following </a:t>
            </a:r>
            <a:r>
              <a:rPr lang="en-US" dirty="0" smtClean="0">
                <a:ea typeface="+mn-ea"/>
              </a:rPr>
              <a:t>remarks, </a:t>
            </a:r>
            <a:r>
              <a:rPr lang="en-US" dirty="0">
                <a:ea typeface="+mn-ea"/>
              </a:rPr>
              <a:t>in its </a:t>
            </a:r>
            <a:r>
              <a:rPr lang="en-US" dirty="0" smtClean="0">
                <a:ea typeface="+mn-ea"/>
              </a:rPr>
              <a:t>entirety, </a:t>
            </a:r>
            <a:r>
              <a:rPr lang="en-US" dirty="0">
                <a:ea typeface="+mn-ea"/>
              </a:rPr>
              <a:t>will NOT be transmitted to another center?</a:t>
            </a:r>
          </a:p>
          <a:p>
            <a:pPr marL="533400" indent="-533400" eaLnBrk="1" hangingPunct="1">
              <a:defRPr/>
            </a:pP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>
                <a:ea typeface="+mn-ea"/>
                <a:sym typeface="Wingdings" pitchFamily="2" charset="2"/>
              </a:rPr>
              <a:t> </a:t>
            </a:r>
            <a:r>
              <a:rPr lang="en-US" b="1" dirty="0"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REQ HIGHER ALT AFTER BNA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latin typeface="Segoe UI Symbol" panose="020B0502040204020203" pitchFamily="34" charset="0"/>
                <a:ea typeface="Segoe UI Symbol" panose="020B0502040204020203" pitchFamily="34" charset="0"/>
                <a:sym typeface="Symbol" pitchFamily="18" charset="2"/>
              </a:rPr>
              <a:t>⨁</a:t>
            </a:r>
            <a:r>
              <a:rPr lang="en-US" dirty="0" smtClean="0">
                <a:ea typeface="+mn-ea"/>
                <a:sym typeface="Symbol" pitchFamily="18" charset="2"/>
              </a:rPr>
              <a:t> </a:t>
            </a:r>
            <a:r>
              <a:rPr lang="en-US" b="1" dirty="0"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REQ FL210 AFTER VHP </a:t>
            </a:r>
            <a:r>
              <a:rPr lang="en-US" dirty="0">
                <a:ea typeface="+mn-ea"/>
                <a:sym typeface="Wingdings" pitchFamily="2" charset="2"/>
              </a:rPr>
              <a:t> </a:t>
            </a:r>
            <a:r>
              <a:rPr lang="en-US" b="1" dirty="0">
                <a:latin typeface="Consolas" panose="020B0609020204030204" pitchFamily="49" charset="0"/>
                <a:ea typeface="+mn-ea"/>
                <a:cs typeface="Consolas" panose="020B0609020204030204" pitchFamily="49" charset="0"/>
                <a:sym typeface="Wingdings" pitchFamily="2" charset="2"/>
              </a:rPr>
              <a:t>ONE VOR INOP</a:t>
            </a:r>
            <a:endParaRPr lang="en-US" b="1" dirty="0"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914400" lvl="1" indent="-457200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  <a:sym typeface="Symbol" pitchFamily="18" charset="2"/>
              </a:rPr>
              <a:t>⨁ </a:t>
            </a:r>
            <a:r>
              <a:rPr lang="en-US" dirty="0" smtClean="0">
                <a:ea typeface="+mn-ea"/>
              </a:rPr>
              <a:t> </a:t>
            </a:r>
            <a:r>
              <a:rPr lang="en-US" b="1" dirty="0"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REQ HIGHER ALT AFTER GRR</a:t>
            </a:r>
          </a:p>
          <a:p>
            <a:pPr marL="533400" indent="-533400" eaLnBrk="1" hangingPunct="1">
              <a:defRPr/>
            </a:pPr>
            <a:endParaRPr lang="en-US" dirty="0"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412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57348" name="Content Placeholder 9"/>
          <p:cNvSpPr>
            <a:spLocks noGrp="1"/>
          </p:cNvSpPr>
          <p:nvPr>
            <p:ph idx="4294967295"/>
          </p:nvPr>
        </p:nvSpPr>
        <p:spPr>
          <a:xfrm>
            <a:off x="195263" y="1177925"/>
            <a:ext cx="8753475" cy="43910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rgbClr val="122039"/>
                </a:solidFill>
              </a:rPr>
              <a:t>Format the following route of flight for Field 10:</a:t>
            </a:r>
          </a:p>
          <a:p>
            <a:pPr marL="0" indent="0">
              <a:buNone/>
            </a:pPr>
            <a:endParaRPr lang="en-US" altLang="en-US" sz="1400" dirty="0" smtClean="0">
              <a:solidFill>
                <a:srgbClr val="12203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rgbClr val="12203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KSEA </a:t>
            </a:r>
            <a:r>
              <a:rPr lang="en-US" altLang="en-US" dirty="0">
                <a:solidFill>
                  <a:srgbClr val="12203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V23 V182 ONP T274 CRAAF </a:t>
            </a:r>
            <a:r>
              <a:rPr lang="en-US" altLang="en-US" dirty="0" smtClean="0">
                <a:solidFill>
                  <a:srgbClr val="12203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CVO070040 DSD KBDN </a:t>
            </a:r>
            <a:endParaRPr lang="en-US" altLang="en-US" dirty="0">
              <a:solidFill>
                <a:srgbClr val="122039"/>
              </a:solidFill>
            </a:endParaRPr>
          </a:p>
          <a:p>
            <a:pPr marL="0" indent="0">
              <a:buNone/>
            </a:pPr>
            <a:endParaRPr lang="en-US" altLang="en-US" dirty="0">
              <a:solidFill>
                <a:srgbClr val="122039"/>
              </a:solidFill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rgbClr val="12203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KSEA.V23..V182.ONP.T274.CRAAF..CVO070040.. DSD..KBDN</a:t>
            </a:r>
          </a:p>
          <a:p>
            <a:pPr marL="0" indent="0">
              <a:buNone/>
            </a:pPr>
            <a:endParaRPr lang="en-US" altLang="en-US" dirty="0">
              <a:solidFill>
                <a:srgbClr val="12203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altLang="en-US" dirty="0">
              <a:solidFill>
                <a:srgbClr val="12203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834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57348" name="Content Placeholder 9"/>
          <p:cNvSpPr>
            <a:spLocks noGrp="1"/>
          </p:cNvSpPr>
          <p:nvPr>
            <p:ph idx="4294967295"/>
          </p:nvPr>
        </p:nvSpPr>
        <p:spPr>
          <a:xfrm>
            <a:off x="546894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/>
              <a:t>What is the significance of the </a:t>
            </a:r>
            <a:r>
              <a:rPr lang="en-US" dirty="0" smtClean="0"/>
              <a:t>“</a:t>
            </a:r>
            <a:r>
              <a:rPr lang="en-US" dirty="0"/>
              <a:t>✱</a:t>
            </a:r>
            <a:r>
              <a:rPr lang="en-US" dirty="0" smtClean="0"/>
              <a:t>” </a:t>
            </a:r>
            <a:r>
              <a:rPr lang="en-US" dirty="0"/>
              <a:t>in Field 10</a:t>
            </a:r>
            <a:r>
              <a:rPr lang="en-US" dirty="0" smtClean="0"/>
              <a:t>?</a:t>
            </a:r>
            <a:endParaRPr lang="en-US" altLang="en-US" dirty="0">
              <a:solidFill>
                <a:srgbClr val="122039"/>
              </a:solidFill>
              <a:sym typeface="Symbol" panose="05050102010706020507" pitchFamily="18" charset="2"/>
            </a:endParaRPr>
          </a:p>
          <a:p>
            <a:pPr marL="0" indent="0" eaLnBrk="1" hangingPunct="1"/>
            <a:endParaRPr lang="en-US" altLang="en-US" dirty="0">
              <a:solidFill>
                <a:srgbClr val="122039"/>
              </a:solidFill>
            </a:endParaRPr>
          </a:p>
          <a:p>
            <a:pPr marL="914400" lvl="1" indent="-457200">
              <a:spcBef>
                <a:spcPct val="50000"/>
              </a:spcBef>
              <a:buFontTx/>
              <a:buAutoNum type="alphaUcPeriod"/>
            </a:pPr>
            <a:r>
              <a:rPr lang="en-US" altLang="en-US" dirty="0" smtClean="0">
                <a:ea typeface="Arial" panose="020B0604020202020204" pitchFamily="34" charset="0"/>
                <a:sym typeface="Wingdings" panose="05000000000000000000" pitchFamily="2" charset="2"/>
              </a:rPr>
              <a:t>Warns of route merge problems</a:t>
            </a:r>
            <a:r>
              <a:rPr lang="en-US" dirty="0" smtClean="0">
                <a:ea typeface="Segoe UI Symbol" panose="020B0502040204020203" pitchFamily="34" charset="0"/>
                <a:sym typeface="Symbol" pitchFamily="18" charset="2"/>
              </a:rPr>
              <a:t> </a:t>
            </a:r>
            <a:endParaRPr lang="en-US" altLang="en-US" dirty="0">
              <a:ea typeface="Arial" panose="020B0604020202020204" pitchFamily="34" charset="0"/>
            </a:endParaRPr>
          </a:p>
          <a:p>
            <a:pPr marL="914400" lvl="1" indent="-457200">
              <a:spcBef>
                <a:spcPct val="50000"/>
              </a:spcBef>
              <a:buFontTx/>
              <a:buAutoNum type="alphaUcPeriod"/>
            </a:pPr>
            <a:r>
              <a:rPr lang="en-US" dirty="0" smtClean="0">
                <a:ea typeface="Segoe UI Symbol" panose="020B0502040204020203" pitchFamily="34" charset="0"/>
                <a:sym typeface="Symbol" pitchFamily="18" charset="2"/>
              </a:rPr>
              <a:t>Indicates additional information in Remarks</a:t>
            </a:r>
            <a:endParaRPr lang="en-US" altLang="en-US" dirty="0">
              <a:ea typeface="Arial" panose="020B0604020202020204" pitchFamily="34" charset="0"/>
            </a:endParaRPr>
          </a:p>
          <a:p>
            <a:pPr marL="914400" lvl="1" indent="-457200">
              <a:spcBef>
                <a:spcPct val="50000"/>
              </a:spcBef>
              <a:buFontTx/>
              <a:buAutoNum type="alphaUcPeriod"/>
            </a:pPr>
            <a:r>
              <a:rPr lang="en-US" altLang="en-US" dirty="0" smtClean="0">
                <a:ea typeface="Arial" panose="020B0604020202020204" pitchFamily="34" charset="0"/>
                <a:sym typeface="Wingdings" panose="05000000000000000000" pitchFamily="2" charset="2"/>
              </a:rPr>
              <a:t>Suppresses ADR, AAR or ADAR</a:t>
            </a:r>
            <a:r>
              <a:rPr lang="en-US" dirty="0" smtClean="0">
                <a:ea typeface="Segoe UI Symbol" panose="020B0502040204020203" pitchFamily="34" charset="0"/>
                <a:sym typeface="Symbol" pitchFamily="18" charset="2"/>
              </a:rPr>
              <a:t> </a:t>
            </a:r>
            <a:endParaRPr lang="en-US" altLang="en-US" dirty="0">
              <a:ea typeface="Arial" panose="020B0604020202020204" pitchFamily="34" charset="0"/>
              <a:sym typeface="Symbol" panose="05050102010706020507" pitchFamily="18" charset="2"/>
            </a:endParaRPr>
          </a:p>
          <a:p>
            <a:pPr marL="0" indent="0" eaLnBrk="1" hangingPunct="1"/>
            <a:endParaRPr lang="en-US" altLang="en-US" dirty="0">
              <a:solidFill>
                <a:srgbClr val="12203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18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57348" name="Content Placeholder 9"/>
          <p:cNvSpPr>
            <a:spLocks noGrp="1"/>
          </p:cNvSpPr>
          <p:nvPr>
            <p:ph idx="4294967295"/>
          </p:nvPr>
        </p:nvSpPr>
        <p:spPr>
          <a:xfrm>
            <a:off x="546894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/>
              <a:t>What is the significance of the </a:t>
            </a:r>
            <a:r>
              <a:rPr lang="en-US" dirty="0" smtClean="0"/>
              <a:t>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smtClean="0"/>
              <a:t>” character in </a:t>
            </a:r>
            <a:r>
              <a:rPr lang="en-US" dirty="0"/>
              <a:t>Field 10 when it appears as the second element</a:t>
            </a:r>
            <a:r>
              <a:rPr lang="en-US" dirty="0" smtClean="0"/>
              <a:t>?</a:t>
            </a:r>
            <a:endParaRPr lang="en-US" altLang="en-US" dirty="0">
              <a:solidFill>
                <a:srgbClr val="122039"/>
              </a:solidFill>
              <a:sym typeface="Symbol" panose="05050102010706020507" pitchFamily="18" charset="2"/>
            </a:endParaRPr>
          </a:p>
          <a:p>
            <a:pPr marL="0" indent="0" eaLnBrk="1" hangingPunct="1"/>
            <a:endParaRPr lang="en-US" altLang="en-US" dirty="0">
              <a:solidFill>
                <a:srgbClr val="122039"/>
              </a:solidFill>
            </a:endParaRPr>
          </a:p>
          <a:p>
            <a:pPr marL="914400" lvl="1" indent="-457200">
              <a:spcBef>
                <a:spcPct val="50000"/>
              </a:spcBef>
              <a:buFontTx/>
              <a:buAutoNum type="alphaUcPeriod"/>
            </a:pPr>
            <a:r>
              <a:rPr lang="en-US" altLang="en-US" dirty="0" smtClean="0">
                <a:ea typeface="Arial" panose="020B0604020202020204" pitchFamily="34" charset="0"/>
                <a:sym typeface="Wingdings" panose="05000000000000000000" pitchFamily="2" charset="2"/>
              </a:rPr>
              <a:t>Expired route is omitted</a:t>
            </a:r>
            <a:r>
              <a:rPr lang="en-US" dirty="0" smtClean="0">
                <a:ea typeface="Segoe UI Symbol" panose="020B0502040204020203" pitchFamily="34" charset="0"/>
                <a:sym typeface="Symbol" pitchFamily="18" charset="2"/>
              </a:rPr>
              <a:t> </a:t>
            </a:r>
            <a:endParaRPr lang="en-US" altLang="en-US" dirty="0">
              <a:ea typeface="Arial" panose="020B0604020202020204" pitchFamily="34" charset="0"/>
            </a:endParaRPr>
          </a:p>
          <a:p>
            <a:pPr marL="914400" lvl="1" indent="-457200">
              <a:spcBef>
                <a:spcPct val="50000"/>
              </a:spcBef>
              <a:buFontTx/>
              <a:buAutoNum type="alphaUcPeriod"/>
            </a:pPr>
            <a:r>
              <a:rPr lang="en-US" dirty="0" smtClean="0">
                <a:ea typeface="Segoe UI Symbol" panose="020B0502040204020203" pitchFamily="34" charset="0"/>
                <a:sym typeface="Symbol" pitchFamily="18" charset="2"/>
              </a:rPr>
              <a:t>Estimated Time En Route follows</a:t>
            </a:r>
            <a:endParaRPr lang="en-US" altLang="en-US" dirty="0">
              <a:ea typeface="Arial" panose="020B0604020202020204" pitchFamily="34" charset="0"/>
            </a:endParaRPr>
          </a:p>
          <a:p>
            <a:pPr marL="914400" lvl="1" indent="-457200">
              <a:spcBef>
                <a:spcPct val="50000"/>
              </a:spcBef>
              <a:buFontTx/>
              <a:buAutoNum type="alphaUcPeriod"/>
            </a:pPr>
            <a:r>
              <a:rPr lang="en-US" altLang="en-US" dirty="0" smtClean="0">
                <a:ea typeface="Arial" panose="020B0604020202020204" pitchFamily="34" charset="0"/>
                <a:sym typeface="Wingdings" panose="05000000000000000000" pitchFamily="2" charset="2"/>
              </a:rPr>
              <a:t>The route contains a SID</a:t>
            </a:r>
            <a:r>
              <a:rPr lang="en-US" dirty="0" smtClean="0">
                <a:ea typeface="Segoe UI Symbol" panose="020B0502040204020203" pitchFamily="34" charset="0"/>
                <a:sym typeface="Symbol" pitchFamily="18" charset="2"/>
              </a:rPr>
              <a:t> </a:t>
            </a:r>
            <a:endParaRPr lang="en-US" altLang="en-US" dirty="0">
              <a:ea typeface="Arial" panose="020B0604020202020204" pitchFamily="34" charset="0"/>
              <a:sym typeface="Symbol" panose="05050102010706020507" pitchFamily="18" charset="2"/>
            </a:endParaRPr>
          </a:p>
          <a:p>
            <a:pPr marL="0" indent="0" eaLnBrk="1" hangingPunct="1"/>
            <a:endParaRPr lang="en-US" altLang="en-US" dirty="0">
              <a:solidFill>
                <a:srgbClr val="12203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820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57348" name="Content Placeholder 9"/>
          <p:cNvSpPr>
            <a:spLocks noGrp="1"/>
          </p:cNvSpPr>
          <p:nvPr>
            <p:ph idx="4294967295"/>
          </p:nvPr>
        </p:nvSpPr>
        <p:spPr>
          <a:xfrm>
            <a:off x="546894" y="1508125"/>
            <a:ext cx="8453887" cy="43910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When “</a:t>
            </a:r>
            <a:r>
              <a:rPr lang="en-US" dirty="0" smtClean="0">
                <a:latin typeface="Consolas" panose="020B0609020204030204" pitchFamily="49" charset="0"/>
              </a:rPr>
              <a:t>./.</a:t>
            </a:r>
            <a:r>
              <a:rPr lang="en-US" dirty="0" smtClean="0"/>
              <a:t>” </a:t>
            </a:r>
            <a:r>
              <a:rPr lang="en-US" dirty="0"/>
              <a:t>appears </a:t>
            </a:r>
            <a:r>
              <a:rPr lang="en-US" dirty="0" smtClean="0"/>
              <a:t>immediately before </a:t>
            </a:r>
            <a:r>
              <a:rPr lang="en-US" dirty="0"/>
              <a:t>the destination fix, what </a:t>
            </a:r>
            <a:r>
              <a:rPr lang="en-US" dirty="0" smtClean="0"/>
              <a:t>does </a:t>
            </a:r>
            <a:r>
              <a:rPr lang="en-US" dirty="0"/>
              <a:t>it denote</a:t>
            </a:r>
            <a:r>
              <a:rPr lang="en-US" dirty="0" smtClean="0"/>
              <a:t>?</a:t>
            </a:r>
            <a:endParaRPr lang="en-US" altLang="en-US" dirty="0">
              <a:solidFill>
                <a:srgbClr val="122039"/>
              </a:solidFill>
              <a:sym typeface="Symbol" panose="05050102010706020507" pitchFamily="18" charset="2"/>
            </a:endParaRPr>
          </a:p>
          <a:p>
            <a:pPr marL="0" indent="0" eaLnBrk="1" hangingPunct="1"/>
            <a:endParaRPr lang="en-US" altLang="en-US" dirty="0">
              <a:solidFill>
                <a:srgbClr val="122039"/>
              </a:solidFill>
            </a:endParaRPr>
          </a:p>
          <a:p>
            <a:pPr marL="914400" lvl="1" indent="-457200">
              <a:spcBef>
                <a:spcPct val="50000"/>
              </a:spcBef>
              <a:buFontTx/>
              <a:buAutoNum type="alphaUcPeriod"/>
            </a:pPr>
            <a:r>
              <a:rPr lang="en-US" altLang="en-US" dirty="0" smtClean="0">
                <a:ea typeface="Arial" panose="020B0604020202020204" pitchFamily="34" charset="0"/>
                <a:sym typeface="Wingdings" panose="05000000000000000000" pitchFamily="2" charset="2"/>
              </a:rPr>
              <a:t>ETA was omitted at departure</a:t>
            </a:r>
            <a:r>
              <a:rPr lang="en-US" dirty="0" smtClean="0">
                <a:ea typeface="Segoe UI Symbol" panose="020B0502040204020203" pitchFamily="34" charset="0"/>
                <a:sym typeface="Symbol" pitchFamily="18" charset="2"/>
              </a:rPr>
              <a:t> </a:t>
            </a:r>
            <a:endParaRPr lang="en-US" altLang="en-US" dirty="0">
              <a:solidFill>
                <a:srgbClr val="122039"/>
              </a:solidFill>
              <a:ea typeface="Arial" panose="020B0604020202020204" pitchFamily="34" charset="0"/>
            </a:endParaRPr>
          </a:p>
          <a:p>
            <a:pPr marL="914400" lvl="1" indent="-457200">
              <a:spcBef>
                <a:spcPct val="50000"/>
              </a:spcBef>
              <a:buFontTx/>
              <a:buAutoNum type="alphaUcPeriod"/>
            </a:pPr>
            <a:r>
              <a:rPr lang="en-US" dirty="0" smtClean="0">
                <a:ea typeface="Segoe UI Symbol" panose="020B0502040204020203" pitchFamily="34" charset="0"/>
                <a:sym typeface="Symbol" pitchFamily="18" charset="2"/>
              </a:rPr>
              <a:t>The flight will delay to the destination</a:t>
            </a:r>
            <a:endParaRPr lang="en-US" altLang="en-US" dirty="0">
              <a:solidFill>
                <a:srgbClr val="122039"/>
              </a:solidFill>
              <a:ea typeface="Arial" panose="020B0604020202020204" pitchFamily="34" charset="0"/>
            </a:endParaRPr>
          </a:p>
          <a:p>
            <a:pPr marL="914400" lvl="1" indent="-457200">
              <a:spcBef>
                <a:spcPct val="50000"/>
              </a:spcBef>
              <a:buFontTx/>
              <a:buAutoNum type="alphaUcPeriod"/>
            </a:pPr>
            <a:r>
              <a:rPr lang="en-US" altLang="en-US" dirty="0" smtClean="0">
                <a:ea typeface="Arial" panose="020B0604020202020204" pitchFamily="34" charset="0"/>
                <a:sym typeface="Wingdings" panose="05000000000000000000" pitchFamily="2" charset="2"/>
              </a:rPr>
              <a:t>A portion of the route is suppressed on Flight Strips</a:t>
            </a:r>
            <a:r>
              <a:rPr lang="en-US" dirty="0" smtClean="0">
                <a:ea typeface="Segoe UI Symbol" panose="020B0502040204020203" pitchFamily="34" charset="0"/>
                <a:sym typeface="Symbol" pitchFamily="18" charset="2"/>
              </a:rPr>
              <a:t> </a:t>
            </a:r>
            <a:endParaRPr lang="en-US" altLang="en-US" dirty="0">
              <a:solidFill>
                <a:srgbClr val="122039"/>
              </a:solidFill>
              <a:ea typeface="Arial" panose="020B0604020202020204" pitchFamily="34" charset="0"/>
              <a:sym typeface="Symbol" panose="05050102010706020507" pitchFamily="18" charset="2"/>
            </a:endParaRPr>
          </a:p>
          <a:p>
            <a:pPr marL="0" indent="0" eaLnBrk="1" hangingPunct="1"/>
            <a:endParaRPr lang="en-US" altLang="en-US" dirty="0">
              <a:solidFill>
                <a:srgbClr val="12203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57348" name="Content Placeholder 9"/>
          <p:cNvSpPr>
            <a:spLocks noGrp="1"/>
          </p:cNvSpPr>
          <p:nvPr>
            <p:ph idx="4294967295"/>
          </p:nvPr>
        </p:nvSpPr>
        <p:spPr>
          <a:xfrm>
            <a:off x="546894" y="1508125"/>
            <a:ext cx="8050213" cy="43910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of these fix elements </a:t>
            </a:r>
            <a:r>
              <a:rPr lang="en-US" dirty="0"/>
              <a:t>can be filed in Field </a:t>
            </a:r>
            <a:r>
              <a:rPr lang="en-US" dirty="0" smtClean="0"/>
              <a:t>10?</a:t>
            </a:r>
            <a:endParaRPr lang="en-US" altLang="en-US" dirty="0" smtClean="0">
              <a:solidFill>
                <a:srgbClr val="122039"/>
              </a:solidFill>
              <a:sym typeface="Symbol" panose="05050102010706020507" pitchFamily="18" charset="2"/>
            </a:endParaRPr>
          </a:p>
          <a:p>
            <a:pPr marL="0" indent="0" eaLnBrk="1" hangingPunct="1"/>
            <a:endParaRPr lang="en-US" altLang="en-US" dirty="0">
              <a:solidFill>
                <a:srgbClr val="122039"/>
              </a:solidFill>
            </a:endParaRPr>
          </a:p>
          <a:p>
            <a:pPr marL="914400" lvl="1" indent="-457200">
              <a:spcBef>
                <a:spcPct val="50000"/>
              </a:spcBef>
              <a:buFontTx/>
              <a:buAutoNum type="alphaUcPeriod"/>
            </a:pPr>
            <a:r>
              <a:rPr lang="en-US" altLang="en-US" dirty="0" smtClean="0">
                <a:solidFill>
                  <a:srgbClr val="122039"/>
                </a:solidFill>
                <a:latin typeface="+mj-lt"/>
                <a:ea typeface="Arial" panose="020B0604020202020204" pitchFamily="34" charset="0"/>
                <a:sym typeface="Wingdings" panose="05000000000000000000" pitchFamily="2" charset="2"/>
              </a:rPr>
              <a:t>VFR Reporting points, Victor airways, Q Routes</a:t>
            </a:r>
            <a:endParaRPr lang="en-US" altLang="en-US" dirty="0">
              <a:solidFill>
                <a:srgbClr val="122039"/>
              </a:solidFill>
              <a:latin typeface="+mj-lt"/>
              <a:ea typeface="Arial" panose="020B0604020202020204" pitchFamily="34" charset="0"/>
            </a:endParaRPr>
          </a:p>
          <a:p>
            <a:pPr marL="914400" lvl="1" indent="-457200">
              <a:spcBef>
                <a:spcPct val="50000"/>
              </a:spcBef>
              <a:buFontTx/>
              <a:buAutoNum type="alphaUcPeriod"/>
            </a:pPr>
            <a:r>
              <a:rPr lang="en-US" dirty="0" smtClean="0">
                <a:latin typeface="+mj-lt"/>
                <a:ea typeface="Segoe UI Symbol" panose="020B0502040204020203" pitchFamily="34" charset="0"/>
                <a:sym typeface="Symbol" pitchFamily="18" charset="2"/>
              </a:rPr>
              <a:t>Adapted fixes, Fix-radial-distance points, Lat./Long. Coordinates</a:t>
            </a:r>
            <a:endParaRPr lang="en-US" altLang="en-US" dirty="0">
              <a:solidFill>
                <a:srgbClr val="122039"/>
              </a:solidFill>
              <a:latin typeface="+mj-lt"/>
              <a:ea typeface="Arial" panose="020B0604020202020204" pitchFamily="34" charset="0"/>
            </a:endParaRPr>
          </a:p>
          <a:p>
            <a:pPr marL="914400" lvl="1" indent="-457200">
              <a:spcBef>
                <a:spcPct val="50000"/>
              </a:spcBef>
              <a:buFontTx/>
              <a:buAutoNum type="alphaUcPeriod"/>
            </a:pPr>
            <a:r>
              <a:rPr lang="en-US" altLang="en-US" dirty="0" smtClean="0">
                <a:solidFill>
                  <a:srgbClr val="122039"/>
                </a:solidFill>
                <a:latin typeface="+mj-lt"/>
                <a:ea typeface="Arial" panose="020B0604020202020204" pitchFamily="34" charset="0"/>
                <a:sym typeface="Wingdings" panose="05000000000000000000" pitchFamily="2" charset="2"/>
              </a:rPr>
              <a:t>Jet Routes, Obstructions, Cities</a:t>
            </a:r>
            <a:r>
              <a:rPr lang="en-US" dirty="0" smtClean="0">
                <a:latin typeface="+mj-lt"/>
                <a:ea typeface="Segoe UI Symbol" panose="020B0502040204020203" pitchFamily="34" charset="0"/>
                <a:sym typeface="Symbol" pitchFamily="18" charset="2"/>
              </a:rPr>
              <a:t> </a:t>
            </a:r>
            <a:endParaRPr lang="en-US" altLang="en-US" dirty="0">
              <a:solidFill>
                <a:srgbClr val="122039"/>
              </a:solidFill>
              <a:latin typeface="+mj-lt"/>
              <a:ea typeface="Arial" panose="020B0604020202020204" pitchFamily="34" charset="0"/>
              <a:sym typeface="Symbol" panose="05050102010706020507" pitchFamily="18" charset="2"/>
            </a:endParaRPr>
          </a:p>
          <a:p>
            <a:pPr marL="0" indent="0" eaLnBrk="1" hangingPunct="1"/>
            <a:endParaRPr lang="en-US" altLang="en-US" dirty="0">
              <a:solidFill>
                <a:srgbClr val="12203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026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57348" name="Content Placeholder 9"/>
          <p:cNvSpPr>
            <a:spLocks noGrp="1"/>
          </p:cNvSpPr>
          <p:nvPr>
            <p:ph idx="4294967295"/>
          </p:nvPr>
        </p:nvSpPr>
        <p:spPr>
          <a:xfrm>
            <a:off x="546894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>
                <a:solidFill>
                  <a:srgbClr val="122039"/>
                </a:solidFill>
              </a:rPr>
              <a:t>What is the correct order if both the </a:t>
            </a:r>
            <a:r>
              <a:rPr lang="en-US" altLang="en-US" dirty="0">
                <a:solidFill>
                  <a:srgbClr val="122039"/>
                </a:solidFill>
                <a:sym typeface="Wingdings" panose="05000000000000000000" pitchFamily="2" charset="2"/>
              </a:rPr>
              <a:t> and </a:t>
            </a:r>
            <a:r>
              <a:rPr lang="en-US" altLang="en-US" dirty="0">
                <a:solidFill>
                  <a:srgbClr val="122039"/>
                </a:solidFill>
                <a:sym typeface="Symbol" panose="05050102010706020507" pitchFamily="18" charset="2"/>
              </a:rPr>
              <a:t> are used in the same command?</a:t>
            </a:r>
          </a:p>
          <a:p>
            <a:pPr marL="0" indent="0" eaLnBrk="1" hangingPunct="1"/>
            <a:endParaRPr lang="en-US" altLang="en-US" dirty="0">
              <a:solidFill>
                <a:srgbClr val="122039"/>
              </a:solidFill>
            </a:endParaRPr>
          </a:p>
          <a:p>
            <a:pPr marL="914400" lvl="1" indent="-457200">
              <a:spcBef>
                <a:spcPct val="50000"/>
              </a:spcBef>
              <a:buFontTx/>
              <a:buAutoNum type="alphaUcPeriod"/>
            </a:pPr>
            <a:r>
              <a:rPr lang="en-US" altLang="en-US" dirty="0">
                <a:solidFill>
                  <a:srgbClr val="122039"/>
                </a:solidFill>
                <a:ea typeface="Arial" panose="020B0604020202020204" pitchFamily="34" charset="0"/>
                <a:sym typeface="Wingdings" panose="05000000000000000000" pitchFamily="2" charset="2"/>
              </a:rPr>
              <a:t> </a:t>
            </a:r>
            <a:r>
              <a:rPr lang="en-US" altLang="en-US" dirty="0">
                <a:solidFill>
                  <a:srgbClr val="122039"/>
                </a:solidFill>
                <a:ea typeface="Arial" panose="020B0604020202020204" pitchFamily="34" charset="0"/>
              </a:rPr>
              <a:t>precedes </a:t>
            </a: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  <a:sym typeface="Symbol" pitchFamily="18" charset="2"/>
              </a:rPr>
              <a:t>⨁ </a:t>
            </a:r>
            <a:endParaRPr lang="en-US" altLang="en-US" dirty="0">
              <a:solidFill>
                <a:srgbClr val="122039"/>
              </a:solidFill>
              <a:ea typeface="Arial" panose="020B0604020202020204" pitchFamily="34" charset="0"/>
            </a:endParaRPr>
          </a:p>
          <a:p>
            <a:pPr marL="914400" lvl="1" indent="-457200">
              <a:spcBef>
                <a:spcPct val="50000"/>
              </a:spcBef>
              <a:buFontTx/>
              <a:buAutoNum type="alphaUcPeriod"/>
            </a:pP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  <a:sym typeface="Symbol" pitchFamily="18" charset="2"/>
              </a:rPr>
              <a:t>⨁ </a:t>
            </a:r>
            <a:r>
              <a:rPr lang="en-US" altLang="en-US" dirty="0" smtClean="0">
                <a:solidFill>
                  <a:srgbClr val="122039"/>
                </a:solidFill>
                <a:ea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>
                <a:solidFill>
                  <a:srgbClr val="122039"/>
                </a:solidFill>
                <a:ea typeface="Arial" panose="020B0604020202020204" pitchFamily="34" charset="0"/>
              </a:rPr>
              <a:t>precedes </a:t>
            </a:r>
            <a:r>
              <a:rPr lang="en-US" altLang="en-US" dirty="0">
                <a:solidFill>
                  <a:srgbClr val="122039"/>
                </a:solidFill>
                <a:ea typeface="Arial" panose="020B0604020202020204" pitchFamily="34" charset="0"/>
                <a:sym typeface="Wingdings" panose="05000000000000000000" pitchFamily="2" charset="2"/>
              </a:rPr>
              <a:t></a:t>
            </a:r>
            <a:endParaRPr lang="en-US" altLang="en-US" dirty="0">
              <a:solidFill>
                <a:srgbClr val="122039"/>
              </a:solidFill>
              <a:ea typeface="Arial" panose="020B0604020202020204" pitchFamily="34" charset="0"/>
            </a:endParaRPr>
          </a:p>
          <a:p>
            <a:pPr marL="914400" lvl="1" indent="-457200">
              <a:spcBef>
                <a:spcPct val="50000"/>
              </a:spcBef>
              <a:buFontTx/>
              <a:buAutoNum type="alphaUcPeriod"/>
            </a:pPr>
            <a:r>
              <a:rPr lang="en-US" altLang="en-US" dirty="0">
                <a:solidFill>
                  <a:srgbClr val="122039"/>
                </a:solidFill>
                <a:ea typeface="Arial" panose="020B0604020202020204" pitchFamily="34" charset="0"/>
                <a:sym typeface="Wingdings" panose="05000000000000000000" pitchFamily="2" charset="2"/>
              </a:rPr>
              <a:t></a:t>
            </a:r>
            <a:r>
              <a:rPr lang="en-US" altLang="en-US" dirty="0">
                <a:solidFill>
                  <a:srgbClr val="122039"/>
                </a:solidFill>
                <a:ea typeface="Arial" panose="020B0604020202020204" pitchFamily="34" charset="0"/>
              </a:rPr>
              <a:t> + precedes </a:t>
            </a:r>
            <a:r>
              <a:rPr lang="en-US" dirty="0">
                <a:latin typeface="Segoe UI Symbol" panose="020B0502040204020203" pitchFamily="34" charset="0"/>
                <a:ea typeface="Segoe UI Symbol" panose="020B0502040204020203" pitchFamily="34" charset="0"/>
                <a:sym typeface="Symbol" pitchFamily="18" charset="2"/>
              </a:rPr>
              <a:t>⨁ </a:t>
            </a:r>
            <a:endParaRPr lang="en-US" altLang="en-US" dirty="0">
              <a:solidFill>
                <a:srgbClr val="122039"/>
              </a:solidFill>
              <a:ea typeface="Arial" panose="020B0604020202020204" pitchFamily="34" charset="0"/>
              <a:sym typeface="Symbol" panose="05050102010706020507" pitchFamily="18" charset="2"/>
            </a:endParaRPr>
          </a:p>
          <a:p>
            <a:pPr marL="0" indent="0" eaLnBrk="1" hangingPunct="1"/>
            <a:endParaRPr lang="en-US" altLang="en-US" dirty="0">
              <a:solidFill>
                <a:srgbClr val="12203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2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7"/>
            <a:ext cx="8472488" cy="1044045"/>
          </a:xfrm>
        </p:spPr>
        <p:txBody>
          <a:bodyPr/>
          <a:lstStyle/>
          <a:p>
            <a:r>
              <a:rPr lang="en-US" dirty="0" smtClean="0"/>
              <a:t>Practice Exercise 1:</a:t>
            </a:r>
            <a:br>
              <a:rPr lang="en-US" dirty="0" smtClean="0"/>
            </a:br>
            <a:r>
              <a:rPr lang="en-US" sz="3200" dirty="0" smtClean="0"/>
              <a:t>Computer Field Format </a:t>
            </a:r>
            <a:endParaRPr lang="en-US" sz="3200" dirty="0"/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495300" y="1234440"/>
            <a:ext cx="8050213" cy="46686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be completed in this classroom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Your instructor will provide direction</a:t>
            </a:r>
          </a:p>
        </p:txBody>
      </p:sp>
    </p:spTree>
    <p:extLst>
      <p:ext uri="{BB962C8B-B14F-4D97-AF65-F5344CB8AC3E}">
        <p14:creationId xmlns:p14="http://schemas.microsoft.com/office/powerpoint/2010/main" val="980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7"/>
            <a:ext cx="8472488" cy="1044045"/>
          </a:xfrm>
        </p:spPr>
        <p:txBody>
          <a:bodyPr/>
          <a:lstStyle/>
          <a:p>
            <a:r>
              <a:rPr lang="en-US" dirty="0" smtClean="0"/>
              <a:t>Practice Exercise 2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/>
              <a:t>Command ID</a:t>
            </a:r>
            <a:endParaRPr lang="en-US" dirty="0"/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495300" y="1230489"/>
            <a:ext cx="8197596" cy="46686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Completed in the Test and Training Lab (TTL)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You may use notes and references to complete the exercise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Your instructor will provide direction</a:t>
            </a:r>
          </a:p>
        </p:txBody>
      </p:sp>
    </p:spTree>
    <p:extLst>
      <p:ext uri="{BB962C8B-B14F-4D97-AF65-F5344CB8AC3E}">
        <p14:creationId xmlns:p14="http://schemas.microsoft.com/office/powerpoint/2010/main" val="4033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41313" y="1255713"/>
            <a:ext cx="4103687" cy="939800"/>
          </a:xfrm>
          <a:prstGeom prst="rect">
            <a:avLst/>
          </a:prstGeom>
          <a:solidFill>
            <a:srgbClr val="1220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Field</a:t>
            </a:r>
          </a:p>
        </p:txBody>
      </p:sp>
      <p:sp>
        <p:nvSpPr>
          <p:cNvPr id="15365" name="Rectangle 21"/>
          <p:cNvSpPr>
            <a:spLocks noChangeArrowheads="1"/>
          </p:cNvSpPr>
          <p:nvPr/>
        </p:nvSpPr>
        <p:spPr bwMode="auto">
          <a:xfrm>
            <a:off x="4713288" y="1260475"/>
            <a:ext cx="4087812" cy="939800"/>
          </a:xfrm>
          <a:prstGeom prst="rect">
            <a:avLst/>
          </a:prstGeom>
          <a:solidFill>
            <a:srgbClr val="1220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Field</a:t>
            </a:r>
          </a:p>
        </p:txBody>
      </p:sp>
      <p:sp>
        <p:nvSpPr>
          <p:cNvPr id="12299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Input Command Breakdown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39761" y="2867539"/>
            <a:ext cx="8448710" cy="685801"/>
            <a:chOff x="99" y="1844"/>
            <a:chExt cx="5322" cy="4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99" y="1846"/>
              <a:ext cx="1174" cy="427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</a:rPr>
                <a:t>Element</a:t>
              </a: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2855" y="1849"/>
              <a:ext cx="1174" cy="427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</a:rPr>
                <a:t>Element</a:t>
              </a: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514" y="1844"/>
              <a:ext cx="1174" cy="427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</a:rPr>
                <a:t>Element</a:t>
              </a: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4247" y="1847"/>
              <a:ext cx="1174" cy="427"/>
            </a:xfrm>
            <a:prstGeom prst="rect">
              <a:avLst/>
            </a:prstGeom>
            <a:solidFill>
              <a:srgbClr val="008000"/>
            </a:solidFill>
            <a:ln w="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</a:rPr>
                <a:t>Element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26110" y="3597038"/>
            <a:ext cx="1850923" cy="835746"/>
            <a:chOff x="-684846" y="4875795"/>
            <a:chExt cx="1850923" cy="835746"/>
          </a:xfrm>
        </p:grpSpPr>
        <p:sp>
          <p:nvSpPr>
            <p:cNvPr id="36" name="Line 20"/>
            <p:cNvSpPr>
              <a:spLocks noChangeShapeType="1"/>
            </p:cNvSpPr>
            <p:nvPr/>
          </p:nvSpPr>
          <p:spPr bwMode="auto">
            <a:xfrm flipH="1">
              <a:off x="288547" y="4875795"/>
              <a:ext cx="117855" cy="835746"/>
            </a:xfrm>
            <a:prstGeom prst="line">
              <a:avLst/>
            </a:prstGeom>
            <a:noFill/>
            <a:ln w="57150">
              <a:solidFill>
                <a:srgbClr val="958523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406403" y="4875795"/>
              <a:ext cx="759674" cy="835746"/>
            </a:xfrm>
            <a:prstGeom prst="line">
              <a:avLst/>
            </a:prstGeom>
            <a:noFill/>
            <a:ln w="57150">
              <a:solidFill>
                <a:srgbClr val="958523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 flipH="1">
              <a:off x="-684846" y="4875795"/>
              <a:ext cx="1091248" cy="799764"/>
            </a:xfrm>
            <a:prstGeom prst="line">
              <a:avLst/>
            </a:prstGeom>
            <a:noFill/>
            <a:ln w="57150">
              <a:solidFill>
                <a:srgbClr val="958523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4" name="Line 19"/>
          <p:cNvSpPr>
            <a:spLocks noChangeShapeType="1"/>
          </p:cNvSpPr>
          <p:nvPr/>
        </p:nvSpPr>
        <p:spPr bwMode="auto">
          <a:xfrm flipH="1">
            <a:off x="1399429" y="2185194"/>
            <a:ext cx="935827" cy="59776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2363832" y="2185194"/>
            <a:ext cx="824641" cy="59776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2" name="Line 19"/>
          <p:cNvSpPr>
            <a:spLocks noChangeShapeType="1"/>
          </p:cNvSpPr>
          <p:nvPr/>
        </p:nvSpPr>
        <p:spPr bwMode="auto">
          <a:xfrm flipH="1">
            <a:off x="5798976" y="2207780"/>
            <a:ext cx="935827" cy="59776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3" name="Line 21"/>
          <p:cNvSpPr>
            <a:spLocks noChangeShapeType="1"/>
          </p:cNvSpPr>
          <p:nvPr/>
        </p:nvSpPr>
        <p:spPr bwMode="auto">
          <a:xfrm>
            <a:off x="6763379" y="2207780"/>
            <a:ext cx="824641" cy="59776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5" name="Rectangle 16"/>
          <p:cNvSpPr>
            <a:spLocks noChangeArrowheads="1"/>
          </p:cNvSpPr>
          <p:nvPr/>
        </p:nvSpPr>
        <p:spPr bwMode="auto">
          <a:xfrm>
            <a:off x="453819" y="4450873"/>
            <a:ext cx="945610" cy="305714"/>
          </a:xfrm>
          <a:prstGeom prst="rect">
            <a:avLst/>
          </a:prstGeom>
          <a:solidFill>
            <a:srgbClr val="958523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Characters</a:t>
            </a: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891027" y="4450873"/>
            <a:ext cx="945610" cy="305714"/>
          </a:xfrm>
          <a:prstGeom prst="rect">
            <a:avLst/>
          </a:prstGeom>
          <a:solidFill>
            <a:srgbClr val="958523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Characters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2922365" y="4450873"/>
            <a:ext cx="945610" cy="305714"/>
          </a:xfrm>
          <a:prstGeom prst="rect">
            <a:avLst/>
          </a:prstGeom>
          <a:solidFill>
            <a:srgbClr val="958523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Characters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953703" y="4450873"/>
            <a:ext cx="945610" cy="305714"/>
          </a:xfrm>
          <a:prstGeom prst="rect">
            <a:avLst/>
          </a:prstGeom>
          <a:solidFill>
            <a:srgbClr val="958523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Characters</a:t>
            </a: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H="1">
            <a:off x="893134" y="3553340"/>
            <a:ext cx="378492" cy="879444"/>
          </a:xfrm>
          <a:prstGeom prst="line">
            <a:avLst/>
          </a:prstGeom>
          <a:noFill/>
          <a:ln w="57150">
            <a:solidFill>
              <a:srgbClr val="958523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6625184" y="4450873"/>
            <a:ext cx="945610" cy="305714"/>
          </a:xfrm>
          <a:prstGeom prst="rect">
            <a:avLst/>
          </a:prstGeom>
          <a:solidFill>
            <a:srgbClr val="958523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Characters</a:t>
            </a: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7859458" y="4450873"/>
            <a:ext cx="945610" cy="305714"/>
          </a:xfrm>
          <a:prstGeom prst="rect">
            <a:avLst/>
          </a:prstGeom>
          <a:solidFill>
            <a:srgbClr val="958523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Characters</a:t>
            </a: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H="1">
            <a:off x="7385931" y="3616924"/>
            <a:ext cx="415307" cy="815860"/>
          </a:xfrm>
          <a:prstGeom prst="line">
            <a:avLst/>
          </a:prstGeom>
          <a:noFill/>
          <a:ln w="57150">
            <a:solidFill>
              <a:srgbClr val="958523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>
            <a:off x="7801236" y="3616924"/>
            <a:ext cx="463197" cy="815860"/>
          </a:xfrm>
          <a:prstGeom prst="line">
            <a:avLst/>
          </a:prstGeom>
          <a:noFill/>
          <a:ln w="57150">
            <a:solidFill>
              <a:srgbClr val="958523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5326171" y="4450873"/>
            <a:ext cx="945610" cy="305714"/>
          </a:xfrm>
          <a:prstGeom prst="rect">
            <a:avLst/>
          </a:prstGeom>
          <a:solidFill>
            <a:srgbClr val="958523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Characters</a:t>
            </a: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5686697" y="3616923"/>
            <a:ext cx="580" cy="839675"/>
          </a:xfrm>
          <a:prstGeom prst="line">
            <a:avLst/>
          </a:prstGeom>
          <a:noFill/>
          <a:ln w="57150">
            <a:solidFill>
              <a:srgbClr val="958523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380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52" grpId="0" animBg="1"/>
      <p:bldP spid="53" grpId="0" animBg="1"/>
      <p:bldP spid="5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Fields</a:t>
            </a:r>
            <a:endParaRPr lang="en-US" dirty="0"/>
          </a:p>
          <a:p>
            <a:pPr lvl="1"/>
            <a:r>
              <a:rPr lang="en-US" dirty="0"/>
              <a:t>Elements</a:t>
            </a:r>
          </a:p>
          <a:p>
            <a:pPr lvl="2"/>
            <a:r>
              <a:rPr lang="en-US" sz="2200" dirty="0"/>
              <a:t>Characters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123" y="1435428"/>
            <a:ext cx="5429088" cy="385370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3625123" y="1435428"/>
            <a:ext cx="5429088" cy="60063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625123" y="1435428"/>
            <a:ext cx="5429088" cy="600636"/>
          </a:xfrm>
          <a:prstGeom prst="roundRect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625123" y="3403319"/>
            <a:ext cx="5429088" cy="600636"/>
          </a:xfrm>
          <a:prstGeom prst="roundRect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50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4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876300" y="3044193"/>
            <a:ext cx="6330950" cy="7694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400" b="1" dirty="0" smtClean="0">
                <a:solidFill>
                  <a:srgbClr val="122039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   H/    /L</a:t>
            </a:r>
            <a:endParaRPr lang="en-US" altLang="en-US" sz="4400" b="1" dirty="0">
              <a:solidFill>
                <a:srgbClr val="122039"/>
              </a:solidFill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1253059" y="3044193"/>
            <a:ext cx="6330950" cy="7694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400" b="1" dirty="0" smtClean="0">
                <a:solidFill>
                  <a:srgbClr val="122039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 B789  </a:t>
            </a:r>
            <a:endParaRPr lang="en-US" altLang="en-US" sz="4400" b="1" dirty="0">
              <a:solidFill>
                <a:srgbClr val="122039"/>
              </a:solidFill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876300" y="3043237"/>
            <a:ext cx="6330950" cy="7694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400" b="1" dirty="0" smtClean="0">
                <a:solidFill>
                  <a:srgbClr val="122039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UAL866         450</a:t>
            </a:r>
            <a:endParaRPr lang="en-US" altLang="en-US" sz="4400" b="1" dirty="0">
              <a:solidFill>
                <a:srgbClr val="122039"/>
              </a:solidFill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355725" y="1223963"/>
            <a:ext cx="148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122039"/>
                </a:solidFill>
                <a:latin typeface="Arial" panose="020B0604020202020204" pitchFamily="34" charset="0"/>
              </a:rPr>
              <a:t>Field 02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824288" y="1223963"/>
            <a:ext cx="148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122039"/>
                </a:solidFill>
                <a:latin typeface="Arial" panose="020B0604020202020204" pitchFamily="34" charset="0"/>
              </a:rPr>
              <a:t>Field 03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5808663" y="1238250"/>
            <a:ext cx="148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122039"/>
                </a:solidFill>
                <a:latin typeface="Arial" panose="020B0604020202020204" pitchFamily="34" charset="0"/>
              </a:rPr>
              <a:t>Field 05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2413000" y="5207950"/>
            <a:ext cx="148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3366FF"/>
                </a:solidFill>
                <a:latin typeface="Arial" panose="020B0604020202020204" pitchFamily="34" charset="0"/>
              </a:rPr>
              <a:t>Space</a:t>
            </a:r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>
            <a:off x="2087563" y="1681163"/>
            <a:ext cx="0" cy="1323975"/>
          </a:xfrm>
          <a:prstGeom prst="line">
            <a:avLst/>
          </a:prstGeom>
          <a:noFill/>
          <a:ln w="57150">
            <a:solidFill>
              <a:srgbClr val="122039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6551613" y="1709737"/>
            <a:ext cx="0" cy="1309688"/>
          </a:xfrm>
          <a:prstGeom prst="line">
            <a:avLst/>
          </a:prstGeom>
          <a:noFill/>
          <a:ln w="57150">
            <a:solidFill>
              <a:srgbClr val="122039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387725" y="1695450"/>
            <a:ext cx="2393950" cy="1468438"/>
            <a:chOff x="2411" y="1375"/>
            <a:chExt cx="1508" cy="925"/>
          </a:xfrm>
        </p:grpSpPr>
        <p:sp>
          <p:nvSpPr>
            <p:cNvPr id="19472" name="Line 19"/>
            <p:cNvSpPr>
              <a:spLocks noChangeShapeType="1"/>
            </p:cNvSpPr>
            <p:nvPr/>
          </p:nvSpPr>
          <p:spPr bwMode="auto">
            <a:xfrm flipH="1">
              <a:off x="2491" y="1853"/>
              <a:ext cx="664" cy="447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473" name="Line 20"/>
            <p:cNvSpPr>
              <a:spLocks noChangeShapeType="1"/>
            </p:cNvSpPr>
            <p:nvPr/>
          </p:nvSpPr>
          <p:spPr bwMode="auto">
            <a:xfrm>
              <a:off x="3162" y="1838"/>
              <a:ext cx="0" cy="434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474" name="Line 21"/>
            <p:cNvSpPr>
              <a:spLocks noChangeShapeType="1"/>
            </p:cNvSpPr>
            <p:nvPr/>
          </p:nvSpPr>
          <p:spPr bwMode="auto">
            <a:xfrm>
              <a:off x="3173" y="1853"/>
              <a:ext cx="647" cy="447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507" name="Group 26"/>
            <p:cNvGrpSpPr>
              <a:grpSpLocks/>
            </p:cNvGrpSpPr>
            <p:nvPr/>
          </p:nvGrpSpPr>
          <p:grpSpPr bwMode="auto">
            <a:xfrm>
              <a:off x="2411" y="1375"/>
              <a:ext cx="1508" cy="493"/>
              <a:chOff x="2411" y="1375"/>
              <a:chExt cx="1508" cy="493"/>
            </a:xfrm>
          </p:grpSpPr>
          <p:sp>
            <p:nvSpPr>
              <p:cNvPr id="20510" name="Text Box 6"/>
              <p:cNvSpPr txBox="1">
                <a:spLocks noChangeArrowheads="1"/>
              </p:cNvSpPr>
              <p:nvPr/>
            </p:nvSpPr>
            <p:spPr bwMode="auto">
              <a:xfrm>
                <a:off x="2411" y="1580"/>
                <a:ext cx="15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rgbClr val="008000"/>
                    </a:solidFill>
                    <a:latin typeface="Arial" panose="020B0604020202020204" pitchFamily="34" charset="0"/>
                  </a:rPr>
                  <a:t>Elements</a:t>
                </a:r>
              </a:p>
            </p:txBody>
          </p:sp>
          <p:sp>
            <p:nvSpPr>
              <p:cNvPr id="19477" name="Line 22"/>
              <p:cNvSpPr>
                <a:spLocks noChangeShapeType="1"/>
              </p:cNvSpPr>
              <p:nvPr/>
            </p:nvSpPr>
            <p:spPr bwMode="auto">
              <a:xfrm>
                <a:off x="3163" y="1375"/>
                <a:ext cx="0" cy="246"/>
              </a:xfrm>
              <a:prstGeom prst="line">
                <a:avLst/>
              </a:prstGeom>
              <a:noFill/>
              <a:ln w="57150">
                <a:solidFill>
                  <a:srgbClr val="122039"/>
                </a:solidFill>
                <a:round/>
                <a:headEnd/>
                <a:tailEnd type="triangle" w="med" len="med"/>
              </a:ln>
              <a:effectLst>
                <a:outerShdw blurRad="50800" dist="38100" dir="2700000" algn="tl" rotWithShape="0">
                  <a:srgbClr val="808080">
                    <a:alpha val="39998"/>
                  </a:srgbClr>
                </a:outerShdw>
              </a:effectLst>
              <a:ex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 flipH="1">
              <a:off x="2735" y="1853"/>
              <a:ext cx="425" cy="447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>
              <a:off x="3164" y="1853"/>
              <a:ext cx="485" cy="447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9468" name="Line 23"/>
          <p:cNvSpPr>
            <a:spLocks noChangeShapeType="1"/>
          </p:cNvSpPr>
          <p:nvPr/>
        </p:nvSpPr>
        <p:spPr bwMode="auto">
          <a:xfrm flipH="1" flipV="1">
            <a:off x="3165475" y="3658550"/>
            <a:ext cx="0" cy="16002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058422" y="3672979"/>
            <a:ext cx="1489075" cy="1962150"/>
            <a:chOff x="5254625" y="3535363"/>
            <a:chExt cx="1489075" cy="1962150"/>
          </a:xfrm>
        </p:grpSpPr>
        <p:sp>
          <p:nvSpPr>
            <p:cNvPr id="20487" name="Text Box 9"/>
            <p:cNvSpPr txBox="1">
              <a:spLocks noChangeArrowheads="1"/>
            </p:cNvSpPr>
            <p:nvPr/>
          </p:nvSpPr>
          <p:spPr bwMode="auto">
            <a:xfrm>
              <a:off x="5254625" y="5040313"/>
              <a:ext cx="14890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3366FF"/>
                  </a:solidFill>
                  <a:latin typeface="Arial" panose="020B0604020202020204" pitchFamily="34" charset="0"/>
                </a:rPr>
                <a:t>Space</a:t>
              </a:r>
            </a:p>
          </p:txBody>
        </p:sp>
        <p:sp>
          <p:nvSpPr>
            <p:cNvPr id="19469" name="Line 24"/>
            <p:cNvSpPr>
              <a:spLocks noChangeShapeType="1"/>
            </p:cNvSpPr>
            <p:nvPr/>
          </p:nvSpPr>
          <p:spPr bwMode="auto">
            <a:xfrm flipH="1" flipV="1">
              <a:off x="6036380" y="3535363"/>
              <a:ext cx="0" cy="1600200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493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Fields, Characters and Elements</a:t>
            </a:r>
            <a:endParaRPr lang="en-US" altLang="en-US" dirty="0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>
            <a:off x="4597400" y="1712829"/>
            <a:ext cx="0" cy="1323975"/>
          </a:xfrm>
          <a:prstGeom prst="line">
            <a:avLst/>
          </a:prstGeom>
          <a:noFill/>
          <a:ln w="57150">
            <a:solidFill>
              <a:srgbClr val="122039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663797" y="3672979"/>
            <a:ext cx="1804736" cy="1033218"/>
            <a:chOff x="-2350674" y="3684756"/>
            <a:chExt cx="1804736" cy="1033218"/>
          </a:xfrm>
        </p:grpSpPr>
        <p:sp>
          <p:nvSpPr>
            <p:cNvPr id="20498" name="Text Box 12"/>
            <p:cNvSpPr txBox="1">
              <a:spLocks noChangeArrowheads="1"/>
            </p:cNvSpPr>
            <p:nvPr/>
          </p:nvSpPr>
          <p:spPr bwMode="auto">
            <a:xfrm>
              <a:off x="-2350674" y="4228184"/>
              <a:ext cx="1804736" cy="489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rgbClr val="9585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Characters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1893465" y="3684756"/>
              <a:ext cx="890319" cy="504825"/>
              <a:chOff x="-1893465" y="3684756"/>
              <a:chExt cx="890319" cy="504825"/>
            </a:xfrm>
          </p:grpSpPr>
          <p:cxnSp>
            <p:nvCxnSpPr>
              <p:cNvPr id="11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-1893465" y="3684756"/>
                <a:ext cx="1132" cy="252413"/>
              </a:xfrm>
              <a:prstGeom prst="line">
                <a:avLst/>
              </a:prstGeom>
              <a:noFill/>
              <a:ln w="57150" cap="rnd">
                <a:solidFill>
                  <a:srgbClr val="958523"/>
                </a:solidFill>
                <a:round/>
                <a:headEnd type="stealth"/>
                <a:tailEnd/>
              </a:ln>
              <a:effectLst>
                <a:outerShdw blurRad="63500" dist="38100" dir="2700000" algn="tl" rotWithShape="0">
                  <a:srgbClr val="000000">
                    <a:alpha val="39998"/>
                  </a:srgbClr>
                </a:outerShdw>
              </a:effectLst>
              <a:extLst/>
            </p:spPr>
          </p:cxnSp>
          <p:cxnSp>
            <p:nvCxnSpPr>
              <p:cNvPr id="39" name="Straight Connector 38"/>
              <p:cNvCxnSpPr>
                <a:cxnSpLocks noChangeShapeType="1"/>
              </p:cNvCxnSpPr>
              <p:nvPr/>
            </p:nvCxnSpPr>
            <p:spPr bwMode="auto">
              <a:xfrm>
                <a:off x="-1595937" y="3684756"/>
                <a:ext cx="0" cy="252413"/>
              </a:xfrm>
              <a:prstGeom prst="line">
                <a:avLst/>
              </a:prstGeom>
              <a:noFill/>
              <a:ln w="57150" cap="rnd">
                <a:solidFill>
                  <a:srgbClr val="958523"/>
                </a:solidFill>
                <a:round/>
                <a:headEnd type="stealth"/>
                <a:tailEnd/>
              </a:ln>
              <a:effectLst>
                <a:outerShdw blurRad="63500" dist="38100" dir="2700000" algn="tl" rotWithShape="0">
                  <a:srgbClr val="000000">
                    <a:alpha val="39998"/>
                  </a:srgbClr>
                </a:outerShdw>
              </a:effectLst>
              <a:extLst/>
            </p:spPr>
          </p:cxnSp>
          <p:cxnSp>
            <p:nvCxnSpPr>
              <p:cNvPr id="45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-1426367" y="3937169"/>
                <a:ext cx="0" cy="252412"/>
              </a:xfrm>
              <a:prstGeom prst="line">
                <a:avLst/>
              </a:prstGeom>
              <a:noFill/>
              <a:ln w="57150">
                <a:solidFill>
                  <a:srgbClr val="958523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8"/>
                  </a:srgbClr>
                </a:outerShdw>
              </a:effectLst>
              <a:extLst/>
            </p:spPr>
          </p:cxnSp>
          <p:cxnSp>
            <p:nvCxnSpPr>
              <p:cNvPr id="34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-1299541" y="3684756"/>
                <a:ext cx="0" cy="252413"/>
              </a:xfrm>
              <a:prstGeom prst="line">
                <a:avLst/>
              </a:prstGeom>
              <a:noFill/>
              <a:ln w="57150" cap="rnd">
                <a:solidFill>
                  <a:srgbClr val="958523"/>
                </a:solidFill>
                <a:round/>
                <a:headEnd type="stealth"/>
                <a:tailEnd/>
              </a:ln>
              <a:effectLst>
                <a:outerShdw blurRad="63500" dist="38100" dir="2700000" algn="tl" rotWithShape="0">
                  <a:srgbClr val="000000">
                    <a:alpha val="39998"/>
                  </a:srgbClr>
                </a:outerShdw>
              </a:effectLst>
              <a:extLst/>
            </p:spPr>
          </p:cxnSp>
          <p:cxnSp>
            <p:nvCxnSpPr>
              <p:cNvPr id="35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-1003146" y="3684756"/>
                <a:ext cx="0" cy="252413"/>
              </a:xfrm>
              <a:prstGeom prst="line">
                <a:avLst/>
              </a:prstGeom>
              <a:noFill/>
              <a:ln w="57150" cap="rnd">
                <a:solidFill>
                  <a:srgbClr val="958523"/>
                </a:solidFill>
                <a:round/>
                <a:headEnd type="stealth"/>
                <a:tailEnd/>
              </a:ln>
              <a:effectLst>
                <a:outerShdw blurRad="63500" dist="38100" dir="2700000" algn="tl" rotWithShape="0">
                  <a:srgbClr val="000000">
                    <a:alpha val="39998"/>
                  </a:srgbClr>
                </a:outerShdw>
              </a:effectLst>
              <a:extLst/>
            </p:spPr>
          </p:cxnSp>
          <p:cxnSp>
            <p:nvCxnSpPr>
              <p:cNvPr id="13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-1893465" y="3947123"/>
                <a:ext cx="890318" cy="7181"/>
              </a:xfrm>
              <a:prstGeom prst="line">
                <a:avLst/>
              </a:prstGeom>
              <a:noFill/>
              <a:ln w="57150" cap="rnd">
                <a:solidFill>
                  <a:srgbClr val="958523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8"/>
                  </a:srgbClr>
                </a:outerShdw>
              </a:effectLst>
              <a:extLst/>
            </p:spPr>
          </p:cxn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010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2290" grpId="0"/>
      <p:bldP spid="20486" grpId="0"/>
      <p:bldP spid="19464" grpId="0" animBg="1"/>
      <p:bldP spid="19465" grpId="0" animBg="1"/>
      <p:bldP spid="19468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16388" name="Content Placeholder 9"/>
          <p:cNvSpPr>
            <a:spLocks noGrp="1"/>
          </p:cNvSpPr>
          <p:nvPr>
            <p:ph idx="4294967295"/>
          </p:nvPr>
        </p:nvSpPr>
        <p:spPr>
          <a:xfrm>
            <a:off x="319882" y="947738"/>
            <a:ext cx="8504237" cy="494823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 smtClean="0">
              <a:ea typeface="+mn-e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ea typeface="+mn-ea"/>
              </a:rPr>
              <a:t>For </a:t>
            </a:r>
            <a:r>
              <a:rPr lang="en-US" dirty="0">
                <a:ea typeface="+mn-ea"/>
              </a:rPr>
              <a:t>most commands, if the input fields are not in the required order, the command will fail.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endParaRPr lang="en-US" dirty="0" smtClean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ea typeface="+mn-ea"/>
              </a:rPr>
              <a:t>True</a:t>
            </a: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>
                <a:ea typeface="+mn-ea"/>
              </a:rPr>
              <a:t>False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282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546894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>
                <a:ea typeface="+mn-ea"/>
              </a:rPr>
              <a:t>Elements are ________.</a:t>
            </a:r>
          </a:p>
          <a:p>
            <a:pPr marL="533400" indent="-533400" eaLnBrk="1" hangingPunct="1">
              <a:defRPr/>
            </a:pP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>
                <a:ea typeface="+mn-ea"/>
              </a:rPr>
              <a:t>smaller units of information within a field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/>
              <a:t>the sole </a:t>
            </a:r>
            <a:r>
              <a:rPr lang="en-US" dirty="0" smtClean="0">
                <a:ea typeface="+mn-ea"/>
              </a:rPr>
              <a:t>item in </a:t>
            </a:r>
            <a:r>
              <a:rPr lang="en-US" dirty="0">
                <a:ea typeface="+mn-ea"/>
              </a:rPr>
              <a:t>a command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>
                <a:ea typeface="+mn-ea"/>
              </a:rPr>
              <a:t>separated by a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58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Knowledge Check</a:t>
            </a:r>
          </a:p>
        </p:txBody>
      </p:sp>
      <p:sp>
        <p:nvSpPr>
          <p:cNvPr id="18436" name="Content Placeholder 9"/>
          <p:cNvSpPr>
            <a:spLocks noGrp="1"/>
          </p:cNvSpPr>
          <p:nvPr>
            <p:ph idx="4294967295"/>
          </p:nvPr>
        </p:nvSpPr>
        <p:spPr>
          <a:xfrm>
            <a:off x="546894" y="1508125"/>
            <a:ext cx="8050213" cy="4391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>
                <a:ea typeface="+mn-ea"/>
              </a:rPr>
              <a:t>A field is separated from </a:t>
            </a:r>
            <a:r>
              <a:rPr lang="en-US" dirty="0" smtClean="0">
                <a:ea typeface="+mn-ea"/>
              </a:rPr>
              <a:t>another field </a:t>
            </a:r>
            <a:r>
              <a:rPr lang="en-US" dirty="0">
                <a:ea typeface="+mn-ea"/>
              </a:rPr>
              <a:t>by a ________.</a:t>
            </a:r>
          </a:p>
          <a:p>
            <a:pPr marL="533400" indent="-533400" eaLnBrk="1" hangingPunct="1">
              <a:defRPr/>
            </a:pP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 smtClean="0">
                <a:ea typeface="+mn-ea"/>
              </a:rPr>
              <a:t>equal sign</a:t>
            </a:r>
            <a:endParaRPr lang="en-US" dirty="0">
              <a:ea typeface="+mn-ea"/>
            </a:endParaRP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>
                <a:ea typeface="+mn-ea"/>
              </a:rPr>
              <a:t>period</a:t>
            </a:r>
          </a:p>
          <a:p>
            <a:pPr marL="914400" lvl="1" indent="-4572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dirty="0">
                <a:ea typeface="+mn-ea"/>
              </a:rPr>
              <a:t>space</a:t>
            </a:r>
          </a:p>
          <a:p>
            <a:pPr marL="533400" indent="-533400" eaLnBrk="1" hangingPunct="1">
              <a:defRPr/>
            </a:pPr>
            <a:endParaRPr lang="en-US" dirty="0"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3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omputer Field Format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Does Everything Look Right to You?&amp;quot;&quot;/&gt;&lt;property id=&quot;20307&quot; value=&quot;294&quot;/&gt;&lt;/object&gt;&lt;object type=&quot;3&quot; unique_id=&quot;10005&quot;&gt;&lt;property id=&quot;20148&quot; value=&quot;5&quot;/&gt;&lt;property id=&quot;20300&quot; value=&quot;Slide 3 - &amp;quot;Objectives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Input Command Breakdown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Response Item&amp;quot;&quot;/&gt;&lt;property id=&quot;20307&quot; value=&quot;259&quot;/&gt;&lt;/object&gt;&lt;object type=&quot;3&quot; unique_id=&quot;10008&quot;&gt;&lt;property id=&quot;20148&quot; value=&quot;5&quot;/&gt;&lt;property id=&quot;20300&quot; value=&quot;Slide 6 - &amp;quot;Response Item&amp;quot;&quot;/&gt;&lt;property id=&quot;20307&quot; value=&quot;271&quot;/&gt;&lt;/object&gt;&lt;object type=&quot;3&quot; unique_id=&quot;10009&quot;&gt;&lt;property id=&quot;20148&quot; value=&quot;5&quot;/&gt;&lt;property id=&quot;20300&quot; value=&quot;Slide 7 - &amp;quot;Response Item&amp;quot;&quot;/&gt;&lt;property id=&quot;20307&quot; value=&quot;272&quot;/&gt;&lt;/object&gt;&lt;object type=&quot;3&quot; unique_id=&quot;10010&quot;&gt;&lt;property id=&quot;20148&quot; value=&quot;5&quot;/&gt;&lt;property id=&quot;20300&quot; value=&quot;Slide 8 - &amp;quot;Characters Within an Element&amp;quot;&quot;/&gt;&lt;property id=&quot;20307&quot; value=&quot;273&quot;/&gt;&lt;/object&gt;&lt;object type=&quot;3&quot; unique_id=&quot;10011&quot;&gt;&lt;property id=&quot;20148&quot; value=&quot;5&quot;/&gt;&lt;property id=&quot;20300&quot; value=&quot;Slide 9 - &amp;quot;Response Item&amp;quot;&quot;/&gt;&lt;property id=&quot;20307&quot; value=&quot;274&quot;/&gt;&lt;/object&gt;&lt;object type=&quot;3&quot; unique_id=&quot;10012&quot;&gt;&lt;property id=&quot;20148&quot; value=&quot;5&quot;/&gt;&lt;property id=&quot;20300&quot; value=&quot;Slide 10 - &amp;quot;Field 01 - Message Type&amp;quot;&quot;/&gt;&lt;property id=&quot;20307&quot; value=&quot;296&quot;/&gt;&lt;/object&gt;&lt;object type=&quot;3&quot; unique_id=&quot;10013&quot;&gt;&lt;property id=&quot;20148&quot; value=&quot;5&quot;/&gt;&lt;property id=&quot;20300&quot; value=&quot;Slide 11 - &amp;quot;Field 02 - Flight Identification (AID)&amp;quot;&quot;/&gt;&lt;property id=&quot;20307&quot; value=&quot;276&quot;/&gt;&lt;/object&gt;&lt;object type=&quot;3&quot; unique_id=&quot;10014&quot;&gt;&lt;property id=&quot;20148&quot; value=&quot;5&quot;/&gt;&lt;property id=&quot;20300&quot; value=&quot;Slide 12 - &amp;quot;Field 03 - Aircraft Data (TYP)&amp;quot;&quot;/&gt;&lt;property id=&quot;20307&quot; value=&quot;278&quot;/&gt;&lt;/object&gt;&lt;object type=&quot;3&quot; unique_id=&quot;10015&quot;&gt;&lt;property id=&quot;20148&quot; value=&quot;5&quot;/&gt;&lt;property id=&quot;20300&quot; value=&quot;Slide 13 - &amp;quot;Response Item&amp;quot;&quot;/&gt;&lt;property id=&quot;20307&quot; value=&quot;277&quot;/&gt;&lt;/object&gt;&lt;object type=&quot;3&quot; unique_id=&quot;10016&quot;&gt;&lt;property id=&quot;20148&quot; value=&quot;5&quot;/&gt;&lt;property id=&quot;20300&quot; value=&quot;Slide 14 - &amp;quot;Field 04 - Beacon Code (BCN)&amp;quot;&quot;/&gt;&lt;property id=&quot;20307&quot; value=&quot;279&quot;/&gt;&lt;/object&gt;&lt;object type=&quot;3&quot; unique_id=&quot;10017&quot;&gt;&lt;property id=&quot;20148&quot; value=&quot;5&quot;/&gt;&lt;property id=&quot;20300&quot; value=&quot;Slide 15 - &amp;quot;Field 05 - Speed (SPD)&amp;quot;&quot;/&gt;&lt;property id=&quot;20307&quot; value=&quot;280&quot;/&gt;&lt;/object&gt;&lt;object type=&quot;3&quot; unique_id=&quot;10018&quot;&gt;&lt;property id=&quot;20148&quot; value=&quot;5&quot;/&gt;&lt;property id=&quot;20300&quot; value=&quot;Slide 16 - &amp;quot;Field 06 - Coordination Fix (FIX)&amp;quot;&quot;/&gt;&lt;property id=&quot;20307&quot; value=&quot;281&quot;/&gt;&lt;/object&gt;&lt;object type=&quot;3&quot; unique_id=&quot;10019&quot;&gt;&lt;property id=&quot;20148&quot; value=&quot;5&quot;/&gt;&lt;property id=&quot;20300&quot; value=&quot;Slide 17 - &amp;quot;Field 07 - Coordination Time (TIM)&amp;quot;&quot;/&gt;&lt;property id=&quot;20307&quot; value=&quot;297&quot;/&gt;&lt;/object&gt;&lt;object type=&quot;3&quot; unique_id=&quot;10020&quot;&gt;&lt;property id=&quot;20148&quot; value=&quot;5&quot;/&gt;&lt;property id=&quot;20300&quot; value=&quot;Slide 18 - &amp;quot;Field 08 - Assigned Altitude (ALT)&amp;quot;&quot;/&gt;&lt;property id=&quot;20307&quot; value=&quot;283&quot;/&gt;&lt;/object&gt;&lt;object type=&quot;3&quot; unique_id=&quot;10021&quot;&gt;&lt;property id=&quot;20148&quot; value=&quot;5&quot;/&gt;&lt;property id=&quot;20300&quot; value=&quot;Slide 19 - &amp;quot;Field 09 - Requested Altitude (RAL)&amp;quot;&quot;/&gt;&lt;property id=&quot;20307&quot; value=&quot;284&quot;/&gt;&lt;/object&gt;&lt;object type=&quot;3&quot; unique_id=&quot;10022&quot;&gt;&lt;property id=&quot;20148&quot; value=&quot;5&quot;/&gt;&lt;property id=&quot;20300&quot; value=&quot;Slide 20 - &amp;quot;Field 10 - Route (RTE)&amp;quot;&quot;/&gt;&lt;property id=&quot;20307&quot; value=&quot;285&quot;/&gt;&lt;/object&gt;&lt;object type=&quot;3&quot; unique_id=&quot;10023&quot;&gt;&lt;property id=&quot;20148&quot; value=&quot;5&quot;/&gt;&lt;property id=&quot;20300&quot; value=&quot;Slide 21 - &amp;quot;Field 10 - Route (RTE) (Cont’d)&amp;quot;&quot;/&gt;&lt;property id=&quot;20307&quot; value=&quot;286&quot;/&gt;&lt;/object&gt;&lt;object type=&quot;3&quot; unique_id=&quot;10024&quot;&gt;&lt;property id=&quot;20148&quot; value=&quot;5&quot;/&gt;&lt;property id=&quot;20300&quot; value=&quot;Slide 22 - &amp;quot;Field 10 - Route (RTE) (Cont’d)&amp;quot;&quot;/&gt;&lt;property id=&quot;20307&quot; value=&quot;287&quot;/&gt;&lt;/object&gt;&lt;object type=&quot;3&quot; unique_id=&quot;10025&quot;&gt;&lt;property id=&quot;20148&quot; value=&quot;5&quot;/&gt;&lt;property id=&quot;20300&quot; value=&quot;Slide 23 - &amp;quot;Field 10 - Route (RTE) (Cont’d)&amp;quot;&quot;/&gt;&lt;property id=&quot;20307&quot; value=&quot;289&quot;/&gt;&lt;/object&gt;&lt;object type=&quot;3&quot; unique_id=&quot;10026&quot;&gt;&lt;property id=&quot;20148&quot; value=&quot;5&quot;/&gt;&lt;property id=&quot;20300&quot; value=&quot;Slide 24 - &amp;quot;Field 11 – Remarks (RMK)&amp;quot;&quot;/&gt;&lt;property id=&quot;20307&quot; value=&quot;298&quot;/&gt;&lt;/object&gt;&lt;object type=&quot;3&quot; unique_id=&quot;10027&quot;&gt;&lt;property id=&quot;20148&quot; value=&quot;5&quot;/&gt;&lt;property id=&quot;20300&quot; value=&quot;Slide 25 - &amp;quot;Response Item&amp;quot;&quot;/&gt;&lt;property id=&quot;20307&quot; value=&quot;291&quot;/&gt;&lt;/object&gt;&lt;object type=&quot;3&quot; unique_id=&quot;10028&quot;&gt;&lt;property id=&quot;20148&quot; value=&quot;5&quot;/&gt;&lt;property id=&quot;20300&quot; value=&quot;Slide 26 - &amp;quot;Response Item&amp;quot;&quot;/&gt;&lt;property id=&quot;20307&quot; value=&quot;292&quot;/&gt;&lt;/object&gt;&lt;object type=&quot;3&quot; unique_id=&quot;10029&quot;&gt;&lt;property id=&quot;20148&quot; value=&quot;5&quot;/&gt;&lt;property id=&quot;20300&quot; value=&quot;Slide 27 - &amp;quot;The End&amp;quot;&quot;/&gt;&lt;property id=&quot;20307&quot; value=&quot;293&quot;/&gt;&lt;/object&gt;&lt;/object&gt;&lt;object type=&quot;8&quot; unique_id=&quot;10058&quot;&gt;&lt;/object&gt;&lt;/object&gt;&lt;/database&gt;"/>
  <p:tag name="MMPROD_NEXTUNIQUEID" val="10009"/>
  <p:tag name="SECTOMILLISECCONVERTED" val="1"/>
  <p:tag name="ARTICULATE_SLIDE_THUMBNAIL_REFRESH" val="1"/>
  <p:tag name="ARTICULATE_DESIGN_ID_1_CUSTOM DESIGN" val="fNR1djm3"/>
  <p:tag name="ARTICULATE_PROJECT_OPEN" val="0"/>
  <p:tag name="ARTICULATE_SLIDE_COUNT" val="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AFDB35B5AD34C89EBE32B06747F48" ma:contentTypeVersion="0" ma:contentTypeDescription="Create a new document." ma:contentTypeScope="" ma:versionID="e72e5cf3a644bd3c2a76949ef822e5f3">
  <xsd:schema xmlns:xsd="http://www.w3.org/2001/XMLSchema" xmlns:xs="http://www.w3.org/2001/XMLSchema" xmlns:p="http://schemas.microsoft.com/office/2006/metadata/properties" xmlns:ns2="4f0e10e1-3e2d-4cb5-bdd3-156dacd9dc33" targetNamespace="http://schemas.microsoft.com/office/2006/metadata/properties" ma:root="true" ma:fieldsID="b03bf376aeaf2378700ad64a9a2727c9" ns2:_="">
    <xsd:import namespace="4f0e10e1-3e2d-4cb5-bdd3-156dacd9dc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e10e1-3e2d-4cb5-bdd3-156dacd9dc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RPUzFcbjIzMDZhPC9Vc2VyTmFtZT48RGF0ZVRpbWU+OC8xNS8yMDE4IDI6MTg6NTUgUE08L0RhdGVUaW1lPjxMYWJlbFN0cmluZz5VbnJlc3RyaWN0ZWQ8L0xhYmVsU3RyaW5nPjwvaXRlbT48L2xhYmVsSGlzdG9yeT4=</Value>
</WrappedLabelHistory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0e10e1-3e2d-4cb5-bdd3-156dacd9dc33">WEXTPJNUKPJZ-1215587825-2253</_dlc_DocId>
    <_dlc_DocIdUrl xmlns="4f0e10e1-3e2d-4cb5-bdd3-156dacd9dc33">
      <Url>https://ksn2.faa.gov/stt/TTPPM/ER24/_layouts/15/DocIdRedir.aspx?ID=WEXTPJNUKPJZ-1215587825-2253</Url>
      <Description>WEXTPJNUKPJZ-1215587825-2253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sisl xmlns:xsi="http://www.w3.org/2001/XMLSchema-instance" xmlns:xsd="http://www.w3.org/2001/XMLSchema" xmlns="http://www.boldonjames.com/2008/01/sie/internal/label" sislVersion="0" policy="c8d5760e-638a-47e8-9e2e-1226c2cb268d" origin="userSelected">
  <element uid="42834bfb-1ec1-4beb-bd64-eb83fb3cb3f3" value=""/>
</sisl>
</file>

<file path=customXml/itemProps1.xml><?xml version="1.0" encoding="utf-8"?>
<ds:datastoreItem xmlns:ds="http://schemas.openxmlformats.org/officeDocument/2006/customXml" ds:itemID="{BD401ACB-6AC0-403E-9D10-7B5D330B38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e10e1-3e2d-4cb5-bdd3-156dacd9dc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B06A3F-9B04-4827-A298-82CD038C04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5A9F7F-8281-4487-A15C-19BBD006721A}">
  <ds:schemaRefs>
    <ds:schemaRef ds:uri="http://www.w3.org/2001/XMLSchema"/>
    <ds:schemaRef ds:uri="http://www.boldonjames.com/2016/02/Classifier/internal/wrappedLabelHistory"/>
  </ds:schemaRefs>
</ds:datastoreItem>
</file>

<file path=customXml/itemProps4.xml><?xml version="1.0" encoding="utf-8"?>
<ds:datastoreItem xmlns:ds="http://schemas.openxmlformats.org/officeDocument/2006/customXml" ds:itemID="{3EC1D7D1-90EC-4051-8B59-64D0BD34512C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4f0e10e1-3e2d-4cb5-bdd3-156dacd9dc33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48FBCD9A-5C69-4C4C-8AAA-E750282E65E7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8F1BFF33-EEC9-481F-999F-310852E6240E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Lesson_6_Stage-2</Template>
  <TotalTime>19239</TotalTime>
  <Words>1627</Words>
  <Application>Microsoft Office PowerPoint</Application>
  <PresentationFormat>On-screen Show (4:3)</PresentationFormat>
  <Paragraphs>558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MS PGothic</vt:lpstr>
      <vt:lpstr>Arial</vt:lpstr>
      <vt:lpstr>Calibri</vt:lpstr>
      <vt:lpstr>Calibri Light</vt:lpstr>
      <vt:lpstr>Consolas</vt:lpstr>
      <vt:lpstr>Courier New</vt:lpstr>
      <vt:lpstr>Segoe UI Symbol</vt:lpstr>
      <vt:lpstr>Symbol</vt:lpstr>
      <vt:lpstr>Times New Roman</vt:lpstr>
      <vt:lpstr>Wingdings</vt:lpstr>
      <vt:lpstr>1_Custom Design</vt:lpstr>
      <vt:lpstr>End</vt:lpstr>
      <vt:lpstr>2_Custom Design</vt:lpstr>
      <vt:lpstr>radar flight data Controller Training</vt:lpstr>
      <vt:lpstr>Does Everything Look Right to You?</vt:lpstr>
      <vt:lpstr>Objectives</vt:lpstr>
      <vt:lpstr>Computer Commands</vt:lpstr>
      <vt:lpstr>Input Command Breakdown</vt:lpstr>
      <vt:lpstr>Fields, Characters and Elements</vt:lpstr>
      <vt:lpstr>Knowledge Check</vt:lpstr>
      <vt:lpstr>Knowledge Check</vt:lpstr>
      <vt:lpstr>Knowledge Check</vt:lpstr>
      <vt:lpstr>Command Fields</vt:lpstr>
      <vt:lpstr>Knowledge Check</vt:lpstr>
      <vt:lpstr>Field 01 Message Type</vt:lpstr>
      <vt:lpstr>Field 02 (AID) - Flight Identification (FLID)</vt:lpstr>
      <vt:lpstr>Field 03 (TYP) Aircraft Data</vt:lpstr>
      <vt:lpstr>Knowledge Check</vt:lpstr>
      <vt:lpstr>Knowledge Check</vt:lpstr>
      <vt:lpstr>Knowledge Check</vt:lpstr>
      <vt:lpstr>Field 04 (BCN) Beacon Code</vt:lpstr>
      <vt:lpstr>Knowledge Check</vt:lpstr>
      <vt:lpstr>Field 05 (SPD) Speed</vt:lpstr>
      <vt:lpstr>Field 06 (FIX) Coordination Fix</vt:lpstr>
      <vt:lpstr>Field 07 (TIM) Coordination Time</vt:lpstr>
      <vt:lpstr>Knowledge Check</vt:lpstr>
      <vt:lpstr>Knowledge Check</vt:lpstr>
      <vt:lpstr>Knowledge Check</vt:lpstr>
      <vt:lpstr>Knowledge Check</vt:lpstr>
      <vt:lpstr>Knowledge Check</vt:lpstr>
      <vt:lpstr>Knowledge Check</vt:lpstr>
      <vt:lpstr>Field 08 (ALT) Assigned Altitude</vt:lpstr>
      <vt:lpstr>Field 09 (RAL) Requested Altitude</vt:lpstr>
      <vt:lpstr>Knowledge Check</vt:lpstr>
      <vt:lpstr>Knowledge Check</vt:lpstr>
      <vt:lpstr>Knowledge Check</vt:lpstr>
      <vt:lpstr>Knowledge Check</vt:lpstr>
      <vt:lpstr>Field 10 (RTE) Route</vt:lpstr>
      <vt:lpstr>Field 10 (RTE) Route (cont’d)</vt:lpstr>
      <vt:lpstr>Field 10 (RTE) Route (cont’d)</vt:lpstr>
      <vt:lpstr>Field 10 (RTE) Route (cont’d)</vt:lpstr>
      <vt:lpstr>Field 10 (RTE) Route (cont’d)</vt:lpstr>
      <vt:lpstr>Field 11 (RMK) Remarks and/or ICAO Special Handling (STS)</vt:lpstr>
      <vt:lpstr>Knowledge Check</vt:lpstr>
      <vt:lpstr>Knowledge Check</vt:lpstr>
      <vt:lpstr>Knowledge Check</vt:lpstr>
      <vt:lpstr>Knowledge Check</vt:lpstr>
      <vt:lpstr>Knowledge Check</vt:lpstr>
      <vt:lpstr>Knowledge Check</vt:lpstr>
      <vt:lpstr>Knowledge Check</vt:lpstr>
      <vt:lpstr>Practice Exercise 1: Computer Field Format </vt:lpstr>
      <vt:lpstr>Practice Exercise 2: Command ID</vt:lpstr>
      <vt:lpstr>Lesson Summary</vt:lpstr>
      <vt:lpstr>PowerPoint Presentation</vt:lpstr>
    </vt:vector>
  </TitlesOfParts>
  <Company>FAA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Fied Format</dc:title>
  <dc:subject>Unrestricted</dc:subject>
  <dc:creator>NISC Training Group</dc:creator>
  <cp:lastModifiedBy>Listman, Kathleen CTR (FAA)</cp:lastModifiedBy>
  <cp:revision>637</cp:revision>
  <dcterms:created xsi:type="dcterms:W3CDTF">2003-04-02T14:28:39Z</dcterms:created>
  <dcterms:modified xsi:type="dcterms:W3CDTF">2022-12-14T21:58:30Z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0x0101003DFAFDB35B5AD34C89EBE32B06747F48</vt:lpwstr>
  </property>
  <property fmtid="{D5CDD505-2E9C-101B-9397-08002B2CF9AE}" pid="3" name="_dlc_DocIdItemGuid">
    <vt:lpwstr>10195e0c-ea5c-4efe-b862-edb429978b47</vt:lpwstr>
  </property>
  <property fmtid="{D5CDD505-2E9C-101B-9397-08002B2CF9AE}" pid="4" name="_dlc_DocId">
    <vt:lpwstr>NRFVCNRJ4RKM-31-18577</vt:lpwstr>
  </property>
  <property fmtid="{D5CDD505-2E9C-101B-9397-08002B2CF9AE}" pid="5" name="_dlc_DocIdUrl">
    <vt:lpwstr>https://ksn2.faa.gov/stt/TT/CTG/DT/_layouts/DocIdRedir.aspx?ID=NRFVCNRJ4RKM-31-18577, NRFVCNRJ4RKM-31-18577</vt:lpwstr>
  </property>
  <property fmtid="{D5CDD505-2E9C-101B-9397-08002B2CF9AE}" pid="6" name="ArticulateGUID">
    <vt:lpwstr>51F10512-C59E-42AF-8104-6455DCC01637</vt:lpwstr>
  </property>
  <property fmtid="{D5CDD505-2E9C-101B-9397-08002B2CF9AE}" pid="7" name="ArticulatePath">
    <vt:lpwstr>05_PRS05e_JE_1</vt:lpwstr>
  </property>
  <property fmtid="{D5CDD505-2E9C-101B-9397-08002B2CF9AE}" pid="8" name="docIndexRef">
    <vt:lpwstr>c2e1a3a8-2f3c-495f-b87a-5a4cb9bea2b5</vt:lpwstr>
  </property>
  <property fmtid="{D5CDD505-2E9C-101B-9397-08002B2CF9AE}" pid="9" name="bjSaver">
    <vt:lpwstr>sBLw3nsrhOIYMwh/7iG1BfDIN7c3V3Iu</vt:lpwstr>
  </property>
  <property fmtid="{D5CDD505-2E9C-101B-9397-08002B2CF9AE}" pid="10" name="bjDocumentLabelXML">
    <vt:lpwstr>&lt;?xml version="1.0" encoding="us-ascii"?&gt;&lt;sisl xmlns:xsi="http://www.w3.org/2001/XMLSchema-instance" xmlns:xsd="http://www.w3.org/2001/XMLSchema" sislVersion="0" policy="c8d5760e-638a-47e8-9e2e-1226c2cb268d" origin="userSelected" xmlns="http://www.boldonj</vt:lpwstr>
  </property>
  <property fmtid="{D5CDD505-2E9C-101B-9397-08002B2CF9AE}" pid="11" name="bjDocumentLabelXML-0">
    <vt:lpwstr>ames.com/2008/01/sie/internal/label"&gt;&lt;element uid="42834bfb-1ec1-4beb-bd64-eb83fb3cb3f3" value="" /&gt;&lt;/sisl&gt;</vt:lpwstr>
  </property>
  <property fmtid="{D5CDD505-2E9C-101B-9397-08002B2CF9AE}" pid="12" name="bjDocumentSecurityLabel">
    <vt:lpwstr>Unrestricted</vt:lpwstr>
  </property>
  <property fmtid="{D5CDD505-2E9C-101B-9397-08002B2CF9AE}" pid="13" name="bjLabelHistoryID">
    <vt:lpwstr>{275A9F7F-8281-4487-A15C-19BBD006721A}</vt:lpwstr>
  </property>
</Properties>
</file>