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7"/>
  </p:sldMasterIdLst>
  <p:notesMasterIdLst>
    <p:notesMasterId r:id="rId53"/>
  </p:notesMasterIdLst>
  <p:handoutMasterIdLst>
    <p:handoutMasterId r:id="rId54"/>
  </p:handoutMasterIdLst>
  <p:sldIdLst>
    <p:sldId id="273" r:id="rId8"/>
    <p:sldId id="371" r:id="rId9"/>
    <p:sldId id="275" r:id="rId10"/>
    <p:sldId id="327" r:id="rId11"/>
    <p:sldId id="362" r:id="rId12"/>
    <p:sldId id="303" r:id="rId13"/>
    <p:sldId id="366" r:id="rId14"/>
    <p:sldId id="307" r:id="rId15"/>
    <p:sldId id="367" r:id="rId16"/>
    <p:sldId id="368" r:id="rId17"/>
    <p:sldId id="296" r:id="rId18"/>
    <p:sldId id="297" r:id="rId19"/>
    <p:sldId id="281" r:id="rId20"/>
    <p:sldId id="300" r:id="rId21"/>
    <p:sldId id="301" r:id="rId22"/>
    <p:sldId id="369" r:id="rId23"/>
    <p:sldId id="363" r:id="rId24"/>
    <p:sldId id="361" r:id="rId25"/>
    <p:sldId id="278" r:id="rId26"/>
    <p:sldId id="343" r:id="rId27"/>
    <p:sldId id="385" r:id="rId28"/>
    <p:sldId id="384" r:id="rId29"/>
    <p:sldId id="374" r:id="rId30"/>
    <p:sldId id="375" r:id="rId31"/>
    <p:sldId id="390" r:id="rId32"/>
    <p:sldId id="325" r:id="rId33"/>
    <p:sldId id="364" r:id="rId34"/>
    <p:sldId id="353" r:id="rId35"/>
    <p:sldId id="326" r:id="rId36"/>
    <p:sldId id="354" r:id="rId37"/>
    <p:sldId id="355" r:id="rId38"/>
    <p:sldId id="359" r:id="rId39"/>
    <p:sldId id="356" r:id="rId40"/>
    <p:sldId id="357" r:id="rId41"/>
    <p:sldId id="358" r:id="rId42"/>
    <p:sldId id="377" r:id="rId43"/>
    <p:sldId id="292" r:id="rId44"/>
    <p:sldId id="293" r:id="rId45"/>
    <p:sldId id="286" r:id="rId46"/>
    <p:sldId id="380" r:id="rId47"/>
    <p:sldId id="283" r:id="rId48"/>
    <p:sldId id="388" r:id="rId49"/>
    <p:sldId id="302" r:id="rId50"/>
    <p:sldId id="285" r:id="rId51"/>
    <p:sldId id="298" r:id="rId52"/>
  </p:sldIdLst>
  <p:sldSz cx="9144000" cy="6858000" type="screen4x3"/>
  <p:notesSz cx="6858000" cy="9296400"/>
  <p:custDataLst>
    <p:tags r:id="rId55"/>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Wilson" initials="RW" lastIdx="1" clrIdx="0">
    <p:extLst>
      <p:ext uri="{19B8F6BF-5375-455C-9EA6-DF929625EA0E}">
        <p15:presenceInfo xmlns:p15="http://schemas.microsoft.com/office/powerpoint/2012/main" userId="S-1-5-21-854245398-57989841-1801674531-17621" providerId="AD"/>
      </p:ext>
    </p:extLst>
  </p:cmAuthor>
  <p:cmAuthor id="2" name="Huntley, Alan P. [US-US][NON-EMP]" initials="HAP[" lastIdx="1" clrIdx="1">
    <p:extLst>
      <p:ext uri="{19B8F6BF-5375-455C-9EA6-DF929625EA0E}">
        <p15:presenceInfo xmlns:p15="http://schemas.microsoft.com/office/powerpoint/2012/main" userId="S-1-5-21-727274380-931424960-1827182208-1387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BFBFB"/>
    <a:srgbClr val="FEFEFE"/>
    <a:srgbClr val="848688"/>
    <a:srgbClr val="72BFC5"/>
    <a:srgbClr val="000066"/>
    <a:srgbClr val="015EFE"/>
    <a:srgbClr val="0057E6"/>
    <a:srgbClr val="E2E2E2"/>
    <a:srgbClr val="005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208" autoAdjust="0"/>
  </p:normalViewPr>
  <p:slideViewPr>
    <p:cSldViewPr snapToGrid="0">
      <p:cViewPr varScale="1">
        <p:scale>
          <a:sx n="84" d="100"/>
          <a:sy n="84" d="100"/>
        </p:scale>
        <p:origin x="1308" y="90"/>
      </p:cViewPr>
      <p:guideLst>
        <p:guide orient="horz" pos="536"/>
        <p:guide pos="339"/>
      </p:guideLst>
    </p:cSldViewPr>
  </p:slideViewPr>
  <p:outlineViewPr>
    <p:cViewPr>
      <p:scale>
        <a:sx n="33" d="100"/>
        <a:sy n="33" d="100"/>
      </p:scale>
      <p:origin x="0" y="-456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07T11:05:20.556" idx="1">
    <p:pos x="4566" y="1703"/>
    <p:text>We need a bullet stating that this exercise will be accomplished after this lesson is concluded.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fld id="{A4580CE8-F175-420A-8DCA-2A5FB0794E3A}" type="slidenum">
              <a:rPr lang="en-US" altLang="en-US"/>
              <a:pPr>
                <a:defRPr/>
              </a:pPr>
              <a:t>‹#›</a:t>
            </a:fld>
            <a:endParaRPr lang="en-US" altLang="en-US"/>
          </a:p>
        </p:txBody>
      </p:sp>
    </p:spTree>
    <p:extLst>
      <p:ext uri="{BB962C8B-B14F-4D97-AF65-F5344CB8AC3E}">
        <p14:creationId xmlns:p14="http://schemas.microsoft.com/office/powerpoint/2010/main" val="234491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eaLnBrk="1" hangingPunct="1">
              <a:spcBef>
                <a:spcPct val="0"/>
              </a:spcBef>
              <a:buFontTx/>
              <a:buNone/>
              <a:defRPr sz="1200">
                <a:latin typeface="Times New Roman" panose="02020603050405020304" pitchFamily="18" charset="0"/>
              </a:defRPr>
            </a:lvl1pPr>
          </a:lstStyle>
          <a:p>
            <a:pPr>
              <a:defRPr/>
            </a:pPr>
            <a:endParaRPr lang="en-US" alt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eaLnBrk="1" hangingPunct="1">
              <a:spcBef>
                <a:spcPct val="0"/>
              </a:spcBef>
              <a:buFontTx/>
              <a:buNone/>
              <a:defRPr sz="1200">
                <a:latin typeface="Times New Roman" panose="02020603050405020304" pitchFamily="18" charset="0"/>
              </a:defRPr>
            </a:lvl1pPr>
          </a:lstStyle>
          <a:p>
            <a:pPr>
              <a:defRPr/>
            </a:pPr>
            <a:fld id="{852BA2F1-9BFD-406A-8DB5-139925089EE9}" type="slidenum">
              <a:rPr lang="en-US" altLang="en-US"/>
              <a:pPr>
                <a:defRPr/>
              </a:pPr>
              <a:t>‹#›</a:t>
            </a:fld>
            <a:endParaRPr lang="en-US" altLang="en-US"/>
          </a:p>
        </p:txBody>
      </p:sp>
    </p:spTree>
    <p:extLst>
      <p:ext uri="{BB962C8B-B14F-4D97-AF65-F5344CB8AC3E}">
        <p14:creationId xmlns:p14="http://schemas.microsoft.com/office/powerpoint/2010/main" val="263120918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1225">
              <a:defRPr sz="2400">
                <a:solidFill>
                  <a:schemeClr val="tx1"/>
                </a:solidFill>
                <a:latin typeface="Arial" panose="020B0604020202020204" pitchFamily="34" charset="0"/>
              </a:defRPr>
            </a:lvl1pPr>
            <a:lvl2pPr marL="742950" indent="-285750" defTabSz="911225">
              <a:defRPr sz="2400">
                <a:solidFill>
                  <a:schemeClr val="tx1"/>
                </a:solidFill>
                <a:latin typeface="Arial" panose="020B0604020202020204" pitchFamily="34" charset="0"/>
              </a:defRPr>
            </a:lvl2pPr>
            <a:lvl3pPr marL="1143000" indent="-228600" defTabSz="911225">
              <a:defRPr sz="2400">
                <a:solidFill>
                  <a:schemeClr val="tx1"/>
                </a:solidFill>
                <a:latin typeface="Arial" panose="020B0604020202020204" pitchFamily="34" charset="0"/>
              </a:defRPr>
            </a:lvl3pPr>
            <a:lvl4pPr marL="1600200" indent="-228600" defTabSz="911225">
              <a:defRPr sz="2400">
                <a:solidFill>
                  <a:schemeClr val="tx1"/>
                </a:solidFill>
                <a:latin typeface="Arial" panose="020B0604020202020204" pitchFamily="34" charset="0"/>
              </a:defRPr>
            </a:lvl4pPr>
            <a:lvl5pPr marL="2057400" indent="-228600" defTabSz="911225">
              <a:defRPr sz="24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defRPr>
            </a:lvl9pPr>
          </a:lstStyle>
          <a:p>
            <a:fld id="{E98D86D7-8140-4000-AF95-21C9D4FE5487}" type="slidenum">
              <a:rPr lang="en-US" altLang="en-US" sz="1200" smtClean="0">
                <a:latin typeface="Times New Roman" panose="02020603050405020304" pitchFamily="18" charset="0"/>
              </a:rPr>
              <a:pPr/>
              <a:t>1</a:t>
            </a:fld>
            <a:endParaRPr lang="en-US" altLang="en-US" sz="1200"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942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smtClean="0">
              <a:latin typeface="Times New Roman" pitchFamily="18" charset="0"/>
              <a:cs typeface="Times New Roman" pitchFamily="18"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3DB6F1-C58D-457E-A29B-3228EB9AD647}" type="slidenum">
              <a:rPr lang="en-US" altLang="en-US" sz="1200"/>
              <a:pPr/>
              <a:t>10</a:t>
            </a:fld>
            <a:endParaRPr lang="en-US" altLang="en-US" sz="1200" dirty="0"/>
          </a:p>
        </p:txBody>
      </p:sp>
    </p:spTree>
    <p:extLst>
      <p:ext uri="{BB962C8B-B14F-4D97-AF65-F5344CB8AC3E}">
        <p14:creationId xmlns:p14="http://schemas.microsoft.com/office/powerpoint/2010/main" val="191140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11</a:t>
            </a:fld>
            <a:endParaRPr lang="en-US" altLang="en-US"/>
          </a:p>
        </p:txBody>
      </p:sp>
    </p:spTree>
    <p:extLst>
      <p:ext uri="{BB962C8B-B14F-4D97-AF65-F5344CB8AC3E}">
        <p14:creationId xmlns:p14="http://schemas.microsoft.com/office/powerpoint/2010/main" val="3929679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12</a:t>
            </a:fld>
            <a:endParaRPr lang="en-US" altLang="en-US"/>
          </a:p>
        </p:txBody>
      </p:sp>
    </p:spTree>
    <p:extLst>
      <p:ext uri="{BB962C8B-B14F-4D97-AF65-F5344CB8AC3E}">
        <p14:creationId xmlns:p14="http://schemas.microsoft.com/office/powerpoint/2010/main" val="415889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13</a:t>
            </a:fld>
            <a:endParaRPr lang="en-US" altLang="en-US"/>
          </a:p>
        </p:txBody>
      </p:sp>
    </p:spTree>
    <p:extLst>
      <p:ext uri="{BB962C8B-B14F-4D97-AF65-F5344CB8AC3E}">
        <p14:creationId xmlns:p14="http://schemas.microsoft.com/office/powerpoint/2010/main" val="235871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14</a:t>
            </a:fld>
            <a:endParaRPr lang="en-US" altLang="en-US"/>
          </a:p>
        </p:txBody>
      </p:sp>
    </p:spTree>
    <p:extLst>
      <p:ext uri="{BB962C8B-B14F-4D97-AF65-F5344CB8AC3E}">
        <p14:creationId xmlns:p14="http://schemas.microsoft.com/office/powerpoint/2010/main" val="34246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15</a:t>
            </a:fld>
            <a:endParaRPr lang="en-US" altLang="en-US"/>
          </a:p>
        </p:txBody>
      </p:sp>
    </p:spTree>
    <p:extLst>
      <p:ext uri="{BB962C8B-B14F-4D97-AF65-F5344CB8AC3E}">
        <p14:creationId xmlns:p14="http://schemas.microsoft.com/office/powerpoint/2010/main" val="123648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16</a:t>
            </a:fld>
            <a:endParaRPr lang="en-US" altLang="en-US"/>
          </a:p>
        </p:txBody>
      </p:sp>
    </p:spTree>
    <p:extLst>
      <p:ext uri="{BB962C8B-B14F-4D97-AF65-F5344CB8AC3E}">
        <p14:creationId xmlns:p14="http://schemas.microsoft.com/office/powerpoint/2010/main" val="294480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17</a:t>
            </a:fld>
            <a:endParaRPr lang="en-US" altLang="en-US"/>
          </a:p>
        </p:txBody>
      </p:sp>
    </p:spTree>
    <p:extLst>
      <p:ext uri="{BB962C8B-B14F-4D97-AF65-F5344CB8AC3E}">
        <p14:creationId xmlns:p14="http://schemas.microsoft.com/office/powerpoint/2010/main" val="2470291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EAAAEE-40C5-4A42-9A88-7B66EE79E427}" type="slidenum">
              <a:rPr lang="en-US" altLang="en-US" smtClean="0"/>
              <a:pPr>
                <a:defRPr/>
              </a:pPr>
              <a:t>18</a:t>
            </a:fld>
            <a:endParaRPr lang="en-US" altLang="en-US" dirty="0"/>
          </a:p>
        </p:txBody>
      </p:sp>
    </p:spTree>
    <p:extLst>
      <p:ext uri="{BB962C8B-B14F-4D97-AF65-F5344CB8AC3E}">
        <p14:creationId xmlns:p14="http://schemas.microsoft.com/office/powerpoint/2010/main" val="339720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19</a:t>
            </a:fld>
            <a:endParaRPr lang="en-US" altLang="en-US"/>
          </a:p>
        </p:txBody>
      </p:sp>
    </p:spTree>
    <p:extLst>
      <p:ext uri="{BB962C8B-B14F-4D97-AF65-F5344CB8AC3E}">
        <p14:creationId xmlns:p14="http://schemas.microsoft.com/office/powerpoint/2010/main" val="113473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a:t>
            </a:fld>
            <a:endParaRPr lang="en-US" altLang="en-US"/>
          </a:p>
        </p:txBody>
      </p:sp>
    </p:spTree>
    <p:extLst>
      <p:ext uri="{BB962C8B-B14F-4D97-AF65-F5344CB8AC3E}">
        <p14:creationId xmlns:p14="http://schemas.microsoft.com/office/powerpoint/2010/main" val="2463693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20</a:t>
            </a:fld>
            <a:endParaRPr lang="en-US" altLang="en-US"/>
          </a:p>
        </p:txBody>
      </p:sp>
    </p:spTree>
    <p:extLst>
      <p:ext uri="{BB962C8B-B14F-4D97-AF65-F5344CB8AC3E}">
        <p14:creationId xmlns:p14="http://schemas.microsoft.com/office/powerpoint/2010/main" val="2225181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21</a:t>
            </a:fld>
            <a:endParaRPr lang="en-US" altLang="en-US"/>
          </a:p>
        </p:txBody>
      </p:sp>
    </p:spTree>
    <p:extLst>
      <p:ext uri="{BB962C8B-B14F-4D97-AF65-F5344CB8AC3E}">
        <p14:creationId xmlns:p14="http://schemas.microsoft.com/office/powerpoint/2010/main" val="301570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22</a:t>
            </a:fld>
            <a:endParaRPr lang="en-US" altLang="en-US"/>
          </a:p>
        </p:txBody>
      </p:sp>
    </p:spTree>
    <p:extLst>
      <p:ext uri="{BB962C8B-B14F-4D97-AF65-F5344CB8AC3E}">
        <p14:creationId xmlns:p14="http://schemas.microsoft.com/office/powerpoint/2010/main" val="94467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23</a:t>
            </a:fld>
            <a:endParaRPr lang="en-US" altLang="en-US"/>
          </a:p>
        </p:txBody>
      </p:sp>
    </p:spTree>
    <p:extLst>
      <p:ext uri="{BB962C8B-B14F-4D97-AF65-F5344CB8AC3E}">
        <p14:creationId xmlns:p14="http://schemas.microsoft.com/office/powerpoint/2010/main" val="2566482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24</a:t>
            </a:fld>
            <a:endParaRPr lang="en-US" altLang="en-US"/>
          </a:p>
        </p:txBody>
      </p:sp>
    </p:spTree>
    <p:extLst>
      <p:ext uri="{BB962C8B-B14F-4D97-AF65-F5344CB8AC3E}">
        <p14:creationId xmlns:p14="http://schemas.microsoft.com/office/powerpoint/2010/main" val="3146032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25</a:t>
            </a:fld>
            <a:endParaRPr lang="en-US" altLang="en-US"/>
          </a:p>
        </p:txBody>
      </p:sp>
    </p:spTree>
    <p:extLst>
      <p:ext uri="{BB962C8B-B14F-4D97-AF65-F5344CB8AC3E}">
        <p14:creationId xmlns:p14="http://schemas.microsoft.com/office/powerpoint/2010/main" val="1980805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26</a:t>
            </a:fld>
            <a:endParaRPr lang="en-US" altLang="en-US"/>
          </a:p>
        </p:txBody>
      </p:sp>
    </p:spTree>
    <p:extLst>
      <p:ext uri="{BB962C8B-B14F-4D97-AF65-F5344CB8AC3E}">
        <p14:creationId xmlns:p14="http://schemas.microsoft.com/office/powerpoint/2010/main" val="1855335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27</a:t>
            </a:fld>
            <a:endParaRPr lang="en-US" altLang="en-US"/>
          </a:p>
        </p:txBody>
      </p:sp>
    </p:spTree>
    <p:extLst>
      <p:ext uri="{BB962C8B-B14F-4D97-AF65-F5344CB8AC3E}">
        <p14:creationId xmlns:p14="http://schemas.microsoft.com/office/powerpoint/2010/main" val="1055892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28</a:t>
            </a:fld>
            <a:endParaRPr lang="en-US" altLang="en-US"/>
          </a:p>
        </p:txBody>
      </p:sp>
    </p:spTree>
    <p:extLst>
      <p:ext uri="{BB962C8B-B14F-4D97-AF65-F5344CB8AC3E}">
        <p14:creationId xmlns:p14="http://schemas.microsoft.com/office/powerpoint/2010/main" val="1376995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29</a:t>
            </a:fld>
            <a:endParaRPr lang="en-US" altLang="en-US"/>
          </a:p>
        </p:txBody>
      </p:sp>
    </p:spTree>
    <p:extLst>
      <p:ext uri="{BB962C8B-B14F-4D97-AF65-F5344CB8AC3E}">
        <p14:creationId xmlns:p14="http://schemas.microsoft.com/office/powerpoint/2010/main" val="73366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a:t>
            </a:fld>
            <a:endParaRPr lang="en-US" altLang="en-US"/>
          </a:p>
        </p:txBody>
      </p:sp>
    </p:spTree>
    <p:extLst>
      <p:ext uri="{BB962C8B-B14F-4D97-AF65-F5344CB8AC3E}">
        <p14:creationId xmlns:p14="http://schemas.microsoft.com/office/powerpoint/2010/main" val="329602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30</a:t>
            </a:fld>
            <a:endParaRPr lang="en-US" altLang="en-US"/>
          </a:p>
        </p:txBody>
      </p:sp>
    </p:spTree>
    <p:extLst>
      <p:ext uri="{BB962C8B-B14F-4D97-AF65-F5344CB8AC3E}">
        <p14:creationId xmlns:p14="http://schemas.microsoft.com/office/powerpoint/2010/main" val="712218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31</a:t>
            </a:fld>
            <a:endParaRPr lang="en-US" altLang="en-US"/>
          </a:p>
        </p:txBody>
      </p:sp>
    </p:spTree>
    <p:extLst>
      <p:ext uri="{BB962C8B-B14F-4D97-AF65-F5344CB8AC3E}">
        <p14:creationId xmlns:p14="http://schemas.microsoft.com/office/powerpoint/2010/main" val="888848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32</a:t>
            </a:fld>
            <a:endParaRPr lang="en-US" altLang="en-US"/>
          </a:p>
        </p:txBody>
      </p:sp>
    </p:spTree>
    <p:extLst>
      <p:ext uri="{BB962C8B-B14F-4D97-AF65-F5344CB8AC3E}">
        <p14:creationId xmlns:p14="http://schemas.microsoft.com/office/powerpoint/2010/main" val="1982410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33</a:t>
            </a:fld>
            <a:endParaRPr lang="en-US" altLang="en-US"/>
          </a:p>
        </p:txBody>
      </p:sp>
    </p:spTree>
    <p:extLst>
      <p:ext uri="{BB962C8B-B14F-4D97-AF65-F5344CB8AC3E}">
        <p14:creationId xmlns:p14="http://schemas.microsoft.com/office/powerpoint/2010/main" val="1478342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34</a:t>
            </a:fld>
            <a:endParaRPr lang="en-US" altLang="en-US"/>
          </a:p>
        </p:txBody>
      </p:sp>
    </p:spTree>
    <p:extLst>
      <p:ext uri="{BB962C8B-B14F-4D97-AF65-F5344CB8AC3E}">
        <p14:creationId xmlns:p14="http://schemas.microsoft.com/office/powerpoint/2010/main" val="1601060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35</a:t>
            </a:fld>
            <a:endParaRPr lang="en-US" altLang="en-US"/>
          </a:p>
        </p:txBody>
      </p:sp>
    </p:spTree>
    <p:extLst>
      <p:ext uri="{BB962C8B-B14F-4D97-AF65-F5344CB8AC3E}">
        <p14:creationId xmlns:p14="http://schemas.microsoft.com/office/powerpoint/2010/main" val="4161607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EAAAEE-40C5-4A42-9A88-7B66EE79E427}" type="slidenum">
              <a:rPr lang="en-US" altLang="en-US" smtClean="0"/>
              <a:pPr>
                <a:defRPr/>
              </a:pPr>
              <a:t>36</a:t>
            </a:fld>
            <a:endParaRPr lang="en-US" altLang="en-US" dirty="0"/>
          </a:p>
        </p:txBody>
      </p:sp>
    </p:spTree>
    <p:extLst>
      <p:ext uri="{BB962C8B-B14F-4D97-AF65-F5344CB8AC3E}">
        <p14:creationId xmlns:p14="http://schemas.microsoft.com/office/powerpoint/2010/main" val="290880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37</a:t>
            </a:fld>
            <a:endParaRPr lang="en-US" altLang="en-US"/>
          </a:p>
        </p:txBody>
      </p:sp>
    </p:spTree>
    <p:extLst>
      <p:ext uri="{BB962C8B-B14F-4D97-AF65-F5344CB8AC3E}">
        <p14:creationId xmlns:p14="http://schemas.microsoft.com/office/powerpoint/2010/main" val="1901965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38</a:t>
            </a:fld>
            <a:endParaRPr lang="en-US" altLang="en-US"/>
          </a:p>
        </p:txBody>
      </p:sp>
    </p:spTree>
    <p:extLst>
      <p:ext uri="{BB962C8B-B14F-4D97-AF65-F5344CB8AC3E}">
        <p14:creationId xmlns:p14="http://schemas.microsoft.com/office/powerpoint/2010/main" val="2790807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39</a:t>
            </a:fld>
            <a:endParaRPr lang="en-US" altLang="en-US"/>
          </a:p>
        </p:txBody>
      </p:sp>
    </p:spTree>
    <p:extLst>
      <p:ext uri="{BB962C8B-B14F-4D97-AF65-F5344CB8AC3E}">
        <p14:creationId xmlns:p14="http://schemas.microsoft.com/office/powerpoint/2010/main" val="255035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a:t>
            </a:fld>
            <a:endParaRPr lang="en-US" altLang="en-US"/>
          </a:p>
        </p:txBody>
      </p:sp>
    </p:spTree>
    <p:extLst>
      <p:ext uri="{BB962C8B-B14F-4D97-AF65-F5344CB8AC3E}">
        <p14:creationId xmlns:p14="http://schemas.microsoft.com/office/powerpoint/2010/main" val="1087441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40</a:t>
            </a:fld>
            <a:endParaRPr lang="en-US" altLang="en-US"/>
          </a:p>
        </p:txBody>
      </p:sp>
    </p:spTree>
    <p:extLst>
      <p:ext uri="{BB962C8B-B14F-4D97-AF65-F5344CB8AC3E}">
        <p14:creationId xmlns:p14="http://schemas.microsoft.com/office/powerpoint/2010/main" val="2655624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41</a:t>
            </a:fld>
            <a:endParaRPr lang="en-US" altLang="en-US"/>
          </a:p>
        </p:txBody>
      </p:sp>
    </p:spTree>
    <p:extLst>
      <p:ext uri="{BB962C8B-B14F-4D97-AF65-F5344CB8AC3E}">
        <p14:creationId xmlns:p14="http://schemas.microsoft.com/office/powerpoint/2010/main" val="3521696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42</a:t>
            </a:fld>
            <a:endParaRPr lang="en-US" altLang="en-US"/>
          </a:p>
        </p:txBody>
      </p:sp>
    </p:spTree>
    <p:extLst>
      <p:ext uri="{BB962C8B-B14F-4D97-AF65-F5344CB8AC3E}">
        <p14:creationId xmlns:p14="http://schemas.microsoft.com/office/powerpoint/2010/main" val="2507014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43</a:t>
            </a:fld>
            <a:endParaRPr lang="en-US" altLang="en-US"/>
          </a:p>
        </p:txBody>
      </p:sp>
    </p:spTree>
    <p:extLst>
      <p:ext uri="{BB962C8B-B14F-4D97-AF65-F5344CB8AC3E}">
        <p14:creationId xmlns:p14="http://schemas.microsoft.com/office/powerpoint/2010/main" val="1167554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44</a:t>
            </a:fld>
            <a:endParaRPr lang="en-US" altLang="en-US"/>
          </a:p>
        </p:txBody>
      </p:sp>
    </p:spTree>
    <p:extLst>
      <p:ext uri="{BB962C8B-B14F-4D97-AF65-F5344CB8AC3E}">
        <p14:creationId xmlns:p14="http://schemas.microsoft.com/office/powerpoint/2010/main" val="3833009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45</a:t>
            </a:fld>
            <a:endParaRPr lang="en-US" altLang="en-US"/>
          </a:p>
        </p:txBody>
      </p:sp>
    </p:spTree>
    <p:extLst>
      <p:ext uri="{BB962C8B-B14F-4D97-AF65-F5344CB8AC3E}">
        <p14:creationId xmlns:p14="http://schemas.microsoft.com/office/powerpoint/2010/main" val="277906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52BA2F1-9BFD-406A-8DB5-139925089EE9}" type="slidenum">
              <a:rPr lang="en-US" altLang="en-US" smtClean="0"/>
              <a:pPr>
                <a:defRPr/>
              </a:pPr>
              <a:t>5</a:t>
            </a:fld>
            <a:endParaRPr lang="en-US" altLang="en-US"/>
          </a:p>
        </p:txBody>
      </p:sp>
    </p:spTree>
    <p:extLst>
      <p:ext uri="{BB962C8B-B14F-4D97-AF65-F5344CB8AC3E}">
        <p14:creationId xmlns:p14="http://schemas.microsoft.com/office/powerpoint/2010/main" val="338995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smtClean="0">
              <a:latin typeface="Times New Roman" pitchFamily="18" charset="0"/>
              <a:cs typeface="Times New Roman" pitchFamily="18"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AD50395-7B41-44E1-8646-C4DB98EBFF4C}" type="slidenum">
              <a:rPr lang="en-US" altLang="en-US" sz="1200"/>
              <a:pPr/>
              <a:t>6</a:t>
            </a:fld>
            <a:endParaRPr lang="en-US" altLang="en-US" sz="1200" dirty="0"/>
          </a:p>
        </p:txBody>
      </p:sp>
    </p:spTree>
    <p:extLst>
      <p:ext uri="{BB962C8B-B14F-4D97-AF65-F5344CB8AC3E}">
        <p14:creationId xmlns:p14="http://schemas.microsoft.com/office/powerpoint/2010/main" val="167769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smtClean="0">
              <a:latin typeface="Times New Roman" pitchFamily="18" charset="0"/>
              <a:cs typeface="Times New Roman"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6BD1F2-38FC-4156-9251-A34AD8DE8F15}" type="slidenum">
              <a:rPr lang="en-US" altLang="en-US" sz="1200"/>
              <a:pPr/>
              <a:t>7</a:t>
            </a:fld>
            <a:endParaRPr lang="en-US" altLang="en-US" sz="1200" dirty="0"/>
          </a:p>
        </p:txBody>
      </p:sp>
    </p:spTree>
    <p:extLst>
      <p:ext uri="{BB962C8B-B14F-4D97-AF65-F5344CB8AC3E}">
        <p14:creationId xmlns:p14="http://schemas.microsoft.com/office/powerpoint/2010/main" val="314535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smtClean="0">
              <a:latin typeface="Times New Roman" pitchFamily="18" charset="0"/>
              <a:cs typeface="Times New Roman"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6BD1F2-38FC-4156-9251-A34AD8DE8F15}" type="slidenum">
              <a:rPr lang="en-US" altLang="en-US" sz="1200"/>
              <a:pPr/>
              <a:t>8</a:t>
            </a:fld>
            <a:endParaRPr lang="en-US" altLang="en-US" sz="1200" dirty="0"/>
          </a:p>
        </p:txBody>
      </p:sp>
    </p:spTree>
    <p:extLst>
      <p:ext uri="{BB962C8B-B14F-4D97-AF65-F5344CB8AC3E}">
        <p14:creationId xmlns:p14="http://schemas.microsoft.com/office/powerpoint/2010/main" val="397280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smtClean="0">
              <a:latin typeface="Times New Roman" pitchFamily="18" charset="0"/>
              <a:cs typeface="Times New Roman" pitchFamily="18"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016C78B-D325-442C-AF97-C591C669172F}" type="slidenum">
              <a:rPr lang="en-US" altLang="en-US" sz="1200"/>
              <a:pPr/>
              <a:t>9</a:t>
            </a:fld>
            <a:endParaRPr lang="en-US" altLang="en-US" sz="1200" dirty="0"/>
          </a:p>
        </p:txBody>
      </p:sp>
    </p:spTree>
    <p:extLst>
      <p:ext uri="{BB962C8B-B14F-4D97-AF65-F5344CB8AC3E}">
        <p14:creationId xmlns:p14="http://schemas.microsoft.com/office/powerpoint/2010/main" val="3105392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022847"/>
          </a:xfrm>
          <a:prstGeom prst="rect">
            <a:avLst/>
          </a:prstGeom>
        </p:spPr>
      </p:pic>
      <p:sp>
        <p:nvSpPr>
          <p:cNvPr id="6" name="Footer Placeholder 4"/>
          <p:cNvSpPr txBox="1">
            <a:spLocks/>
          </p:cNvSpPr>
          <p:nvPr userDrawn="1"/>
        </p:nvSpPr>
        <p:spPr>
          <a:xfrm>
            <a:off x="2755900" y="6346825"/>
            <a:ext cx="367030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endParaRPr lang="en-US" dirty="0">
              <a:solidFill>
                <a:schemeClr val="bg1"/>
              </a:solidFill>
              <a:latin typeface="Calibri" panose="020F0502020204030204" pitchFamily="34" charset="0"/>
            </a:endParaRPr>
          </a:p>
        </p:txBody>
      </p:sp>
      <p:sp>
        <p:nvSpPr>
          <p:cNvPr id="10" name="Title 1"/>
          <p:cNvSpPr>
            <a:spLocks noGrp="1"/>
          </p:cNvSpPr>
          <p:nvPr>
            <p:ph type="ctrTitle"/>
          </p:nvPr>
        </p:nvSpPr>
        <p:spPr>
          <a:xfrm>
            <a:off x="1143000" y="1122363"/>
            <a:ext cx="6858000" cy="2387600"/>
          </a:xfrm>
        </p:spPr>
        <p:txBody>
          <a:bodyPr anchor="b"/>
          <a:lstStyle>
            <a:lvl1pPr algn="ctr">
              <a:defRPr sz="4000">
                <a:solidFill>
                  <a:schemeClr val="accent6">
                    <a:lumMod val="50000"/>
                  </a:schemeClr>
                </a:solidFil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1143000" y="3602038"/>
            <a:ext cx="6858000" cy="1655762"/>
          </a:xfrm>
        </p:spPr>
        <p:txBody>
          <a:bodyPr/>
          <a:lstStyle>
            <a:lvl1pPr marL="0" indent="0" algn="ctr">
              <a:buNone/>
              <a:defRPr sz="2400">
                <a:solidFill>
                  <a:schemeClr val="accent6">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2848"/>
            <a:ext cx="9144000" cy="835152"/>
          </a:xfrm>
          <a:prstGeom prst="rect">
            <a:avLst/>
          </a:prstGeom>
        </p:spPr>
      </p:pic>
      <p:sp>
        <p:nvSpPr>
          <p:cNvPr id="7" name="Rectangle 6"/>
          <p:cNvSpPr>
            <a:spLocks noChangeArrowheads="1"/>
          </p:cNvSpPr>
          <p:nvPr userDrawn="1"/>
        </p:nvSpPr>
        <p:spPr bwMode="auto">
          <a:xfrm>
            <a:off x="949325" y="6314687"/>
            <a:ext cx="3262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1200" dirty="0" smtClean="0">
                <a:solidFill>
                  <a:schemeClr val="bg1"/>
                </a:solidFill>
              </a:rPr>
              <a:t>Lesson 4 – Computer</a:t>
            </a:r>
            <a:r>
              <a:rPr lang="en-US" altLang="en-US" sz="1200" baseline="0" dirty="0" smtClean="0">
                <a:solidFill>
                  <a:schemeClr val="bg1"/>
                </a:solidFill>
              </a:rPr>
              <a:t> Operational Equipment</a:t>
            </a:r>
            <a:endParaRPr lang="en-US" altLang="en-US" sz="1200" dirty="0" smtClean="0">
              <a:solidFill>
                <a:schemeClr val="bg1"/>
              </a:solidFill>
            </a:endParaRPr>
          </a:p>
        </p:txBody>
      </p:sp>
    </p:spTree>
    <p:extLst>
      <p:ext uri="{BB962C8B-B14F-4D97-AF65-F5344CB8AC3E}">
        <p14:creationId xmlns:p14="http://schemas.microsoft.com/office/powerpoint/2010/main" val="122177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nimation">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EE9C2B21-A801-490A-8E17-C0CC7B2C2236}"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3663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4BD518CB-8C1F-4A95-98CE-E8F1AF2F984F}"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9104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6E4C40E6-11BA-4CD0-AC02-9113AE3A7387}"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2826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4156115F-16A0-455F-BE2E-52D37783D2B5}"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94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CA339841-5CD5-469C-86E0-6D0CE5A53F1E}"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311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Footer Placeholder 4"/>
          <p:cNvSpPr txBox="1">
            <a:spLocks/>
          </p:cNvSpPr>
          <p:nvPr userDrawn="1"/>
        </p:nvSpPr>
        <p:spPr>
          <a:xfrm>
            <a:off x="2755900" y="6346825"/>
            <a:ext cx="367030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endParaRPr lang="en-US" dirty="0">
              <a:solidFill>
                <a:schemeClr val="bg1"/>
              </a:solidFill>
              <a:latin typeface="Calibri" panose="020F0502020204030204" pitchFamily="34" charset="0"/>
            </a:endParaRPr>
          </a:p>
        </p:txBody>
      </p:sp>
      <p:sp>
        <p:nvSpPr>
          <p:cNvPr id="10"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D4CCAA90-74F2-4CF0-B3B8-90E5FBE93EF2}" type="slidenum">
              <a:rPr lang="en-US" altLang="en-US" sz="1200" b="1" smtClean="0">
                <a:solidFill>
                  <a:schemeClr val="bg1"/>
                </a:solidFill>
              </a:rPr>
              <a:pPr algn="r" eaLnBrk="1" hangingPunct="1">
                <a:spcBef>
                  <a:spcPct val="0"/>
                </a:spcBef>
                <a:buFontTx/>
                <a:buNone/>
                <a:defRPr/>
              </a:pPr>
              <a:t>‹#›</a:t>
            </a:fld>
            <a:endParaRPr lang="en-US" altLang="en-US" sz="1200" b="1" dirty="0" smtClean="0">
              <a:solidFill>
                <a:schemeClr val="bg1"/>
              </a:solidFill>
            </a:endParaRPr>
          </a:p>
        </p:txBody>
      </p:sp>
      <p:sp>
        <p:nvSpPr>
          <p:cNvPr id="8" name="Title 1"/>
          <p:cNvSpPr>
            <a:spLocks noGrp="1"/>
          </p:cNvSpPr>
          <p:nvPr>
            <p:ph type="title"/>
          </p:nvPr>
        </p:nvSpPr>
        <p:spPr>
          <a:xfrm>
            <a:off x="428625" y="344488"/>
            <a:ext cx="8472488" cy="609600"/>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7"/>
          <p:cNvSpPr>
            <a:spLocks noChangeArrowheads="1"/>
          </p:cNvSpPr>
          <p:nvPr userDrawn="1"/>
        </p:nvSpPr>
        <p:spPr bwMode="auto">
          <a:xfrm>
            <a:off x="0" y="6043612"/>
            <a:ext cx="9166225"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defRPr/>
            </a:pPr>
            <a:endParaRPr lang="en-US" altLang="en-US" smtClean="0"/>
          </a:p>
        </p:txBody>
      </p:sp>
      <p:pic>
        <p:nvPicPr>
          <p:cNvPr id="1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userDrawn="1"/>
        </p:nvSpPr>
        <p:spPr bwMode="auto">
          <a:xfrm>
            <a:off x="949325" y="6314687"/>
            <a:ext cx="3262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1200" dirty="0" smtClean="0">
                <a:solidFill>
                  <a:schemeClr val="bg1"/>
                </a:solidFill>
              </a:rPr>
              <a:t>Lesson 4 – Computer</a:t>
            </a:r>
            <a:r>
              <a:rPr lang="en-US" altLang="en-US" sz="1200" baseline="0" dirty="0" smtClean="0">
                <a:solidFill>
                  <a:schemeClr val="bg1"/>
                </a:solidFill>
              </a:rPr>
              <a:t> Operational Equipment</a:t>
            </a:r>
            <a:endParaRPr lang="en-US" altLang="en-US" sz="1200" dirty="0" smtClean="0">
              <a:solidFill>
                <a:schemeClr val="bg1"/>
              </a:solidFill>
            </a:endParaRPr>
          </a:p>
        </p:txBody>
      </p:sp>
    </p:spTree>
    <p:extLst>
      <p:ext uri="{BB962C8B-B14F-4D97-AF65-F5344CB8AC3E}">
        <p14:creationId xmlns:p14="http://schemas.microsoft.com/office/powerpoint/2010/main" val="15540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91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DEF43CFC-B4B7-4601-9086-1ACC9A3A7406}"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85993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87ED9303-427F-4BCD-B691-F00E7CB50D32}"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04635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9B10E75E-C0B6-4BDF-B904-266876541098}"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43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AFD6714A-E28C-48B4-80FD-15DC651BF0B3}"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5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57362902-BF1B-4AEB-95E2-FBB9B77A1511}"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34524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r" eaLnBrk="1" hangingPunct="1">
              <a:spcBef>
                <a:spcPct val="0"/>
              </a:spcBef>
              <a:buFontTx/>
              <a:buNone/>
              <a:defRPr/>
            </a:pPr>
            <a:fld id="{6A5CB1D9-B0AF-4CAB-8C09-7A70F1CF386E}" type="slidenum">
              <a:rPr lang="en-US" altLang="en-US" sz="1200" b="1" smtClean="0">
                <a:solidFill>
                  <a:schemeClr val="bg1"/>
                </a:solidFill>
              </a:rPr>
              <a:pPr algn="r" eaLnBrk="1" hangingPunct="1">
                <a:spcBef>
                  <a:spcPct val="0"/>
                </a:spcBef>
                <a:buFontTx/>
                <a:buNone/>
                <a:defRPr/>
              </a:pPr>
              <a:t>‹#›</a:t>
            </a:fld>
            <a:endParaRPr lang="en-US" altLang="en-US" sz="1200" b="1" dirty="0" smtClean="0">
              <a:solidFill>
                <a:schemeClr val="bg1"/>
              </a:solidFill>
            </a:endParaRPr>
          </a:p>
        </p:txBody>
      </p:sp>
    </p:spTree>
    <p:extLst>
      <p:ext uri="{BB962C8B-B14F-4D97-AF65-F5344CB8AC3E}">
        <p14:creationId xmlns:p14="http://schemas.microsoft.com/office/powerpoint/2010/main" val="4033368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0" y="6043612"/>
            <a:ext cx="9166225"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defRPr/>
            </a:pPr>
            <a:endParaRPr lang="en-US" altLang="en-US" smtClean="0"/>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949325" y="6314687"/>
            <a:ext cx="3262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1200" dirty="0" smtClean="0">
                <a:solidFill>
                  <a:schemeClr val="bg1"/>
                </a:solidFill>
              </a:rPr>
              <a:t>Lesson 4 – Computer</a:t>
            </a:r>
            <a:r>
              <a:rPr lang="en-US" altLang="en-US" sz="1200" baseline="0" dirty="0" smtClean="0">
                <a:solidFill>
                  <a:schemeClr val="bg1"/>
                </a:solidFill>
              </a:rPr>
              <a:t> Operational Equipment</a:t>
            </a:r>
            <a:endParaRPr lang="en-US" altLang="en-US" sz="12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938" r:id="rId1"/>
    <p:sldLayoutId id="2147483949" r:id="rId2"/>
    <p:sldLayoutId id="2147483951" r:id="rId3"/>
    <p:sldLayoutId id="2147483939" r:id="rId4"/>
    <p:sldLayoutId id="2147483940" r:id="rId5"/>
    <p:sldLayoutId id="2147483941" r:id="rId6"/>
    <p:sldLayoutId id="2147483942" r:id="rId7"/>
    <p:sldLayoutId id="2147483943" r:id="rId8"/>
    <p:sldLayoutId id="2147483944" r:id="rId9"/>
    <p:sldLayoutId id="2147483950" r:id="rId10"/>
    <p:sldLayoutId id="2147483945" r:id="rId11"/>
    <p:sldLayoutId id="2147483946" r:id="rId12"/>
    <p:sldLayoutId id="2147483947" r:id="rId13"/>
    <p:sldLayoutId id="2147483948"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258888" y="1333500"/>
            <a:ext cx="6858000" cy="1279525"/>
          </a:xfrm>
        </p:spPr>
        <p:txBody>
          <a:bodyPr/>
          <a:lstStyle/>
          <a:p>
            <a:pPr eaLnBrk="1" hangingPunct="1">
              <a:defRPr/>
            </a:pPr>
            <a:r>
              <a:rPr lang="en-US" dirty="0">
                <a:solidFill>
                  <a:schemeClr val="bg1"/>
                </a:solidFill>
                <a:effectLst>
                  <a:outerShdw blurRad="50800" dist="50800" dir="2700000" algn="ctr" rotWithShape="0">
                    <a:schemeClr val="tx1">
                      <a:alpha val="80000"/>
                    </a:schemeClr>
                  </a:outerShdw>
                </a:effectLst>
              </a:rPr>
              <a:t>Radar Flight Data Controller Training</a:t>
            </a:r>
          </a:p>
        </p:txBody>
      </p:sp>
      <p:sp>
        <p:nvSpPr>
          <p:cNvPr id="5" name="Subtitle 4"/>
          <p:cNvSpPr>
            <a:spLocks noGrp="1"/>
          </p:cNvSpPr>
          <p:nvPr>
            <p:ph type="subTitle" idx="1"/>
          </p:nvPr>
        </p:nvSpPr>
        <p:spPr>
          <a:xfrm>
            <a:off x="1114425" y="3773488"/>
            <a:ext cx="6858000" cy="1655762"/>
          </a:xfrm>
          <a:effectLst>
            <a:outerShdw blurRad="50800" dist="50800" dir="2700000" algn="ctr" rotWithShape="0">
              <a:schemeClr val="tx1">
                <a:alpha val="80000"/>
              </a:schemeClr>
            </a:outerShdw>
          </a:effectLst>
        </p:spPr>
        <p:txBody>
          <a:bodyPr/>
          <a:lstStyle/>
          <a:p>
            <a:pPr eaLnBrk="1" hangingPunct="1">
              <a:defRPr/>
            </a:pPr>
            <a:r>
              <a:rPr lang="en-US" dirty="0" smtClean="0">
                <a:solidFill>
                  <a:schemeClr val="bg1"/>
                </a:solidFill>
              </a:rPr>
              <a:t>Lesson 4: Computer Operational Equipment</a:t>
            </a:r>
          </a:p>
          <a:p>
            <a:pPr eaLnBrk="1" hangingPunct="1">
              <a:defRPr/>
            </a:pPr>
            <a:endParaRPr lang="en-US" dirty="0">
              <a:solidFill>
                <a:schemeClr val="bg1"/>
              </a:solidFill>
            </a:endParaRPr>
          </a:p>
          <a:p>
            <a:pPr eaLnBrk="1" hangingPunct="1">
              <a:defRPr/>
            </a:pPr>
            <a:r>
              <a:rPr lang="en-US" sz="1400" dirty="0" smtClean="0">
                <a:solidFill>
                  <a:schemeClr val="bg1"/>
                </a:solidFill>
              </a:rPr>
              <a:t>Course - 55053</a:t>
            </a:r>
          </a:p>
          <a:p>
            <a:pPr eaLnBrk="1" hangingPunct="1">
              <a:defRPr/>
            </a:pPr>
            <a:r>
              <a:rPr lang="en-US" sz="1400" dirty="0" smtClean="0">
                <a:solidFill>
                  <a:schemeClr val="bg1"/>
                </a:solidFill>
              </a:rPr>
              <a:t>Version 2019-12.1</a:t>
            </a:r>
            <a:endParaRPr lang="en-US" sz="1400"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13" y="1601788"/>
            <a:ext cx="84582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5"/>
          <p:cNvSpPr txBox="1">
            <a:spLocks/>
          </p:cNvSpPr>
          <p:nvPr/>
        </p:nvSpPr>
        <p:spPr bwMode="auto">
          <a:xfrm>
            <a:off x="429768" y="277812"/>
            <a:ext cx="8504237" cy="112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pPr eaLnBrk="1" hangingPunct="1"/>
            <a:r>
              <a:rPr lang="en-US" altLang="en-US" dirty="0"/>
              <a:t>Immediate Action Hard-Labeled Function </a:t>
            </a:r>
            <a:r>
              <a:rPr lang="en-US" altLang="en-US" dirty="0" smtClean="0"/>
              <a:t>Keys</a:t>
            </a:r>
          </a:p>
        </p:txBody>
      </p:sp>
      <p:sp>
        <p:nvSpPr>
          <p:cNvPr id="2" name="Rectangle 1"/>
          <p:cNvSpPr/>
          <p:nvPr/>
        </p:nvSpPr>
        <p:spPr bwMode="auto">
          <a:xfrm>
            <a:off x="699655" y="3269673"/>
            <a:ext cx="568036" cy="387927"/>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bwMode="auto">
          <a:xfrm>
            <a:off x="2819400" y="3269673"/>
            <a:ext cx="387927" cy="387927"/>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cxnSp>
        <p:nvCxnSpPr>
          <p:cNvPr id="5" name="Straight Connector 4"/>
          <p:cNvCxnSpPr/>
          <p:nvPr/>
        </p:nvCxnSpPr>
        <p:spPr bwMode="auto">
          <a:xfrm>
            <a:off x="699655" y="4814455"/>
            <a:ext cx="1059872" cy="6927"/>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713509" y="4045527"/>
            <a:ext cx="0" cy="775855"/>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99655" y="4052454"/>
            <a:ext cx="477981"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163782" y="4045527"/>
            <a:ext cx="0" cy="387928"/>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149928" y="4426528"/>
            <a:ext cx="595745"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738746" y="4419601"/>
            <a:ext cx="0" cy="394854"/>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3179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 y="1311321"/>
            <a:ext cx="8286750" cy="3108543"/>
          </a:xfrm>
          <a:prstGeom prst="rect">
            <a:avLst/>
          </a:prstGeom>
          <a:noFill/>
        </p:spPr>
        <p:txBody>
          <a:bodyPr wrap="square" rtlCol="0">
            <a:spAutoFit/>
          </a:bodyPr>
          <a:lstStyle/>
          <a:p>
            <a:r>
              <a:rPr lang="en-US" sz="2800" b="1" dirty="0" smtClean="0"/>
              <a:t>Which key would you press to view a previously entered command?</a:t>
            </a:r>
          </a:p>
          <a:p>
            <a:endParaRPr lang="en-US" sz="2000" dirty="0"/>
          </a:p>
          <a:p>
            <a:pPr marL="914400" lvl="1" indent="-457200">
              <a:buFont typeface="+mj-lt"/>
              <a:buAutoNum type="alphaUcPeriod"/>
            </a:pPr>
            <a:r>
              <a:rPr lang="en-US" dirty="0" smtClean="0"/>
              <a:t> MULTI FUNC</a:t>
            </a:r>
          </a:p>
          <a:p>
            <a:pPr marL="914400" lvl="1" indent="-457200">
              <a:buFont typeface="+mj-lt"/>
              <a:buAutoNum type="alphaUcPeriod"/>
            </a:pPr>
            <a:endParaRPr lang="en-US" dirty="0"/>
          </a:p>
          <a:p>
            <a:pPr marL="914400" lvl="1" indent="-457200">
              <a:buFont typeface="+mj-lt"/>
              <a:buAutoNum type="alphaUcPeriod"/>
            </a:pPr>
            <a:r>
              <a:rPr lang="en-US" dirty="0" smtClean="0"/>
              <a:t> NEXT LINE</a:t>
            </a:r>
          </a:p>
          <a:p>
            <a:pPr marL="914400" lvl="1" indent="-457200">
              <a:buFont typeface="+mj-lt"/>
              <a:buAutoNum type="alphaUcPeriod"/>
            </a:pPr>
            <a:endParaRPr lang="en-US" dirty="0"/>
          </a:p>
          <a:p>
            <a:pPr marL="914400" lvl="1" indent="-457200">
              <a:buFont typeface="+mj-lt"/>
              <a:buAutoNum type="alphaUcPeriod"/>
            </a:pPr>
            <a:r>
              <a:rPr lang="en-US" dirty="0" smtClean="0"/>
              <a:t> RECALL</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9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 y="1307592"/>
            <a:ext cx="8286750" cy="3108543"/>
          </a:xfrm>
          <a:prstGeom prst="rect">
            <a:avLst/>
          </a:prstGeom>
          <a:noFill/>
        </p:spPr>
        <p:txBody>
          <a:bodyPr wrap="square" rtlCol="0">
            <a:spAutoFit/>
          </a:bodyPr>
          <a:lstStyle/>
          <a:p>
            <a:r>
              <a:rPr lang="en-US" sz="2800" b="1" dirty="0" smtClean="0"/>
              <a:t>Which key removes all information from the Preview Area and Feedback Area?</a:t>
            </a:r>
          </a:p>
          <a:p>
            <a:endParaRPr lang="en-US" sz="2000" dirty="0"/>
          </a:p>
          <a:p>
            <a:pPr marL="914400" lvl="1" indent="-457200">
              <a:buFont typeface="+mj-lt"/>
              <a:buAutoNum type="alphaUcPeriod"/>
            </a:pPr>
            <a:r>
              <a:rPr lang="en-US" dirty="0" smtClean="0"/>
              <a:t> BACKSPACE Key</a:t>
            </a:r>
          </a:p>
          <a:p>
            <a:pPr marL="914400" lvl="1" indent="-457200">
              <a:buFont typeface="+mj-lt"/>
              <a:buAutoNum type="alphaUcPeriod"/>
            </a:pPr>
            <a:endParaRPr lang="en-US" dirty="0"/>
          </a:p>
          <a:p>
            <a:pPr marL="914400" lvl="1" indent="-457200">
              <a:buFont typeface="+mj-lt"/>
              <a:buAutoNum type="alphaUcPeriod"/>
            </a:pPr>
            <a:r>
              <a:rPr lang="en-US" dirty="0" smtClean="0"/>
              <a:t> CLEAR Key</a:t>
            </a:r>
          </a:p>
          <a:p>
            <a:pPr marL="914400" lvl="1" indent="-457200">
              <a:buFont typeface="+mj-lt"/>
              <a:buAutoNum type="alphaUcPeriod"/>
            </a:pPr>
            <a:endParaRPr lang="en-US" dirty="0"/>
          </a:p>
          <a:p>
            <a:pPr marL="914400" lvl="1" indent="-457200">
              <a:buFont typeface="+mj-lt"/>
              <a:buAutoNum type="alphaUcPeriod"/>
            </a:pPr>
            <a:r>
              <a:rPr lang="en-US" dirty="0" smtClean="0"/>
              <a:t> RECALL Key</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5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A Position View: A-CRD</a:t>
            </a:r>
          </a:p>
        </p:txBody>
      </p:sp>
      <p:grpSp>
        <p:nvGrpSpPr>
          <p:cNvPr id="4" name="Group 3"/>
          <p:cNvGrpSpPr/>
          <p:nvPr/>
        </p:nvGrpSpPr>
        <p:grpSpPr>
          <a:xfrm>
            <a:off x="115410" y="1233996"/>
            <a:ext cx="8367184" cy="4663859"/>
            <a:chOff x="705600" y="973763"/>
            <a:chExt cx="8097088" cy="496825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592" y="992061"/>
              <a:ext cx="4578096" cy="4949952"/>
            </a:xfrm>
            <a:prstGeom prst="rect">
              <a:avLst/>
            </a:prstGeom>
            <a:effectLst>
              <a:outerShdw blurRad="50800" dist="38100" dir="2700000" algn="tl" rotWithShape="0">
                <a:prstClr val="black">
                  <a:alpha val="40000"/>
                </a:prstClr>
              </a:outerShdw>
            </a:effectLst>
          </p:spPr>
        </p:pic>
        <p:sp>
          <p:nvSpPr>
            <p:cNvPr id="20" name="Line 14"/>
            <p:cNvSpPr>
              <a:spLocks noChangeShapeType="1"/>
            </p:cNvSpPr>
            <p:nvPr/>
          </p:nvSpPr>
          <p:spPr bwMode="gray">
            <a:xfrm flipV="1">
              <a:off x="3382963" y="1295063"/>
              <a:ext cx="1349375" cy="0"/>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defRPr/>
              </a:pPr>
              <a:endParaRPr lang="en-US" dirty="0">
                <a:latin typeface="Times New Roman" charset="0"/>
                <a:ea typeface="ＭＳ Ｐゴシック" charset="0"/>
                <a:cs typeface="ＭＳ Ｐゴシック" charset="0"/>
              </a:endParaRPr>
            </a:p>
          </p:txBody>
        </p:sp>
        <p:sp>
          <p:nvSpPr>
            <p:cNvPr id="21" name="Line 14"/>
            <p:cNvSpPr>
              <a:spLocks noChangeShapeType="1"/>
            </p:cNvSpPr>
            <p:nvPr/>
          </p:nvSpPr>
          <p:spPr bwMode="gray">
            <a:xfrm flipV="1">
              <a:off x="3382963" y="2136700"/>
              <a:ext cx="1349375" cy="0"/>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defRPr/>
              </a:pPr>
              <a:endParaRPr lang="en-US" dirty="0">
                <a:latin typeface="Times New Roman" charset="0"/>
                <a:ea typeface="ＭＳ Ｐゴシック" charset="0"/>
                <a:cs typeface="ＭＳ Ｐゴシック" charset="0"/>
              </a:endParaRPr>
            </a:p>
          </p:txBody>
        </p:sp>
        <p:sp>
          <p:nvSpPr>
            <p:cNvPr id="22" name="Line 14"/>
            <p:cNvSpPr>
              <a:spLocks noChangeShapeType="1"/>
            </p:cNvSpPr>
            <p:nvPr/>
          </p:nvSpPr>
          <p:spPr bwMode="gray">
            <a:xfrm flipV="1">
              <a:off x="3382963" y="2995488"/>
              <a:ext cx="1349375" cy="0"/>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defRPr/>
              </a:pPr>
              <a:endParaRPr lang="en-US" dirty="0">
                <a:latin typeface="Times New Roman" charset="0"/>
                <a:ea typeface="ＭＳ Ｐゴシック" charset="0"/>
                <a:cs typeface="ＭＳ Ｐゴシック" charset="0"/>
              </a:endParaRPr>
            </a:p>
          </p:txBody>
        </p:sp>
        <p:grpSp>
          <p:nvGrpSpPr>
            <p:cNvPr id="23" name="Group 9"/>
            <p:cNvGrpSpPr>
              <a:grpSpLocks/>
            </p:cNvGrpSpPr>
            <p:nvPr/>
          </p:nvGrpSpPr>
          <p:grpSpPr bwMode="auto">
            <a:xfrm>
              <a:off x="3383999" y="3240001"/>
              <a:ext cx="964801" cy="2379750"/>
              <a:chOff x="4977730" y="3803559"/>
              <a:chExt cx="1059529" cy="1716132"/>
            </a:xfrm>
          </p:grpSpPr>
          <p:cxnSp>
            <p:nvCxnSpPr>
              <p:cNvPr id="24" name="Straight Connector 23"/>
              <p:cNvCxnSpPr>
                <a:cxnSpLocks noChangeShapeType="1"/>
              </p:cNvCxnSpPr>
              <p:nvPr/>
            </p:nvCxnSpPr>
            <p:spPr bwMode="auto">
              <a:xfrm>
                <a:off x="4977730" y="4666818"/>
                <a:ext cx="586594" cy="0"/>
              </a:xfrm>
              <a:prstGeom prst="line">
                <a:avLst/>
              </a:prstGeom>
              <a:noFill/>
              <a:ln w="38100">
                <a:solidFill>
                  <a:srgbClr val="00B0F0"/>
                </a:solidFill>
                <a:round/>
                <a:headEnd/>
                <a:tailEnd/>
              </a:ln>
              <a:effectLst>
                <a:outerShdw blurRad="63500" dist="38100" dir="2700000" algn="tl" rotWithShape="0">
                  <a:srgbClr val="000000">
                    <a:alpha val="39998"/>
                  </a:srgbClr>
                </a:outerShdw>
              </a:effectLst>
              <a:extLst/>
            </p:spPr>
          </p:cxnSp>
          <p:sp>
            <p:nvSpPr>
              <p:cNvPr id="25" name="AutoShape 22"/>
              <p:cNvSpPr>
                <a:spLocks/>
              </p:cNvSpPr>
              <p:nvPr/>
            </p:nvSpPr>
            <p:spPr bwMode="auto">
              <a:xfrm>
                <a:off x="5564324" y="3803559"/>
                <a:ext cx="472935" cy="1716132"/>
              </a:xfrm>
              <a:prstGeom prst="leftBrace">
                <a:avLst>
                  <a:gd name="adj1" fmla="val 43303"/>
                  <a:gd name="adj2" fmla="val 50000"/>
                </a:avLst>
              </a:prstGeom>
              <a:noFill/>
              <a:ln w="38100">
                <a:solidFill>
                  <a:srgbClr val="00B0F0"/>
                </a:solidFill>
                <a:round/>
                <a:headEnd/>
                <a:tailEnd/>
              </a:ln>
              <a:effectLst>
                <a:outerShdw blurRad="63500" dist="38100" dir="2700000" algn="tl" rotWithShape="0">
                  <a:srgbClr val="000000">
                    <a:alpha val="39998"/>
                  </a:srgbClr>
                </a:outerShdw>
              </a:effectLst>
              <a:extLst/>
            </p:spPr>
            <p:txBody>
              <a:bodyPr wrap="none" anchor="ctr"/>
              <a:lstStyle/>
              <a:p>
                <a:pPr eaLnBrk="1" hangingPunct="1">
                  <a:defRPr/>
                </a:pPr>
                <a:endParaRPr lang="en-US" dirty="0">
                  <a:ea typeface="+mn-ea"/>
                </a:endParaRPr>
              </a:p>
            </p:txBody>
          </p:sp>
        </p:grpSp>
        <p:sp>
          <p:nvSpPr>
            <p:cNvPr id="26" name="Text Box 9"/>
            <p:cNvSpPr txBox="1">
              <a:spLocks noChangeArrowheads="1"/>
            </p:cNvSpPr>
            <p:nvPr/>
          </p:nvSpPr>
          <p:spPr bwMode="auto">
            <a:xfrm>
              <a:off x="1814399" y="973763"/>
              <a:ext cx="1542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800" b="1" dirty="0">
                  <a:solidFill>
                    <a:srgbClr val="122039"/>
                  </a:solidFill>
                  <a:latin typeface="Arial" panose="020B0604020202020204" pitchFamily="34" charset="0"/>
                </a:rPr>
                <a:t>Response</a:t>
              </a:r>
              <a:br>
                <a:rPr lang="en-US" altLang="en-US" sz="1800" b="1" dirty="0">
                  <a:solidFill>
                    <a:srgbClr val="122039"/>
                  </a:solidFill>
                  <a:latin typeface="Arial" panose="020B0604020202020204" pitchFamily="34" charset="0"/>
                </a:rPr>
              </a:br>
              <a:r>
                <a:rPr lang="en-US" altLang="en-US" sz="1800" b="1" dirty="0">
                  <a:solidFill>
                    <a:srgbClr val="122039"/>
                  </a:solidFill>
                  <a:latin typeface="Arial" panose="020B0604020202020204" pitchFamily="34" charset="0"/>
                </a:rPr>
                <a:t>Area </a:t>
              </a:r>
              <a:r>
                <a:rPr lang="en-US" altLang="en-US" sz="1800" b="1" dirty="0" smtClean="0">
                  <a:solidFill>
                    <a:srgbClr val="122039"/>
                  </a:solidFill>
                  <a:latin typeface="Arial" panose="020B0604020202020204" pitchFamily="34" charset="0"/>
                </a:rPr>
                <a:t>Header</a:t>
              </a:r>
              <a:endParaRPr lang="en-US" altLang="en-US" sz="1800" b="1" dirty="0">
                <a:solidFill>
                  <a:srgbClr val="122039"/>
                </a:solidFill>
                <a:latin typeface="Arial" panose="020B0604020202020204" pitchFamily="34" charset="0"/>
              </a:endParaRPr>
            </a:p>
          </p:txBody>
        </p:sp>
        <p:sp>
          <p:nvSpPr>
            <p:cNvPr id="27" name="Text Box 9"/>
            <p:cNvSpPr txBox="1">
              <a:spLocks noChangeArrowheads="1"/>
            </p:cNvSpPr>
            <p:nvPr/>
          </p:nvSpPr>
          <p:spPr bwMode="auto">
            <a:xfrm>
              <a:off x="1497600" y="1952963"/>
              <a:ext cx="1859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800" b="1" dirty="0" smtClean="0">
                  <a:solidFill>
                    <a:srgbClr val="122039"/>
                  </a:solidFill>
                  <a:latin typeface="Arial" panose="020B0604020202020204" pitchFamily="34" charset="0"/>
                </a:rPr>
                <a:t>Response Area</a:t>
              </a:r>
              <a:endParaRPr lang="en-US" altLang="en-US" sz="1800" b="1" dirty="0">
                <a:solidFill>
                  <a:srgbClr val="122039"/>
                </a:solidFill>
                <a:latin typeface="Arial" panose="020B0604020202020204" pitchFamily="34" charset="0"/>
              </a:endParaRPr>
            </a:p>
          </p:txBody>
        </p:sp>
        <p:sp>
          <p:nvSpPr>
            <p:cNvPr id="28" name="Text Box 9"/>
            <p:cNvSpPr txBox="1">
              <a:spLocks noChangeArrowheads="1"/>
            </p:cNvSpPr>
            <p:nvPr/>
          </p:nvSpPr>
          <p:spPr bwMode="auto">
            <a:xfrm>
              <a:off x="705600" y="2680163"/>
              <a:ext cx="2651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800" b="1" dirty="0" smtClean="0">
                  <a:solidFill>
                    <a:srgbClr val="122039"/>
                  </a:solidFill>
                  <a:latin typeface="Arial" panose="020B0604020202020204" pitchFamily="34" charset="0"/>
                </a:rPr>
                <a:t>Message Composition Area Header</a:t>
              </a:r>
              <a:endParaRPr lang="en-US" altLang="en-US" sz="1800" b="1" dirty="0">
                <a:solidFill>
                  <a:srgbClr val="122039"/>
                </a:solidFill>
                <a:latin typeface="Arial" panose="020B0604020202020204" pitchFamily="34" charset="0"/>
              </a:endParaRPr>
            </a:p>
          </p:txBody>
        </p:sp>
        <p:sp>
          <p:nvSpPr>
            <p:cNvPr id="29" name="Text Box 9"/>
            <p:cNvSpPr txBox="1">
              <a:spLocks noChangeArrowheads="1"/>
            </p:cNvSpPr>
            <p:nvPr/>
          </p:nvSpPr>
          <p:spPr bwMode="auto">
            <a:xfrm>
              <a:off x="993600" y="4120163"/>
              <a:ext cx="2363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800" b="1" dirty="0" smtClean="0">
                  <a:solidFill>
                    <a:srgbClr val="122039"/>
                  </a:solidFill>
                  <a:latin typeface="Arial" panose="020B0604020202020204" pitchFamily="34" charset="0"/>
                </a:rPr>
                <a:t>Message Composition Area</a:t>
              </a:r>
              <a:endParaRPr lang="en-US" altLang="en-US" sz="1800" b="1" dirty="0">
                <a:solidFill>
                  <a:srgbClr val="122039"/>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768" y="1307592"/>
            <a:ext cx="8286750" cy="2677656"/>
          </a:xfrm>
          <a:prstGeom prst="rect">
            <a:avLst/>
          </a:prstGeom>
          <a:noFill/>
        </p:spPr>
        <p:txBody>
          <a:bodyPr wrap="square" rtlCol="0">
            <a:spAutoFit/>
          </a:bodyPr>
          <a:lstStyle/>
          <a:p>
            <a:r>
              <a:rPr lang="en-US" sz="2800" b="1" dirty="0" smtClean="0"/>
              <a:t>From top to bottom, the areas of the A-CRD are:</a:t>
            </a:r>
          </a:p>
          <a:p>
            <a:endParaRPr lang="en-US" sz="2000" dirty="0"/>
          </a:p>
          <a:p>
            <a:pPr marL="914400" lvl="1" indent="-457200">
              <a:buFont typeface="+mj-lt"/>
              <a:buAutoNum type="alphaUcPeriod"/>
            </a:pPr>
            <a:r>
              <a:rPr lang="en-US" dirty="0" smtClean="0"/>
              <a:t> Response Area, Preview Area, Feedback Area</a:t>
            </a:r>
          </a:p>
          <a:p>
            <a:pPr marL="914400" lvl="1" indent="-457200">
              <a:buFont typeface="+mj-lt"/>
              <a:buAutoNum type="alphaUcPeriod"/>
            </a:pPr>
            <a:endParaRPr lang="en-US" dirty="0"/>
          </a:p>
          <a:p>
            <a:pPr marL="914400" lvl="1" indent="-457200">
              <a:buFont typeface="+mj-lt"/>
              <a:buAutoNum type="alphaUcPeriod"/>
            </a:pPr>
            <a:r>
              <a:rPr lang="en-US" dirty="0" smtClean="0"/>
              <a:t> Preview Area, Response Area, Feedback Area</a:t>
            </a:r>
          </a:p>
          <a:p>
            <a:pPr marL="914400" lvl="1" indent="-457200">
              <a:buFont typeface="+mj-lt"/>
              <a:buAutoNum type="alphaUcPeriod"/>
            </a:pPr>
            <a:endParaRPr lang="en-US" dirty="0"/>
          </a:p>
          <a:p>
            <a:pPr marL="914400" lvl="1" indent="-457200">
              <a:buFont typeface="+mj-lt"/>
              <a:buAutoNum type="alphaUcPeriod"/>
            </a:pPr>
            <a:r>
              <a:rPr lang="en-US" dirty="0" smtClean="0"/>
              <a:t> Preview Area, Feedback Area, Response Area</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4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4" end="4"/>
                                            </p:txEl>
                                          </p:spTgt>
                                        </p:tgtEl>
                                        <p:attrNameLst>
                                          <p:attrName>style.opacity</p:attrName>
                                        </p:attrNameLst>
                                      </p:cBhvr>
                                      <p:to>
                                        <p:strVal val="0.25"/>
                                      </p:to>
                                    </p:set>
                                    <p:animEffect filter="image" prLst="opacity: 0.2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 y="1307592"/>
            <a:ext cx="8286750" cy="3108543"/>
          </a:xfrm>
          <a:prstGeom prst="rect">
            <a:avLst/>
          </a:prstGeom>
          <a:noFill/>
        </p:spPr>
        <p:txBody>
          <a:bodyPr wrap="square" rtlCol="0">
            <a:spAutoFit/>
          </a:bodyPr>
          <a:lstStyle/>
          <a:p>
            <a:r>
              <a:rPr lang="en-US" sz="2800" b="1" dirty="0" smtClean="0"/>
              <a:t>The result of an accepted command would appear in which area of the A-CRD?</a:t>
            </a:r>
          </a:p>
          <a:p>
            <a:endParaRPr lang="en-US" sz="2000" dirty="0"/>
          </a:p>
          <a:p>
            <a:pPr marL="914400" lvl="1" indent="-457200">
              <a:buFont typeface="+mj-lt"/>
              <a:buAutoNum type="alphaUcPeriod"/>
            </a:pPr>
            <a:r>
              <a:rPr lang="en-US" dirty="0" smtClean="0"/>
              <a:t> Response Area</a:t>
            </a:r>
          </a:p>
          <a:p>
            <a:pPr marL="914400" lvl="1" indent="-457200">
              <a:buFont typeface="+mj-lt"/>
              <a:buAutoNum type="alphaUcPeriod"/>
            </a:pPr>
            <a:endParaRPr lang="en-US" dirty="0"/>
          </a:p>
          <a:p>
            <a:pPr marL="914400" lvl="1" indent="-457200">
              <a:buFont typeface="+mj-lt"/>
              <a:buAutoNum type="alphaUcPeriod"/>
            </a:pPr>
            <a:r>
              <a:rPr lang="en-US" dirty="0" smtClean="0"/>
              <a:t> Preview Area</a:t>
            </a:r>
          </a:p>
          <a:p>
            <a:pPr marL="914400" lvl="1" indent="-457200">
              <a:buFont typeface="+mj-lt"/>
              <a:buAutoNum type="alphaUcPeriod"/>
            </a:pPr>
            <a:endParaRPr lang="en-US" dirty="0"/>
          </a:p>
          <a:p>
            <a:pPr marL="914400" lvl="1" indent="-457200">
              <a:buFont typeface="+mj-lt"/>
              <a:buAutoNum type="alphaUcPeriod"/>
            </a:pPr>
            <a:r>
              <a:rPr lang="en-US" dirty="0" smtClean="0"/>
              <a:t> Feedback Area</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4" end="4"/>
                                            </p:txEl>
                                          </p:spTgt>
                                        </p:tgtEl>
                                        <p:attrNameLst>
                                          <p:attrName>style.opacity</p:attrName>
                                        </p:attrNameLst>
                                      </p:cBhvr>
                                      <p:to>
                                        <p:strVal val="0.25"/>
                                      </p:to>
                                    </p:set>
                                    <p:animEffect filter="image" prLst="opacity: 0.2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ltLang="en-US" dirty="0" smtClean="0"/>
              <a:t>A Position View</a:t>
            </a:r>
          </a:p>
        </p:txBody>
      </p:sp>
      <p:sp>
        <p:nvSpPr>
          <p:cNvPr id="6" name="TextBox 9"/>
          <p:cNvSpPr txBox="1">
            <a:spLocks noChangeArrowheads="1"/>
          </p:cNvSpPr>
          <p:nvPr/>
        </p:nvSpPr>
        <p:spPr bwMode="auto">
          <a:xfrm>
            <a:off x="1075334" y="1178675"/>
            <a:ext cx="2443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rgbClr val="122039"/>
                </a:solidFill>
                <a:latin typeface="Arial" panose="020B0604020202020204" pitchFamily="34" charset="0"/>
                <a:cs typeface="Arial" panose="020B0604020202020204" pitchFamily="34" charset="0"/>
              </a:rPr>
              <a:t>Time View</a:t>
            </a:r>
          </a:p>
        </p:txBody>
      </p:sp>
      <p:sp>
        <p:nvSpPr>
          <p:cNvPr id="7" name="TextBox 9"/>
          <p:cNvSpPr txBox="1">
            <a:spLocks noChangeArrowheads="1"/>
          </p:cNvSpPr>
          <p:nvPr/>
        </p:nvSpPr>
        <p:spPr bwMode="auto">
          <a:xfrm>
            <a:off x="4954207" y="1178675"/>
            <a:ext cx="3069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rgbClr val="122039"/>
                </a:solidFill>
                <a:latin typeface="Arial" panose="020B0604020202020204" pitchFamily="34" charset="0"/>
                <a:cs typeface="Arial" panose="020B0604020202020204" pitchFamily="34" charset="0"/>
              </a:rPr>
              <a:t>Alarm Volume View</a:t>
            </a:r>
          </a:p>
        </p:txBody>
      </p:sp>
      <p:pic>
        <p:nvPicPr>
          <p:cNvPr id="8" name="Picture 7"/>
          <p:cNvPicPr>
            <a:picLocks noChangeAspect="1"/>
          </p:cNvPicPr>
          <p:nvPr/>
        </p:nvPicPr>
        <p:blipFill>
          <a:blip r:embed="rId3" cstate="print"/>
          <a:stretch>
            <a:fillRect/>
          </a:stretch>
        </p:blipFill>
        <p:spPr>
          <a:xfrm>
            <a:off x="845820" y="1773798"/>
            <a:ext cx="3142660" cy="912252"/>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cstate="print"/>
          <a:stretch>
            <a:fillRect/>
          </a:stretch>
        </p:blipFill>
        <p:spPr>
          <a:xfrm>
            <a:off x="5166488" y="1773798"/>
            <a:ext cx="2644775" cy="13589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print"/>
          <a:stretch>
            <a:fillRect/>
          </a:stretch>
        </p:blipFill>
        <p:spPr>
          <a:xfrm>
            <a:off x="4735513" y="3573354"/>
            <a:ext cx="3505200" cy="2206625"/>
          </a:xfrm>
          <a:prstGeom prst="rect">
            <a:avLst/>
          </a:prstGeom>
          <a:effectLst>
            <a:outerShdw blurRad="50800" dist="38100" dir="2700000" algn="tl" rotWithShape="0">
              <a:prstClr val="black">
                <a:alpha val="40000"/>
              </a:prstClr>
            </a:outerShdw>
          </a:effectLst>
        </p:spPr>
      </p:pic>
      <p:sp>
        <p:nvSpPr>
          <p:cNvPr id="3" name="Rectangle 2"/>
          <p:cNvSpPr/>
          <p:nvPr/>
        </p:nvSpPr>
        <p:spPr bwMode="auto">
          <a:xfrm>
            <a:off x="6442363" y="3685309"/>
            <a:ext cx="762000" cy="415636"/>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bwMode="auto">
          <a:xfrm>
            <a:off x="5105400" y="4419600"/>
            <a:ext cx="457200" cy="415636"/>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2044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Flight Strip Printer (FSP)</a:t>
            </a:r>
          </a:p>
        </p:txBody>
      </p:sp>
      <p:sp>
        <p:nvSpPr>
          <p:cNvPr id="29699" name="Content Placeholder 3"/>
          <p:cNvSpPr>
            <a:spLocks noGrp="1"/>
          </p:cNvSpPr>
          <p:nvPr>
            <p:ph sz="half" idx="2"/>
          </p:nvPr>
        </p:nvSpPr>
        <p:spPr>
          <a:xfrm>
            <a:off x="3927898" y="1558557"/>
            <a:ext cx="4712707" cy="1453226"/>
          </a:xfrm>
        </p:spPr>
        <p:txBody>
          <a:bodyPr/>
          <a:lstStyle/>
          <a:p>
            <a:pPr marL="0" indent="0" algn="ctr">
              <a:buNone/>
            </a:pPr>
            <a:r>
              <a:rPr lang="en-US" altLang="en-US" dirty="0" smtClean="0"/>
              <a:t>Controls and Indicators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958" y="954088"/>
            <a:ext cx="2833996" cy="49843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220" y="2118384"/>
            <a:ext cx="4432061" cy="2141402"/>
          </a:xfrm>
          <a:prstGeom prst="rect">
            <a:avLst/>
          </a:prstGeom>
        </p:spPr>
      </p:pic>
    </p:spTree>
    <p:extLst>
      <p:ext uri="{BB962C8B-B14F-4D97-AF65-F5344CB8AC3E}">
        <p14:creationId xmlns:p14="http://schemas.microsoft.com/office/powerpoint/2010/main" val="3137750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28625" y="2230470"/>
            <a:ext cx="8050213"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You will complete this exercise in </a:t>
            </a:r>
            <a:r>
              <a:rPr lang="en-US" dirty="0"/>
              <a:t>the lab at the conclusion of this lecture.</a:t>
            </a:r>
            <a:r>
              <a:rPr lang="en-US" cap="all" dirty="0"/>
              <a:t/>
            </a:r>
            <a:br>
              <a:rPr lang="en-US" cap="all" dirty="0"/>
            </a:br>
            <a:endParaRPr lang="en-US" altLang="en-US" dirty="0"/>
          </a:p>
        </p:txBody>
      </p:sp>
      <p:sp>
        <p:nvSpPr>
          <p:cNvPr id="5" name="Title 2"/>
          <p:cNvSpPr txBox="1">
            <a:spLocks/>
          </p:cNvSpPr>
          <p:nvPr/>
        </p:nvSpPr>
        <p:spPr bwMode="auto">
          <a:xfrm>
            <a:off x="429768" y="347472"/>
            <a:ext cx="8877766" cy="76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a:t/>
            </a:r>
            <a:br>
              <a:rPr lang="en-US" altLang="en-US" dirty="0"/>
            </a:br>
            <a:r>
              <a:rPr lang="en-US" dirty="0"/>
              <a:t>Practice </a:t>
            </a:r>
            <a:r>
              <a:rPr lang="en-US" dirty="0" smtClean="0"/>
              <a:t>Exercise </a:t>
            </a:r>
            <a:r>
              <a:rPr lang="en-US" dirty="0"/>
              <a:t>1</a:t>
            </a:r>
            <a:r>
              <a:rPr lang="en-US" dirty="0" smtClean="0"/>
              <a:t>: </a:t>
            </a:r>
            <a:endParaRPr lang="en-US" altLang="en-US" dirty="0" smtClean="0"/>
          </a:p>
          <a:p>
            <a:r>
              <a:rPr lang="en-US" altLang="en-US" sz="3200" dirty="0" smtClean="0"/>
              <a:t>Loading Flight Strip Printer</a:t>
            </a:r>
          </a:p>
        </p:txBody>
      </p:sp>
    </p:spTree>
    <p:extLst>
      <p:ext uri="{BB962C8B-B14F-4D97-AF65-F5344CB8AC3E}">
        <p14:creationId xmlns:p14="http://schemas.microsoft.com/office/powerpoint/2010/main" val="4232868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6915" y="933407"/>
            <a:ext cx="2960541" cy="4991186"/>
          </a:xfrm>
          <a:prstGeom prst="rect">
            <a:avLst/>
          </a:prstGeom>
        </p:spPr>
      </p:pic>
      <p:sp>
        <p:nvSpPr>
          <p:cNvPr id="25602" name="Title 1"/>
          <p:cNvSpPr>
            <a:spLocks noGrp="1"/>
          </p:cNvSpPr>
          <p:nvPr>
            <p:ph type="title"/>
          </p:nvPr>
        </p:nvSpPr>
        <p:spPr/>
        <p:txBody>
          <a:bodyPr/>
          <a:lstStyle/>
          <a:p>
            <a:r>
              <a:rPr lang="en-US" altLang="en-US" dirty="0" smtClean="0"/>
              <a:t>RA Position Console</a:t>
            </a:r>
          </a:p>
        </p:txBody>
      </p:sp>
      <p:grpSp>
        <p:nvGrpSpPr>
          <p:cNvPr id="3" name="Group 2"/>
          <p:cNvGrpSpPr/>
          <p:nvPr/>
        </p:nvGrpSpPr>
        <p:grpSpPr>
          <a:xfrm>
            <a:off x="594360" y="1005330"/>
            <a:ext cx="8080835" cy="4949163"/>
            <a:chOff x="553441" y="898525"/>
            <a:chExt cx="8252422" cy="5151969"/>
          </a:xfrm>
        </p:grpSpPr>
        <p:sp>
          <p:nvSpPr>
            <p:cNvPr id="5" name="TextBox 9"/>
            <p:cNvSpPr txBox="1">
              <a:spLocks noChangeArrowheads="1"/>
            </p:cNvSpPr>
            <p:nvPr/>
          </p:nvSpPr>
          <p:spPr bwMode="auto">
            <a:xfrm>
              <a:off x="554187" y="1476375"/>
              <a:ext cx="2015198"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Backlit Chart Holder</a:t>
              </a:r>
            </a:p>
          </p:txBody>
        </p:sp>
        <p:sp>
          <p:nvSpPr>
            <p:cNvPr id="6" name="TextBox 10"/>
            <p:cNvSpPr txBox="1">
              <a:spLocks noChangeArrowheads="1"/>
            </p:cNvSpPr>
            <p:nvPr/>
          </p:nvSpPr>
          <p:spPr bwMode="auto">
            <a:xfrm>
              <a:off x="6939735" y="2497522"/>
              <a:ext cx="1862953" cy="608738"/>
            </a:xfrm>
            <a:prstGeom prst="rect">
              <a:avLst/>
            </a:prstGeom>
            <a:noFill/>
            <a:ln w="9525">
              <a:noFill/>
              <a:miter lim="800000"/>
              <a:headEnd/>
              <a:tailEnd/>
            </a:ln>
          </p:spPr>
          <p:txBody>
            <a:bodyPr wrap="none" lIns="0" rIns="0">
              <a:spAutoFit/>
            </a:bodyPr>
            <a:lstStyle/>
            <a:p>
              <a:pPr algn="r">
                <a:defRPr/>
              </a:pPr>
              <a:r>
                <a:rPr lang="en-US" altLang="en-US" sz="1600" b="1" dirty="0">
                  <a:solidFill>
                    <a:srgbClr val="122039"/>
                  </a:solidFill>
                  <a:ea typeface="MS PGothic" panose="020B0600070205080204" pitchFamily="34" charset="-128"/>
                  <a:cs typeface="Arial" panose="020B0604020202020204" pitchFamily="34" charset="0"/>
                </a:rPr>
                <a:t>Tracker Panel </a:t>
              </a:r>
              <a:r>
                <a:rPr lang="en-US" altLang="en-US" sz="1600" b="1" dirty="0">
                  <a:solidFill>
                    <a:srgbClr val="122039"/>
                  </a:solidFill>
                  <a:latin typeface="Arial" charset="0"/>
                  <a:ea typeface="MS PGothic" panose="020B0600070205080204" pitchFamily="34" charset="-128"/>
                  <a:cs typeface="Arial" charset="0"/>
                </a:rPr>
                <a:t>or</a:t>
              </a:r>
            </a:p>
            <a:p>
              <a:pPr algn="r">
                <a:defRPr/>
              </a:pPr>
              <a:r>
                <a:rPr lang="en-US" altLang="en-US" sz="1600" b="1" dirty="0">
                  <a:solidFill>
                    <a:srgbClr val="122039"/>
                  </a:solidFill>
                  <a:latin typeface="Arial" charset="0"/>
                  <a:ea typeface="MS PGothic" panose="020B0600070205080204" pitchFamily="34" charset="-128"/>
                  <a:cs typeface="Arial" charset="0"/>
                </a:rPr>
                <a:t>Additional Storage</a:t>
              </a:r>
            </a:p>
          </p:txBody>
        </p:sp>
        <p:sp>
          <p:nvSpPr>
            <p:cNvPr id="7" name="TextBox 6"/>
            <p:cNvSpPr txBox="1"/>
            <p:nvPr/>
          </p:nvSpPr>
          <p:spPr>
            <a:xfrm>
              <a:off x="554186" y="2879725"/>
              <a:ext cx="1925553" cy="352427"/>
            </a:xfrm>
            <a:prstGeom prst="rect">
              <a:avLst/>
            </a:prstGeom>
            <a:noFill/>
          </p:spPr>
          <p:txBody>
            <a:bodyPr wrap="none" lIns="0" rIns="0">
              <a:spAutoFit/>
            </a:bodyPr>
            <a:lstStyle/>
            <a:p>
              <a:pPr>
                <a:defRPr/>
              </a:pPr>
              <a:r>
                <a:rPr lang="en-US" sz="1600" b="1" dirty="0" smtClean="0">
                  <a:ea typeface="MS PGothic" panose="020B0600070205080204" pitchFamily="34" charset="-128"/>
                  <a:cs typeface="Arial" panose="020B0604020202020204" pitchFamily="34" charset="0"/>
                </a:rPr>
                <a:t>RA Display Monitor</a:t>
              </a:r>
              <a:endParaRPr lang="en-US" sz="1600" b="1" dirty="0">
                <a:ea typeface="MS PGothic" panose="020B0600070205080204" pitchFamily="34" charset="-128"/>
                <a:cs typeface="Arial" panose="020B0604020202020204" pitchFamily="34" charset="0"/>
              </a:endParaRPr>
            </a:p>
          </p:txBody>
        </p:sp>
        <p:sp>
          <p:nvSpPr>
            <p:cNvPr id="8" name="TextBox 12"/>
            <p:cNvSpPr txBox="1">
              <a:spLocks noChangeArrowheads="1"/>
            </p:cNvSpPr>
            <p:nvPr/>
          </p:nvSpPr>
          <p:spPr bwMode="auto">
            <a:xfrm>
              <a:off x="553441" y="4284662"/>
              <a:ext cx="964217"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Keyboard</a:t>
              </a:r>
            </a:p>
          </p:txBody>
        </p:sp>
        <p:sp>
          <p:nvSpPr>
            <p:cNvPr id="9" name="TextBox 13"/>
            <p:cNvSpPr txBox="1">
              <a:spLocks noChangeArrowheads="1"/>
            </p:cNvSpPr>
            <p:nvPr/>
          </p:nvSpPr>
          <p:spPr bwMode="auto">
            <a:xfrm>
              <a:off x="553441" y="5698067"/>
              <a:ext cx="1453693"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Headset Jacks</a:t>
              </a:r>
            </a:p>
          </p:txBody>
        </p:sp>
        <p:sp>
          <p:nvSpPr>
            <p:cNvPr id="10" name="TextBox 9"/>
            <p:cNvSpPr txBox="1"/>
            <p:nvPr/>
          </p:nvSpPr>
          <p:spPr>
            <a:xfrm>
              <a:off x="554186" y="2055813"/>
              <a:ext cx="2386805" cy="608738"/>
            </a:xfrm>
            <a:prstGeom prst="rect">
              <a:avLst/>
            </a:prstGeom>
            <a:noFill/>
          </p:spPr>
          <p:txBody>
            <a:bodyPr wrap="none" lIns="0" rIns="0">
              <a:spAutoFit/>
            </a:bodyPr>
            <a:lstStyle/>
            <a:p>
              <a:pPr>
                <a:defRPr/>
              </a:pPr>
              <a:r>
                <a:rPr lang="en-US" sz="1600" b="1" dirty="0">
                  <a:ea typeface="MS PGothic" panose="020B0600070205080204" pitchFamily="34" charset="-128"/>
                  <a:cs typeface="Arial" panose="020B0604020202020204" pitchFamily="34" charset="0"/>
                </a:rPr>
                <a:t>En Route Information</a:t>
              </a:r>
            </a:p>
            <a:p>
              <a:pPr>
                <a:defRPr/>
              </a:pPr>
              <a:r>
                <a:rPr lang="en-US" sz="1600" b="1" dirty="0">
                  <a:ea typeface="MS PGothic" panose="020B0600070205080204" pitchFamily="34" charset="-128"/>
                  <a:cs typeface="Arial" panose="020B0604020202020204" pitchFamily="34" charset="0"/>
                </a:rPr>
                <a:t>Display System (ERIDS)</a:t>
              </a:r>
            </a:p>
          </p:txBody>
        </p:sp>
        <p:sp>
          <p:nvSpPr>
            <p:cNvPr id="11" name="TextBox 15"/>
            <p:cNvSpPr txBox="1">
              <a:spLocks noChangeArrowheads="1"/>
            </p:cNvSpPr>
            <p:nvPr/>
          </p:nvSpPr>
          <p:spPr bwMode="auto">
            <a:xfrm>
              <a:off x="6486274" y="3419764"/>
              <a:ext cx="2316414" cy="6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chemeClr val="bg1">
                      <a:lumMod val="65000"/>
                    </a:schemeClr>
                  </a:solidFill>
                  <a:latin typeface="Arial" panose="020B0604020202020204" pitchFamily="34" charset="0"/>
                  <a:cs typeface="Arial" panose="020B0604020202020204" pitchFamily="34" charset="0"/>
                </a:rPr>
                <a:t>Voice Switching and</a:t>
              </a:r>
            </a:p>
            <a:p>
              <a:pPr algn="r"/>
              <a:r>
                <a:rPr lang="en-US" altLang="en-US" sz="1600" b="1" dirty="0">
                  <a:solidFill>
                    <a:schemeClr val="bg1">
                      <a:lumMod val="65000"/>
                    </a:schemeClr>
                  </a:solidFill>
                  <a:latin typeface="Arial" panose="020B0604020202020204" pitchFamily="34" charset="0"/>
                  <a:cs typeface="Arial" panose="020B0604020202020204" pitchFamily="34" charset="0"/>
                </a:rPr>
                <a:t>Control System (VSCS)</a:t>
              </a:r>
            </a:p>
          </p:txBody>
        </p:sp>
        <p:sp>
          <p:nvSpPr>
            <p:cNvPr id="12" name="TextBox 11"/>
            <p:cNvSpPr txBox="1"/>
            <p:nvPr/>
          </p:nvSpPr>
          <p:spPr>
            <a:xfrm>
              <a:off x="7894261" y="5018185"/>
              <a:ext cx="908427" cy="352427"/>
            </a:xfrm>
            <a:prstGeom prst="rect">
              <a:avLst/>
            </a:prstGeom>
            <a:noFill/>
          </p:spPr>
          <p:txBody>
            <a:bodyPr wrap="none" lIns="0" rIns="0">
              <a:spAutoFit/>
            </a:bodyPr>
            <a:lstStyle/>
            <a:p>
              <a:pPr algn="r">
                <a:defRPr/>
              </a:pPr>
              <a:r>
                <a:rPr lang="en-US" sz="1600" b="1" dirty="0">
                  <a:solidFill>
                    <a:srgbClr val="122039"/>
                  </a:solidFill>
                  <a:ea typeface="MS PGothic" panose="020B0600070205080204" pitchFamily="34" charset="-128"/>
                  <a:cs typeface="Arial" panose="020B0604020202020204" pitchFamily="34" charset="0"/>
                </a:rPr>
                <a:t>Trackball</a:t>
              </a:r>
            </a:p>
          </p:txBody>
        </p:sp>
        <p:sp>
          <p:nvSpPr>
            <p:cNvPr id="13" name="TextBox 17"/>
            <p:cNvSpPr txBox="1">
              <a:spLocks noChangeArrowheads="1"/>
            </p:cNvSpPr>
            <p:nvPr/>
          </p:nvSpPr>
          <p:spPr bwMode="auto">
            <a:xfrm>
              <a:off x="7644881" y="5604674"/>
              <a:ext cx="1106640"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smtClean="0">
                  <a:solidFill>
                    <a:schemeClr val="bg1">
                      <a:lumMod val="65000"/>
                    </a:schemeClr>
                  </a:solidFill>
                  <a:latin typeface="Arial" panose="020B0604020202020204" pitchFamily="34" charset="0"/>
                  <a:cs typeface="Arial" panose="020B0604020202020204" pitchFamily="34" charset="0"/>
                </a:rPr>
                <a:t>Footswitch</a:t>
              </a:r>
              <a:endParaRPr lang="en-US" altLang="en-US" sz="1600" b="1" dirty="0">
                <a:solidFill>
                  <a:schemeClr val="bg1">
                    <a:lumMod val="65000"/>
                  </a:schemeClr>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a:off x="2624286" y="1649413"/>
              <a:ext cx="1395413" cy="241300"/>
            </a:xfrm>
            <a:prstGeom prst="straightConnector1">
              <a:avLst/>
            </a:prstGeom>
            <a:noFill/>
            <a:ln w="38100" cap="flat" cmpd="sng" algn="ctr">
              <a:solidFill>
                <a:srgbClr val="00B0F0"/>
              </a:solidFill>
              <a:prstDash val="solid"/>
              <a:headEnd type="none" w="med" len="med"/>
              <a:tailEnd type="triangle" w="med" len="med"/>
            </a:ln>
            <a:effectLst/>
          </p:spPr>
        </p:cxnSp>
        <p:cxnSp>
          <p:nvCxnSpPr>
            <p:cNvPr id="15" name="Straight Arrow Connector 14"/>
            <p:cNvCxnSpPr/>
            <p:nvPr/>
          </p:nvCxnSpPr>
          <p:spPr>
            <a:xfrm>
              <a:off x="2956074" y="2498725"/>
              <a:ext cx="674687" cy="319088"/>
            </a:xfrm>
            <a:prstGeom prst="straightConnector1">
              <a:avLst/>
            </a:prstGeom>
            <a:noFill/>
            <a:ln w="38100" cap="flat" cmpd="sng" algn="ctr">
              <a:solidFill>
                <a:srgbClr val="00B0F0"/>
              </a:solidFill>
              <a:prstDash val="solid"/>
              <a:headEnd type="none" w="med" len="med"/>
              <a:tailEnd type="triangle" w="med" len="med"/>
            </a:ln>
            <a:effectLst/>
          </p:spPr>
        </p:cxnSp>
        <p:cxnSp>
          <p:nvCxnSpPr>
            <p:cNvPr id="16" name="Straight Arrow Connector 15"/>
            <p:cNvCxnSpPr/>
            <p:nvPr/>
          </p:nvCxnSpPr>
          <p:spPr>
            <a:xfrm>
              <a:off x="2569384" y="3101342"/>
              <a:ext cx="1820202" cy="872171"/>
            </a:xfrm>
            <a:prstGeom prst="straightConnector1">
              <a:avLst/>
            </a:prstGeom>
            <a:noFill/>
            <a:ln w="38100" cap="flat" cmpd="sng" algn="ctr">
              <a:solidFill>
                <a:srgbClr val="00B0F0"/>
              </a:solidFill>
              <a:prstDash val="solid"/>
              <a:headEnd type="none" w="med" len="med"/>
              <a:tailEnd type="triangle" w="med" len="med"/>
            </a:ln>
            <a:effectLst/>
          </p:spPr>
        </p:cxnSp>
        <p:cxnSp>
          <p:nvCxnSpPr>
            <p:cNvPr id="17" name="Straight Arrow Connector 16"/>
            <p:cNvCxnSpPr/>
            <p:nvPr/>
          </p:nvCxnSpPr>
          <p:spPr>
            <a:xfrm>
              <a:off x="1615225" y="4443890"/>
              <a:ext cx="2464662" cy="485298"/>
            </a:xfrm>
            <a:prstGeom prst="straightConnector1">
              <a:avLst/>
            </a:prstGeom>
            <a:noFill/>
            <a:ln w="38100" cap="flat" cmpd="sng" algn="ctr">
              <a:solidFill>
                <a:srgbClr val="00B0F0"/>
              </a:solidFill>
              <a:prstDash val="solid"/>
              <a:headEnd type="none" w="med" len="med"/>
              <a:tailEnd type="triangle" w="med" len="med"/>
            </a:ln>
            <a:effectLst/>
          </p:spPr>
        </p:cxnSp>
        <p:cxnSp>
          <p:nvCxnSpPr>
            <p:cNvPr id="18" name="Straight Arrow Connector 17"/>
            <p:cNvCxnSpPr/>
            <p:nvPr/>
          </p:nvCxnSpPr>
          <p:spPr>
            <a:xfrm flipH="1">
              <a:off x="5160963" y="2901329"/>
              <a:ext cx="1762351" cy="111746"/>
            </a:xfrm>
            <a:prstGeom prst="straightConnector1">
              <a:avLst/>
            </a:prstGeom>
            <a:noFill/>
            <a:ln w="38100" cap="flat" cmpd="sng" algn="ctr">
              <a:solidFill>
                <a:srgbClr val="00B0F0"/>
              </a:solidFill>
              <a:prstDash val="solid"/>
              <a:headEnd type="none" w="med" len="med"/>
              <a:tailEnd type="triangle" w="med" len="med"/>
            </a:ln>
            <a:effectLst/>
          </p:spPr>
        </p:cxnSp>
        <p:cxnSp>
          <p:nvCxnSpPr>
            <p:cNvPr id="19" name="Straight Arrow Connector 18"/>
            <p:cNvCxnSpPr/>
            <p:nvPr/>
          </p:nvCxnSpPr>
          <p:spPr>
            <a:xfrm flipH="1">
              <a:off x="4800543" y="3863856"/>
              <a:ext cx="1669010" cy="660018"/>
            </a:xfrm>
            <a:prstGeom prst="straightConnector1">
              <a:avLst/>
            </a:prstGeom>
            <a:noFill/>
            <a:ln w="38100" cap="flat" cmpd="sng" algn="ctr">
              <a:solidFill>
                <a:srgbClr val="00B0F0"/>
              </a:solidFill>
              <a:prstDash val="solid"/>
              <a:headEnd type="none" w="med" len="med"/>
              <a:tailEnd type="triangle" w="med" len="med"/>
            </a:ln>
            <a:effectLst/>
          </p:spPr>
        </p:cxnSp>
        <p:cxnSp>
          <p:nvCxnSpPr>
            <p:cNvPr id="20" name="Straight Arrow Connector 19"/>
            <p:cNvCxnSpPr/>
            <p:nvPr/>
          </p:nvCxnSpPr>
          <p:spPr>
            <a:xfrm flipH="1" flipV="1">
              <a:off x="5426589" y="5018185"/>
              <a:ext cx="2424876" cy="172583"/>
            </a:xfrm>
            <a:prstGeom prst="straightConnector1">
              <a:avLst/>
            </a:prstGeom>
            <a:noFill/>
            <a:ln w="38100" cap="flat" cmpd="sng" algn="ctr">
              <a:solidFill>
                <a:srgbClr val="00B0F0"/>
              </a:solidFill>
              <a:prstDash val="solid"/>
              <a:headEnd type="none" w="med" len="med"/>
              <a:tailEnd type="triangle" w="med" len="med"/>
            </a:ln>
            <a:effectLst/>
          </p:spPr>
        </p:cxnSp>
        <p:cxnSp>
          <p:nvCxnSpPr>
            <p:cNvPr id="21" name="Straight Arrow Connector 20"/>
            <p:cNvCxnSpPr/>
            <p:nvPr/>
          </p:nvCxnSpPr>
          <p:spPr>
            <a:xfrm flipH="1" flipV="1">
              <a:off x="5057669" y="5786491"/>
              <a:ext cx="2499671" cy="1586"/>
            </a:xfrm>
            <a:prstGeom prst="straightConnector1">
              <a:avLst/>
            </a:prstGeom>
            <a:noFill/>
            <a:ln w="38100" cap="flat" cmpd="sng" algn="ctr">
              <a:solidFill>
                <a:srgbClr val="00B0F0"/>
              </a:solidFill>
              <a:prstDash val="solid"/>
              <a:headEnd type="none" w="med" len="med"/>
              <a:tailEnd type="triangle" w="med" len="med"/>
            </a:ln>
            <a:effectLst/>
          </p:spPr>
        </p:cxnSp>
        <p:sp>
          <p:nvSpPr>
            <p:cNvPr id="22" name="TextBox 41"/>
            <p:cNvSpPr txBox="1">
              <a:spLocks noChangeArrowheads="1"/>
            </p:cNvSpPr>
            <p:nvPr/>
          </p:nvSpPr>
          <p:spPr bwMode="auto">
            <a:xfrm>
              <a:off x="553441" y="3705225"/>
              <a:ext cx="1666508"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Flight Strip Bays</a:t>
              </a:r>
            </a:p>
          </p:txBody>
        </p:sp>
        <p:cxnSp>
          <p:nvCxnSpPr>
            <p:cNvPr id="23" name="Straight Arrow Connector 22"/>
            <p:cNvCxnSpPr/>
            <p:nvPr/>
          </p:nvCxnSpPr>
          <p:spPr>
            <a:xfrm>
              <a:off x="2350172" y="3906265"/>
              <a:ext cx="1402029" cy="435741"/>
            </a:xfrm>
            <a:prstGeom prst="straightConnector1">
              <a:avLst/>
            </a:prstGeom>
            <a:noFill/>
            <a:ln w="38100" cap="flat" cmpd="sng" algn="ctr">
              <a:solidFill>
                <a:srgbClr val="00B0F0"/>
              </a:solidFill>
              <a:prstDash val="solid"/>
              <a:headEnd type="none" w="med" len="med"/>
              <a:tailEnd type="triangle" w="med" len="med"/>
            </a:ln>
            <a:effectLst/>
          </p:spPr>
        </p:cxnSp>
        <p:sp>
          <p:nvSpPr>
            <p:cNvPr id="26" name="TextBox 51"/>
            <p:cNvSpPr txBox="1">
              <a:spLocks noChangeArrowheads="1"/>
            </p:cNvSpPr>
            <p:nvPr/>
          </p:nvSpPr>
          <p:spPr bwMode="auto">
            <a:xfrm>
              <a:off x="6591046" y="4342006"/>
              <a:ext cx="2211642"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chemeClr val="bg1">
                      <a:lumMod val="65000"/>
                    </a:schemeClr>
                  </a:solidFill>
                  <a:latin typeface="Arial" panose="020B0604020202020204" pitchFamily="34" charset="0"/>
                  <a:cs typeface="Arial" panose="020B0604020202020204" pitchFamily="34" charset="0"/>
                </a:rPr>
                <a:t>Used Strip Receptacle</a:t>
              </a:r>
            </a:p>
          </p:txBody>
        </p:sp>
        <p:cxnSp>
          <p:nvCxnSpPr>
            <p:cNvPr id="27" name="Straight Arrow Connector 26"/>
            <p:cNvCxnSpPr/>
            <p:nvPr/>
          </p:nvCxnSpPr>
          <p:spPr>
            <a:xfrm flipH="1">
              <a:off x="5734175" y="4523874"/>
              <a:ext cx="817881" cy="295697"/>
            </a:xfrm>
            <a:prstGeom prst="straightConnector1">
              <a:avLst/>
            </a:prstGeom>
            <a:noFill/>
            <a:ln w="38100" cap="flat" cmpd="sng" algn="ctr">
              <a:solidFill>
                <a:srgbClr val="00B0F0"/>
              </a:solidFill>
              <a:prstDash val="solid"/>
              <a:headEnd type="none" w="med" len="med"/>
              <a:tailEnd type="triangle" w="med" len="med"/>
            </a:ln>
            <a:effectLst/>
          </p:spPr>
        </p:cxnSp>
        <p:sp>
          <p:nvSpPr>
            <p:cNvPr id="28" name="TextBox 18"/>
            <p:cNvSpPr txBox="1">
              <a:spLocks noChangeArrowheads="1"/>
            </p:cNvSpPr>
            <p:nvPr/>
          </p:nvSpPr>
          <p:spPr bwMode="auto">
            <a:xfrm>
              <a:off x="7301521" y="898525"/>
              <a:ext cx="1501167"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chemeClr val="bg1">
                      <a:lumMod val="65000"/>
                    </a:schemeClr>
                  </a:solidFill>
                  <a:latin typeface="Arial" panose="020B0604020202020204" pitchFamily="34" charset="0"/>
                  <a:cs typeface="Arial" panose="020B0604020202020204" pitchFamily="34" charset="0"/>
                </a:rPr>
                <a:t>Binder Storage</a:t>
              </a:r>
            </a:p>
          </p:txBody>
        </p:sp>
        <p:cxnSp>
          <p:nvCxnSpPr>
            <p:cNvPr id="29" name="Straight Arrow Connector 28"/>
            <p:cNvCxnSpPr/>
            <p:nvPr/>
          </p:nvCxnSpPr>
          <p:spPr>
            <a:xfrm flipH="1">
              <a:off x="4611688" y="1085850"/>
              <a:ext cx="2632075" cy="1641475"/>
            </a:xfrm>
            <a:prstGeom prst="straightConnector1">
              <a:avLst/>
            </a:prstGeom>
            <a:noFill/>
            <a:ln w="38100" cap="flat" cmpd="sng" algn="ctr">
              <a:solidFill>
                <a:srgbClr val="00B0F0"/>
              </a:solidFill>
              <a:prstDash val="solid"/>
              <a:headEnd type="none" w="med" len="med"/>
              <a:tailEnd type="triangle" w="med" len="med"/>
            </a:ln>
            <a:effectLst/>
          </p:spPr>
        </p:cxnSp>
        <p:sp>
          <p:nvSpPr>
            <p:cNvPr id="30" name="TextBox 28"/>
            <p:cNvSpPr txBox="1">
              <a:spLocks noChangeArrowheads="1"/>
            </p:cNvSpPr>
            <p:nvPr/>
          </p:nvSpPr>
          <p:spPr bwMode="auto">
            <a:xfrm>
              <a:off x="554187" y="898525"/>
              <a:ext cx="1993916" cy="3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Flight Strip Lighting</a:t>
              </a:r>
            </a:p>
          </p:txBody>
        </p:sp>
        <p:cxnSp>
          <p:nvCxnSpPr>
            <p:cNvPr id="31" name="Straight Arrow Connector 30"/>
            <p:cNvCxnSpPr/>
            <p:nvPr/>
          </p:nvCxnSpPr>
          <p:spPr>
            <a:xfrm>
              <a:off x="2571899" y="1068388"/>
              <a:ext cx="1058862" cy="17462"/>
            </a:xfrm>
            <a:prstGeom prst="straightConnector1">
              <a:avLst/>
            </a:prstGeom>
            <a:noFill/>
            <a:ln w="38100" cap="flat" cmpd="sng" algn="ctr">
              <a:solidFill>
                <a:srgbClr val="00B0F0"/>
              </a:solidFill>
              <a:prstDash val="solid"/>
              <a:headEnd type="none" w="med" len="med"/>
              <a:tailEnd type="triangle" w="med" len="med"/>
            </a:ln>
            <a:effectLst/>
          </p:spPr>
        </p:cxnSp>
        <p:sp>
          <p:nvSpPr>
            <p:cNvPr id="32" name="TextBox 10"/>
            <p:cNvSpPr txBox="1">
              <a:spLocks noChangeArrowheads="1"/>
            </p:cNvSpPr>
            <p:nvPr/>
          </p:nvSpPr>
          <p:spPr bwMode="auto">
            <a:xfrm>
              <a:off x="7059140" y="1574705"/>
              <a:ext cx="1746723" cy="6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smtClean="0">
                  <a:solidFill>
                    <a:schemeClr val="bg1">
                      <a:lumMod val="65000"/>
                    </a:schemeClr>
                  </a:solidFill>
                  <a:latin typeface="Arial" panose="020B0604020202020204" pitchFamily="34" charset="0"/>
                  <a:cs typeface="Arial" panose="020B0604020202020204" pitchFamily="34" charset="0"/>
                </a:rPr>
                <a:t>Map/Strip</a:t>
              </a:r>
            </a:p>
            <a:p>
              <a:pPr algn="r"/>
              <a:r>
                <a:rPr lang="en-US" altLang="en-US" sz="1600" b="1" dirty="0" smtClean="0">
                  <a:solidFill>
                    <a:schemeClr val="bg1">
                      <a:lumMod val="65000"/>
                    </a:schemeClr>
                  </a:solidFill>
                  <a:latin typeface="Arial" panose="020B0604020202020204" pitchFamily="34" charset="0"/>
                  <a:cs typeface="Arial" panose="020B0604020202020204" pitchFamily="34" charset="0"/>
                </a:rPr>
                <a:t>Lighting Controls</a:t>
              </a:r>
              <a:endParaRPr lang="en-US" altLang="en-US" sz="1600" b="1" dirty="0">
                <a:solidFill>
                  <a:schemeClr val="bg1">
                    <a:lumMod val="65000"/>
                  </a:schemeClr>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5426589" y="2002150"/>
              <a:ext cx="1624341" cy="586475"/>
            </a:xfrm>
            <a:prstGeom prst="straightConnector1">
              <a:avLst/>
            </a:prstGeom>
            <a:noFill/>
            <a:ln w="38100" cap="flat" cmpd="sng" algn="ctr">
              <a:solidFill>
                <a:srgbClr val="00B0F0"/>
              </a:solidFill>
              <a:prstDash val="solid"/>
              <a:headEnd type="none" w="med" len="med"/>
              <a:tailEnd type="triangle" w="med" len="med"/>
            </a:ln>
            <a:effectLst/>
          </p:spPr>
        </p:cxnSp>
        <p:cxnSp>
          <p:nvCxnSpPr>
            <p:cNvPr id="34" name="Straight Arrow Connector 33"/>
            <p:cNvCxnSpPr/>
            <p:nvPr/>
          </p:nvCxnSpPr>
          <p:spPr>
            <a:xfrm flipV="1">
              <a:off x="2090779" y="5248276"/>
              <a:ext cx="1586165" cy="617537"/>
            </a:xfrm>
            <a:prstGeom prst="straightConnector1">
              <a:avLst/>
            </a:prstGeom>
            <a:noFill/>
            <a:ln w="38100" cap="flat" cmpd="sng" algn="ctr">
              <a:solidFill>
                <a:srgbClr val="00B0F0"/>
              </a:solidFill>
              <a:prstDash val="solid"/>
              <a:headEnd type="none" w="med" len="med"/>
              <a:tailEnd type="triangle" w="med" len="med"/>
            </a:ln>
            <a:effectLst/>
          </p:spPr>
        </p:cxnSp>
        <p:cxnSp>
          <p:nvCxnSpPr>
            <p:cNvPr id="35" name="Straight Arrow Connector 34"/>
            <p:cNvCxnSpPr/>
            <p:nvPr/>
          </p:nvCxnSpPr>
          <p:spPr>
            <a:xfrm flipV="1">
              <a:off x="2090779" y="5248276"/>
              <a:ext cx="3516942" cy="617537"/>
            </a:xfrm>
            <a:prstGeom prst="straightConnector1">
              <a:avLst/>
            </a:prstGeom>
            <a:noFill/>
            <a:ln w="38100" cap="flat" cmpd="sng" algn="ctr">
              <a:solidFill>
                <a:srgbClr val="00B0F0"/>
              </a:solidFill>
              <a:prstDash val="solid"/>
              <a:headEnd type="none" w="med" len="med"/>
              <a:tailEnd type="triangle" w="med" len="med"/>
            </a:ln>
            <a:effectLst/>
          </p:spPr>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Lesson Objectives</a:t>
            </a:r>
            <a:endParaRPr lang="en-US" dirty="0"/>
          </a:p>
        </p:txBody>
      </p:sp>
      <p:sp>
        <p:nvSpPr>
          <p:cNvPr id="3" name="Content Placeholder 2"/>
          <p:cNvSpPr>
            <a:spLocks noGrp="1"/>
          </p:cNvSpPr>
          <p:nvPr>
            <p:ph idx="1"/>
          </p:nvPr>
        </p:nvSpPr>
        <p:spPr/>
        <p:txBody>
          <a:bodyPr/>
          <a:lstStyle/>
          <a:p>
            <a:pPr marL="0" indent="0">
              <a:buNone/>
            </a:pPr>
            <a:r>
              <a:rPr lang="en-US" dirty="0"/>
              <a:t>At the end of this lesson, you will be able to identify select functions of the:</a:t>
            </a:r>
          </a:p>
          <a:p>
            <a:endParaRPr lang="en-US" sz="2400" b="0" dirty="0" smtClean="0"/>
          </a:p>
          <a:p>
            <a:pPr>
              <a:spcAft>
                <a:spcPts val="600"/>
              </a:spcAft>
            </a:pPr>
            <a:r>
              <a:rPr lang="en-US" sz="2400" b="0" dirty="0" smtClean="0"/>
              <a:t>A Position equipment</a:t>
            </a:r>
          </a:p>
          <a:p>
            <a:pPr>
              <a:spcAft>
                <a:spcPts val="600"/>
              </a:spcAft>
            </a:pPr>
            <a:r>
              <a:rPr lang="en-US" sz="2400" b="0" dirty="0" smtClean="0"/>
              <a:t>RA </a:t>
            </a:r>
            <a:r>
              <a:rPr lang="en-US" sz="2400" b="0" dirty="0"/>
              <a:t>Position equipment</a:t>
            </a:r>
          </a:p>
          <a:p>
            <a:r>
              <a:rPr lang="en-US" sz="2400" b="0" dirty="0"/>
              <a:t>R Position equipment</a:t>
            </a:r>
          </a:p>
          <a:p>
            <a:endParaRPr lang="en-US" dirty="0"/>
          </a:p>
        </p:txBody>
      </p:sp>
    </p:spTree>
    <p:extLst>
      <p:ext uri="{BB962C8B-B14F-4D97-AF65-F5344CB8AC3E}">
        <p14:creationId xmlns:p14="http://schemas.microsoft.com/office/powerpoint/2010/main" val="763385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7"/>
            <a:ext cx="3038475" cy="3758438"/>
          </a:xfrm>
        </p:spPr>
        <p:txBody>
          <a:bodyPr/>
          <a:lstStyle/>
          <a:p>
            <a:r>
              <a:rPr lang="en-US" dirty="0" err="1"/>
              <a:t>En</a:t>
            </a:r>
            <a:r>
              <a:rPr lang="en-US" dirty="0"/>
              <a:t> Route Information Display System (ERIDS)</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665" y="106878"/>
            <a:ext cx="4766700" cy="5838393"/>
          </a:xfrm>
          <a:prstGeom prst="rect">
            <a:avLst/>
          </a:prstGeom>
        </p:spPr>
      </p:pic>
    </p:spTree>
    <p:extLst>
      <p:ext uri="{BB962C8B-B14F-4D97-AF65-F5344CB8AC3E}">
        <p14:creationId xmlns:p14="http://schemas.microsoft.com/office/powerpoint/2010/main" val="4129797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67801"/>
            <a:ext cx="9144000" cy="1415322"/>
          </a:xfrm>
          <a:prstGeom prst="rect">
            <a:avLst/>
          </a:prstGeom>
        </p:spPr>
      </p:pic>
      <p:sp>
        <p:nvSpPr>
          <p:cNvPr id="3" name="TextBox 2"/>
          <p:cNvSpPr txBox="1"/>
          <p:nvPr/>
        </p:nvSpPr>
        <p:spPr>
          <a:xfrm>
            <a:off x="429768" y="347472"/>
            <a:ext cx="8917969" cy="707886"/>
          </a:xfrm>
          <a:prstGeom prst="rect">
            <a:avLst/>
          </a:prstGeom>
          <a:noFill/>
        </p:spPr>
        <p:txBody>
          <a:bodyPr wrap="square" rtlCol="0">
            <a:spAutoFit/>
          </a:bodyPr>
          <a:lstStyle/>
          <a:p>
            <a:r>
              <a:rPr lang="en-US" sz="4000" b="1" dirty="0" smtClean="0">
                <a:solidFill>
                  <a:srgbClr val="000066"/>
                </a:solidFill>
              </a:rPr>
              <a:t>ERIDS Home Page </a:t>
            </a:r>
            <a:r>
              <a:rPr lang="en-US" sz="4000" b="1" dirty="0">
                <a:solidFill>
                  <a:srgbClr val="000066"/>
                </a:solidFill>
              </a:rPr>
              <a:t>B</a:t>
            </a:r>
            <a:r>
              <a:rPr lang="en-US" sz="4000" b="1" dirty="0" smtClean="0">
                <a:solidFill>
                  <a:srgbClr val="000066"/>
                </a:solidFill>
              </a:rPr>
              <a:t>uttons</a:t>
            </a:r>
            <a:endParaRPr lang="en-US" sz="4000" b="1" dirty="0">
              <a:solidFill>
                <a:srgbClr val="000066"/>
              </a:solidFill>
            </a:endParaRPr>
          </a:p>
        </p:txBody>
      </p:sp>
      <p:sp>
        <p:nvSpPr>
          <p:cNvPr id="4" name="Rectangle 3"/>
          <p:cNvSpPr/>
          <p:nvPr/>
        </p:nvSpPr>
        <p:spPr bwMode="auto">
          <a:xfrm>
            <a:off x="1181528" y="5185880"/>
            <a:ext cx="760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rgbClr val="FF0000"/>
              </a:solidFill>
              <a:effectLst/>
              <a:latin typeface="Arial" panose="020B0604020202020204" pitchFamily="34" charset="0"/>
            </a:endParaRPr>
          </a:p>
        </p:txBody>
      </p:sp>
      <p:sp>
        <p:nvSpPr>
          <p:cNvPr id="5" name="Rectangle 4"/>
          <p:cNvSpPr/>
          <p:nvPr/>
        </p:nvSpPr>
        <p:spPr bwMode="auto">
          <a:xfrm>
            <a:off x="3976099" y="308224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166" y="6201339"/>
            <a:ext cx="523983" cy="486140"/>
          </a:xfrm>
          <a:prstGeom prst="rect">
            <a:avLst/>
          </a:prstGeom>
        </p:spPr>
      </p:pic>
      <p:cxnSp>
        <p:nvCxnSpPr>
          <p:cNvPr id="9" name="Straight Arrow Connector 8"/>
          <p:cNvCxnSpPr/>
          <p:nvPr/>
        </p:nvCxnSpPr>
        <p:spPr bwMode="auto">
          <a:xfrm>
            <a:off x="1675349" y="3092521"/>
            <a:ext cx="0" cy="1808252"/>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Down Arrow 9"/>
          <p:cNvSpPr/>
          <p:nvPr/>
        </p:nvSpPr>
        <p:spPr bwMode="auto">
          <a:xfrm>
            <a:off x="1664413" y="5140161"/>
            <a:ext cx="45719" cy="45719"/>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 name="Down Arrow 10"/>
          <p:cNvSpPr/>
          <p:nvPr/>
        </p:nvSpPr>
        <p:spPr bwMode="auto">
          <a:xfrm>
            <a:off x="1561672" y="3539447"/>
            <a:ext cx="102741" cy="1877265"/>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4" name="Down Arrow 23"/>
          <p:cNvSpPr/>
          <p:nvPr/>
        </p:nvSpPr>
        <p:spPr bwMode="auto">
          <a:xfrm>
            <a:off x="1375153" y="1511782"/>
            <a:ext cx="334979" cy="3725105"/>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bwMode="auto">
          <a:xfrm>
            <a:off x="1181528" y="5248065"/>
            <a:ext cx="760288" cy="698642"/>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4" name="TextBox 13"/>
          <p:cNvSpPr txBox="1"/>
          <p:nvPr/>
        </p:nvSpPr>
        <p:spPr>
          <a:xfrm>
            <a:off x="256032" y="1325880"/>
            <a:ext cx="8671388" cy="2123658"/>
          </a:xfrm>
          <a:prstGeom prst="rect">
            <a:avLst/>
          </a:prstGeom>
          <a:noFill/>
          <a:ln>
            <a:noFill/>
          </a:ln>
        </p:spPr>
        <p:txBody>
          <a:bodyPr wrap="square" rtlCol="0">
            <a:spAutoFit/>
          </a:bodyPr>
          <a:lstStyle/>
          <a:p>
            <a:r>
              <a:rPr lang="en-US" b="1" dirty="0" smtClean="0">
                <a:latin typeface="+mn-lt"/>
              </a:rPr>
              <a:t>Home</a:t>
            </a:r>
            <a:r>
              <a:rPr lang="en-US" dirty="0" smtClean="0">
                <a:latin typeface="+mn-lt"/>
              </a:rPr>
              <a:t> </a:t>
            </a:r>
            <a:r>
              <a:rPr lang="en-US" sz="2000" dirty="0" smtClean="0">
                <a:latin typeface="+mn-lt"/>
              </a:rPr>
              <a:t>– This will return the display directly to the home page.</a:t>
            </a:r>
          </a:p>
          <a:p>
            <a:r>
              <a:rPr lang="en-US" b="1" dirty="0"/>
              <a:t>Messages</a:t>
            </a:r>
            <a:r>
              <a:rPr lang="en-US" sz="2000" dirty="0"/>
              <a:t> – NOTAMS, GI messages, SIGMETS, AIRMETS will be displayed on a Message screen</a:t>
            </a:r>
            <a:r>
              <a:rPr lang="en-US" sz="2000" dirty="0" smtClean="0"/>
              <a:t>.</a:t>
            </a:r>
          </a:p>
          <a:p>
            <a:r>
              <a:rPr lang="en-US" b="1" dirty="0" smtClean="0"/>
              <a:t>WX</a:t>
            </a:r>
            <a:r>
              <a:rPr lang="en-US" sz="2000" dirty="0" smtClean="0"/>
              <a:t> </a:t>
            </a:r>
            <a:r>
              <a:rPr lang="en-US" sz="2000" dirty="0"/>
              <a:t>– PIREPS and weather messages are entered on this page.</a:t>
            </a:r>
          </a:p>
          <a:p>
            <a:endParaRPr lang="en-US" sz="2000" dirty="0"/>
          </a:p>
          <a:p>
            <a:endParaRPr lang="en-US" sz="2000" dirty="0">
              <a:latin typeface="+mn-lt"/>
            </a:endParaRPr>
          </a:p>
        </p:txBody>
      </p:sp>
      <p:sp>
        <p:nvSpPr>
          <p:cNvPr id="23" name="Down Arrow 22"/>
          <p:cNvSpPr/>
          <p:nvPr/>
        </p:nvSpPr>
        <p:spPr bwMode="auto">
          <a:xfrm>
            <a:off x="1369714" y="1806222"/>
            <a:ext cx="457200" cy="2606040"/>
          </a:xfrm>
          <a:prstGeom prst="downArrow">
            <a:avLst/>
          </a:prstGeom>
          <a:solidFill>
            <a:srgbClr val="00B0F0"/>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nvGrpSpPr>
          <p:cNvPr id="8" name="Messages Button"/>
          <p:cNvGrpSpPr/>
          <p:nvPr/>
        </p:nvGrpSpPr>
        <p:grpSpPr>
          <a:xfrm>
            <a:off x="1941816" y="2492022"/>
            <a:ext cx="732558" cy="2674338"/>
            <a:chOff x="1941816" y="2514600"/>
            <a:chExt cx="732558" cy="2674338"/>
          </a:xfrm>
        </p:grpSpPr>
        <p:sp>
          <p:nvSpPr>
            <p:cNvPr id="22" name="Down Arrow 21"/>
            <p:cNvSpPr/>
            <p:nvPr/>
          </p:nvSpPr>
          <p:spPr bwMode="auto">
            <a:xfrm>
              <a:off x="2112230" y="2514600"/>
              <a:ext cx="457200" cy="1920240"/>
            </a:xfrm>
            <a:prstGeom prst="downArrow">
              <a:avLst/>
            </a:prstGeom>
            <a:solidFill>
              <a:srgbClr val="00B0F0"/>
            </a:solidFill>
            <a:ln>
              <a:solidFill>
                <a:srgbClr val="00B0F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p:nvPr/>
          </p:nvSpPr>
          <p:spPr bwMode="auto">
            <a:xfrm>
              <a:off x="1941816" y="4530570"/>
              <a:ext cx="732558" cy="658368"/>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sp>
        <p:nvSpPr>
          <p:cNvPr id="28" name="Rectangle 27"/>
          <p:cNvSpPr/>
          <p:nvPr/>
        </p:nvSpPr>
        <p:spPr bwMode="auto">
          <a:xfrm>
            <a:off x="2702104" y="4507992"/>
            <a:ext cx="732558" cy="658368"/>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29" name="Down Arrow 28"/>
          <p:cNvSpPr/>
          <p:nvPr/>
        </p:nvSpPr>
        <p:spPr bwMode="auto">
          <a:xfrm>
            <a:off x="2867421" y="2920790"/>
            <a:ext cx="457200" cy="150876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p:nvPr/>
        </p:nvSpPr>
        <p:spPr bwMode="auto">
          <a:xfrm>
            <a:off x="1181528" y="4506489"/>
            <a:ext cx="732558" cy="658368"/>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17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animBg="1"/>
      <p:bldP spid="28" grpId="1" animBg="1"/>
      <p:bldP spid="29" grpId="0" animBg="1"/>
      <p:bldP spid="29" grpId="1" animBg="1"/>
      <p:bldP spid="25" grpId="0" animBg="1"/>
      <p:bldP spid="2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67328"/>
            <a:ext cx="9144000" cy="1415322"/>
          </a:xfrm>
          <a:prstGeom prst="rect">
            <a:avLst/>
          </a:prstGeom>
        </p:spPr>
      </p:pic>
      <p:sp>
        <p:nvSpPr>
          <p:cNvPr id="3" name="TextBox 2"/>
          <p:cNvSpPr txBox="1"/>
          <p:nvPr/>
        </p:nvSpPr>
        <p:spPr>
          <a:xfrm>
            <a:off x="429768" y="347472"/>
            <a:ext cx="8917969" cy="707886"/>
          </a:xfrm>
          <a:prstGeom prst="rect">
            <a:avLst/>
          </a:prstGeom>
          <a:noFill/>
        </p:spPr>
        <p:txBody>
          <a:bodyPr wrap="square" rtlCol="0">
            <a:spAutoFit/>
          </a:bodyPr>
          <a:lstStyle/>
          <a:p>
            <a:r>
              <a:rPr lang="en-US" sz="4000" b="1" dirty="0" smtClean="0">
                <a:solidFill>
                  <a:srgbClr val="002060"/>
                </a:solidFill>
              </a:rPr>
              <a:t>ERIDS Home Page </a:t>
            </a:r>
            <a:r>
              <a:rPr lang="en-US" sz="4000" b="1" dirty="0">
                <a:solidFill>
                  <a:srgbClr val="002060"/>
                </a:solidFill>
              </a:rPr>
              <a:t>B</a:t>
            </a:r>
            <a:r>
              <a:rPr lang="en-US" sz="4000" b="1" dirty="0" smtClean="0">
                <a:solidFill>
                  <a:srgbClr val="002060"/>
                </a:solidFill>
              </a:rPr>
              <a:t>uttons </a:t>
            </a:r>
            <a:r>
              <a:rPr lang="en-US" sz="3200" b="1" dirty="0" smtClean="0">
                <a:solidFill>
                  <a:srgbClr val="002060"/>
                </a:solidFill>
              </a:rPr>
              <a:t>(cont’d)</a:t>
            </a:r>
            <a:endParaRPr lang="en-US" sz="3200" b="1" dirty="0">
              <a:solidFill>
                <a:srgbClr val="002060"/>
              </a:solidFill>
            </a:endParaRPr>
          </a:p>
        </p:txBody>
      </p:sp>
      <p:sp>
        <p:nvSpPr>
          <p:cNvPr id="6" name="Rectangle 5"/>
          <p:cNvSpPr/>
          <p:nvPr/>
        </p:nvSpPr>
        <p:spPr bwMode="auto">
          <a:xfrm>
            <a:off x="3452775" y="4507992"/>
            <a:ext cx="746150" cy="65754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8" name="Down Arrow 7"/>
          <p:cNvSpPr/>
          <p:nvPr/>
        </p:nvSpPr>
        <p:spPr bwMode="auto">
          <a:xfrm>
            <a:off x="3597250" y="2103120"/>
            <a:ext cx="457200" cy="233172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bwMode="auto">
          <a:xfrm>
            <a:off x="4208633" y="4507992"/>
            <a:ext cx="731231" cy="65754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6" name="Down Arrow 15"/>
          <p:cNvSpPr/>
          <p:nvPr/>
        </p:nvSpPr>
        <p:spPr bwMode="auto">
          <a:xfrm>
            <a:off x="4384161" y="2423160"/>
            <a:ext cx="457200" cy="201168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256032" y="1325880"/>
            <a:ext cx="8671388" cy="2062103"/>
          </a:xfrm>
          <a:prstGeom prst="rect">
            <a:avLst/>
          </a:prstGeom>
          <a:noFill/>
          <a:ln>
            <a:noFill/>
          </a:ln>
        </p:spPr>
        <p:txBody>
          <a:bodyPr wrap="square" rtlCol="0">
            <a:spAutoFit/>
          </a:bodyPr>
          <a:lstStyle/>
          <a:p>
            <a:r>
              <a:rPr lang="en-US" b="1" dirty="0"/>
              <a:t>ATC docs </a:t>
            </a:r>
            <a:r>
              <a:rPr lang="en-US" sz="2000" dirty="0"/>
              <a:t>– Allows you to browse all national and local documents stored in ERIDS, such as the 7110.65, letters of agreement etc</a:t>
            </a:r>
            <a:r>
              <a:rPr lang="en-US" sz="2000" dirty="0" smtClean="0"/>
              <a:t>.</a:t>
            </a:r>
          </a:p>
          <a:p>
            <a:r>
              <a:rPr lang="en-US" b="1" dirty="0"/>
              <a:t>Charts</a:t>
            </a:r>
            <a:r>
              <a:rPr lang="en-US" sz="2000" dirty="0"/>
              <a:t> – Sectional charts, overhead controller charts, </a:t>
            </a:r>
            <a:r>
              <a:rPr lang="en-US" sz="2000" dirty="0" err="1"/>
              <a:t>En</a:t>
            </a:r>
            <a:r>
              <a:rPr lang="en-US" sz="2000" dirty="0"/>
              <a:t> route charts are all accessible from this button.</a:t>
            </a:r>
          </a:p>
          <a:p>
            <a:endParaRPr lang="en-US" sz="2000" dirty="0"/>
          </a:p>
          <a:p>
            <a:endParaRPr lang="en-US" sz="2000" dirty="0">
              <a:latin typeface="+mn-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166" y="6201339"/>
            <a:ext cx="523983" cy="486140"/>
          </a:xfrm>
          <a:prstGeom prst="rect">
            <a:avLst/>
          </a:prstGeom>
        </p:spPr>
      </p:pic>
    </p:spTree>
    <p:extLst>
      <p:ext uri="{BB962C8B-B14F-4D97-AF65-F5344CB8AC3E}">
        <p14:creationId xmlns:p14="http://schemas.microsoft.com/office/powerpoint/2010/main" val="29983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5" grpId="0" animBg="1"/>
      <p:bldP spid="15" grpId="1" animBg="1"/>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67328"/>
            <a:ext cx="9144000" cy="1415322"/>
          </a:xfrm>
          <a:prstGeom prst="rect">
            <a:avLst/>
          </a:prstGeom>
        </p:spPr>
      </p:pic>
      <p:sp>
        <p:nvSpPr>
          <p:cNvPr id="3" name="TextBox 2"/>
          <p:cNvSpPr txBox="1"/>
          <p:nvPr/>
        </p:nvSpPr>
        <p:spPr>
          <a:xfrm>
            <a:off x="429768" y="347472"/>
            <a:ext cx="8917969" cy="707886"/>
          </a:xfrm>
          <a:prstGeom prst="rect">
            <a:avLst/>
          </a:prstGeom>
          <a:noFill/>
        </p:spPr>
        <p:txBody>
          <a:bodyPr wrap="square" rtlCol="0">
            <a:spAutoFit/>
          </a:bodyPr>
          <a:lstStyle/>
          <a:p>
            <a:r>
              <a:rPr lang="en-US" sz="4000" b="1" dirty="0" smtClean="0">
                <a:solidFill>
                  <a:srgbClr val="000066"/>
                </a:solidFill>
              </a:rPr>
              <a:t>ERIDS Home Page </a:t>
            </a:r>
            <a:r>
              <a:rPr lang="en-US" sz="4000" b="1" dirty="0">
                <a:solidFill>
                  <a:srgbClr val="000066"/>
                </a:solidFill>
              </a:rPr>
              <a:t>B</a:t>
            </a:r>
            <a:r>
              <a:rPr lang="en-US" sz="4000" b="1" dirty="0" smtClean="0">
                <a:solidFill>
                  <a:srgbClr val="000066"/>
                </a:solidFill>
              </a:rPr>
              <a:t>uttons </a:t>
            </a:r>
            <a:r>
              <a:rPr lang="en-US" sz="3200" b="1" dirty="0">
                <a:solidFill>
                  <a:srgbClr val="000066"/>
                </a:solidFill>
              </a:rPr>
              <a:t>(cont’d)</a:t>
            </a:r>
          </a:p>
        </p:txBody>
      </p:sp>
      <p:sp>
        <p:nvSpPr>
          <p:cNvPr id="4" name="Rectangle 3"/>
          <p:cNvSpPr/>
          <p:nvPr/>
        </p:nvSpPr>
        <p:spPr bwMode="auto">
          <a:xfrm>
            <a:off x="1181528" y="5185880"/>
            <a:ext cx="760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rgbClr val="FF0000"/>
              </a:solidFill>
              <a:effectLst/>
              <a:latin typeface="Arial" panose="020B0604020202020204" pitchFamily="34" charset="0"/>
            </a:endParaRPr>
          </a:p>
        </p:txBody>
      </p:sp>
      <p:cxnSp>
        <p:nvCxnSpPr>
          <p:cNvPr id="9" name="Straight Arrow Connector 8"/>
          <p:cNvCxnSpPr/>
          <p:nvPr/>
        </p:nvCxnSpPr>
        <p:spPr bwMode="auto">
          <a:xfrm>
            <a:off x="1561672" y="3462391"/>
            <a:ext cx="0" cy="1808252"/>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4975110" y="4507992"/>
            <a:ext cx="722568" cy="65754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8" name="Down Arrow 7"/>
          <p:cNvSpPr/>
          <p:nvPr/>
        </p:nvSpPr>
        <p:spPr bwMode="auto">
          <a:xfrm>
            <a:off x="5153885" y="1845298"/>
            <a:ext cx="457200" cy="260604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p:nvPr/>
        </p:nvSpPr>
        <p:spPr bwMode="auto">
          <a:xfrm>
            <a:off x="5725194" y="4507992"/>
            <a:ext cx="728072" cy="65644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8" name="Down Arrow 17"/>
          <p:cNvSpPr/>
          <p:nvPr/>
        </p:nvSpPr>
        <p:spPr bwMode="auto">
          <a:xfrm>
            <a:off x="5913619" y="2845220"/>
            <a:ext cx="404735" cy="160020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0" name="TextBox 19"/>
          <p:cNvSpPr txBox="1"/>
          <p:nvPr/>
        </p:nvSpPr>
        <p:spPr>
          <a:xfrm>
            <a:off x="256032" y="1325880"/>
            <a:ext cx="8671388" cy="2431435"/>
          </a:xfrm>
          <a:prstGeom prst="rect">
            <a:avLst/>
          </a:prstGeom>
          <a:noFill/>
          <a:ln>
            <a:noFill/>
          </a:ln>
        </p:spPr>
        <p:txBody>
          <a:bodyPr wrap="square" rtlCol="0">
            <a:spAutoFit/>
          </a:bodyPr>
          <a:lstStyle/>
          <a:p>
            <a:r>
              <a:rPr lang="en-US" b="1" dirty="0"/>
              <a:t>Search</a:t>
            </a:r>
            <a:r>
              <a:rPr lang="en-US" sz="2800" dirty="0"/>
              <a:t> </a:t>
            </a:r>
            <a:r>
              <a:rPr lang="en-US" sz="2000" dirty="0"/>
              <a:t>– Allows you to search documents, facility identifiers, NAVAIDS, aircraft types.</a:t>
            </a:r>
          </a:p>
          <a:p>
            <a:pPr lvl="0"/>
            <a:r>
              <a:rPr lang="en-US" b="1" dirty="0" err="1">
                <a:solidFill>
                  <a:srgbClr val="000000"/>
                </a:solidFill>
                <a:latin typeface="Arial"/>
              </a:rPr>
              <a:t>Resector</a:t>
            </a:r>
            <a:r>
              <a:rPr lang="en-US" dirty="0">
                <a:solidFill>
                  <a:srgbClr val="000000"/>
                </a:solidFill>
                <a:latin typeface="Arial"/>
              </a:rPr>
              <a:t> </a:t>
            </a:r>
            <a:r>
              <a:rPr lang="en-US" sz="2000" dirty="0">
                <a:solidFill>
                  <a:srgbClr val="000000"/>
                </a:solidFill>
                <a:latin typeface="Arial"/>
              </a:rPr>
              <a:t>– This changes the sector that the ERIDS is assigned to, allowing messages to be sent to the correct sector. The correct sector shortcuts will also be displayed when this is set.</a:t>
            </a:r>
          </a:p>
          <a:p>
            <a:endParaRPr lang="en-US" sz="2000" dirty="0"/>
          </a:p>
          <a:p>
            <a:endParaRPr lang="en-US" sz="2000" dirty="0">
              <a:latin typeface="+mn-lt"/>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166" y="6201339"/>
            <a:ext cx="523983" cy="486140"/>
          </a:xfrm>
          <a:prstGeom prst="rect">
            <a:avLst/>
          </a:prstGeom>
        </p:spPr>
      </p:pic>
    </p:spTree>
    <p:extLst>
      <p:ext uri="{BB962C8B-B14F-4D97-AF65-F5344CB8AC3E}">
        <p14:creationId xmlns:p14="http://schemas.microsoft.com/office/powerpoint/2010/main" val="31006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7" grpId="0" animBg="1"/>
      <p:bldP spid="17"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67328"/>
            <a:ext cx="9144000" cy="1415322"/>
          </a:xfrm>
          <a:prstGeom prst="rect">
            <a:avLst/>
          </a:prstGeom>
        </p:spPr>
      </p:pic>
      <p:sp>
        <p:nvSpPr>
          <p:cNvPr id="3" name="TextBox 2"/>
          <p:cNvSpPr txBox="1"/>
          <p:nvPr/>
        </p:nvSpPr>
        <p:spPr>
          <a:xfrm>
            <a:off x="429768" y="347472"/>
            <a:ext cx="8917969" cy="707886"/>
          </a:xfrm>
          <a:prstGeom prst="rect">
            <a:avLst/>
          </a:prstGeom>
          <a:noFill/>
        </p:spPr>
        <p:txBody>
          <a:bodyPr wrap="square" rtlCol="0">
            <a:spAutoFit/>
          </a:bodyPr>
          <a:lstStyle/>
          <a:p>
            <a:r>
              <a:rPr lang="en-US" sz="4000" b="1" dirty="0" smtClean="0">
                <a:solidFill>
                  <a:srgbClr val="000066"/>
                </a:solidFill>
              </a:rPr>
              <a:t>ERIDS Home Page </a:t>
            </a:r>
            <a:r>
              <a:rPr lang="en-US" sz="4000" b="1" dirty="0">
                <a:solidFill>
                  <a:srgbClr val="000066"/>
                </a:solidFill>
              </a:rPr>
              <a:t>B</a:t>
            </a:r>
            <a:r>
              <a:rPr lang="en-US" sz="4000" b="1" dirty="0" smtClean="0">
                <a:solidFill>
                  <a:srgbClr val="000066"/>
                </a:solidFill>
              </a:rPr>
              <a:t>uttons </a:t>
            </a:r>
            <a:r>
              <a:rPr lang="en-US" sz="3200" b="1" dirty="0" smtClean="0">
                <a:solidFill>
                  <a:srgbClr val="000066"/>
                </a:solidFill>
              </a:rPr>
              <a:t>(cont’d)</a:t>
            </a:r>
            <a:endParaRPr lang="en-US" sz="3200" b="1" dirty="0">
              <a:solidFill>
                <a:srgbClr val="000066"/>
              </a:solidFill>
            </a:endParaRPr>
          </a:p>
        </p:txBody>
      </p:sp>
      <p:sp>
        <p:nvSpPr>
          <p:cNvPr id="4" name="Rectangle 3"/>
          <p:cNvSpPr/>
          <p:nvPr/>
        </p:nvSpPr>
        <p:spPr bwMode="auto">
          <a:xfrm>
            <a:off x="1181528" y="5185880"/>
            <a:ext cx="760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rgbClr val="FF0000"/>
              </a:solidFill>
              <a:effectLst/>
              <a:latin typeface="Arial" panose="020B0604020202020204" pitchFamily="34" charset="0"/>
            </a:endParaRPr>
          </a:p>
        </p:txBody>
      </p:sp>
      <p:sp>
        <p:nvSpPr>
          <p:cNvPr id="5" name="Rectangle 4"/>
          <p:cNvSpPr/>
          <p:nvPr/>
        </p:nvSpPr>
        <p:spPr bwMode="auto">
          <a:xfrm>
            <a:off x="3976099" y="308224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cxnSp>
        <p:nvCxnSpPr>
          <p:cNvPr id="9" name="Straight Arrow Connector 8"/>
          <p:cNvCxnSpPr/>
          <p:nvPr/>
        </p:nvCxnSpPr>
        <p:spPr bwMode="auto">
          <a:xfrm>
            <a:off x="1561672" y="3462391"/>
            <a:ext cx="0" cy="1808252"/>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Down Arrow 9"/>
          <p:cNvSpPr/>
          <p:nvPr/>
        </p:nvSpPr>
        <p:spPr bwMode="auto">
          <a:xfrm>
            <a:off x="1664413" y="5140161"/>
            <a:ext cx="45719" cy="45719"/>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 name="Down Arrow 10"/>
          <p:cNvSpPr/>
          <p:nvPr/>
        </p:nvSpPr>
        <p:spPr bwMode="auto">
          <a:xfrm>
            <a:off x="1561672" y="3539447"/>
            <a:ext cx="102741" cy="1877265"/>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bwMode="auto">
          <a:xfrm>
            <a:off x="6483246" y="4507992"/>
            <a:ext cx="727023" cy="65754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8" name="Down Arrow 7"/>
          <p:cNvSpPr/>
          <p:nvPr/>
        </p:nvSpPr>
        <p:spPr bwMode="auto">
          <a:xfrm>
            <a:off x="6603461" y="1759518"/>
            <a:ext cx="457200" cy="265176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bwMode="auto">
          <a:xfrm>
            <a:off x="7210269" y="4507992"/>
            <a:ext cx="757003" cy="65754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6" name="Down Arrow 15"/>
          <p:cNvSpPr/>
          <p:nvPr/>
        </p:nvSpPr>
        <p:spPr bwMode="auto">
          <a:xfrm>
            <a:off x="7335517" y="2120882"/>
            <a:ext cx="457200" cy="228600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256032" y="1325880"/>
            <a:ext cx="8671388" cy="1446550"/>
          </a:xfrm>
          <a:prstGeom prst="rect">
            <a:avLst/>
          </a:prstGeom>
          <a:noFill/>
          <a:ln>
            <a:noFill/>
          </a:ln>
        </p:spPr>
        <p:txBody>
          <a:bodyPr wrap="square" rtlCol="0">
            <a:spAutoFit/>
          </a:bodyPr>
          <a:lstStyle/>
          <a:p>
            <a:pPr lvl="0"/>
            <a:r>
              <a:rPr lang="en-US" b="1" dirty="0">
                <a:solidFill>
                  <a:srgbClr val="000000"/>
                </a:solidFill>
                <a:latin typeface="Arial"/>
              </a:rPr>
              <a:t>Help</a:t>
            </a:r>
            <a:r>
              <a:rPr lang="en-US" dirty="0">
                <a:solidFill>
                  <a:srgbClr val="000000"/>
                </a:solidFill>
                <a:latin typeface="Arial"/>
              </a:rPr>
              <a:t> </a:t>
            </a:r>
            <a:r>
              <a:rPr lang="en-US" sz="2000" dirty="0">
                <a:solidFill>
                  <a:srgbClr val="000000"/>
                </a:solidFill>
                <a:latin typeface="Arial"/>
              </a:rPr>
              <a:t>– This provides the user with help in using ERIDS.</a:t>
            </a:r>
          </a:p>
          <a:p>
            <a:r>
              <a:rPr lang="en-US" b="1" dirty="0"/>
              <a:t>Lookup</a:t>
            </a:r>
            <a:r>
              <a:rPr lang="en-US" dirty="0"/>
              <a:t> </a:t>
            </a:r>
            <a:r>
              <a:rPr lang="en-US" sz="2000" dirty="0"/>
              <a:t>– Allows fast lookup of NAVAIDS and airport information.</a:t>
            </a:r>
          </a:p>
          <a:p>
            <a:endParaRPr lang="en-US" sz="2000" dirty="0"/>
          </a:p>
          <a:p>
            <a:endParaRPr lang="en-US" sz="2000" dirty="0">
              <a:latin typeface="+mn-l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166" y="6201339"/>
            <a:ext cx="523983" cy="486140"/>
          </a:xfrm>
          <a:prstGeom prst="rect">
            <a:avLst/>
          </a:prstGeom>
        </p:spPr>
      </p:pic>
    </p:spTree>
    <p:extLst>
      <p:ext uri="{BB962C8B-B14F-4D97-AF65-F5344CB8AC3E}">
        <p14:creationId xmlns:p14="http://schemas.microsoft.com/office/powerpoint/2010/main" val="6698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14" grpId="1" animBg="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67328"/>
            <a:ext cx="9144000" cy="1415322"/>
          </a:xfrm>
          <a:prstGeom prst="rect">
            <a:avLst/>
          </a:prstGeom>
        </p:spPr>
      </p:pic>
      <p:sp>
        <p:nvSpPr>
          <p:cNvPr id="3" name="TextBox 2"/>
          <p:cNvSpPr txBox="1"/>
          <p:nvPr/>
        </p:nvSpPr>
        <p:spPr>
          <a:xfrm>
            <a:off x="431514" y="347472"/>
            <a:ext cx="8917969" cy="707886"/>
          </a:xfrm>
          <a:prstGeom prst="rect">
            <a:avLst/>
          </a:prstGeom>
          <a:noFill/>
        </p:spPr>
        <p:txBody>
          <a:bodyPr wrap="square" rtlCol="0">
            <a:spAutoFit/>
          </a:bodyPr>
          <a:lstStyle/>
          <a:p>
            <a:r>
              <a:rPr lang="en-US" sz="4000" b="1" dirty="0" smtClean="0">
                <a:solidFill>
                  <a:srgbClr val="000066"/>
                </a:solidFill>
              </a:rPr>
              <a:t>ERIDS Home Page Buttons </a:t>
            </a:r>
            <a:r>
              <a:rPr lang="en-US" sz="3200" b="1" dirty="0" smtClean="0">
                <a:solidFill>
                  <a:srgbClr val="000066"/>
                </a:solidFill>
              </a:rPr>
              <a:t>(cont’d)</a:t>
            </a:r>
            <a:endParaRPr lang="en-US" sz="3200" b="1" dirty="0">
              <a:solidFill>
                <a:srgbClr val="000066"/>
              </a:solidFill>
            </a:endParaRPr>
          </a:p>
        </p:txBody>
      </p:sp>
      <p:sp>
        <p:nvSpPr>
          <p:cNvPr id="4" name="Rectangle 3"/>
          <p:cNvSpPr/>
          <p:nvPr/>
        </p:nvSpPr>
        <p:spPr bwMode="auto">
          <a:xfrm>
            <a:off x="1181528" y="5185880"/>
            <a:ext cx="760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rgbClr val="FF0000"/>
              </a:solidFill>
              <a:effectLst/>
              <a:latin typeface="Arial" panose="020B0604020202020204" pitchFamily="34" charset="0"/>
            </a:endParaRPr>
          </a:p>
        </p:txBody>
      </p:sp>
      <p:sp>
        <p:nvSpPr>
          <p:cNvPr id="5" name="Rectangle 4"/>
          <p:cNvSpPr/>
          <p:nvPr/>
        </p:nvSpPr>
        <p:spPr bwMode="auto">
          <a:xfrm>
            <a:off x="3976099" y="308224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cxnSp>
        <p:nvCxnSpPr>
          <p:cNvPr id="9" name="Straight Arrow Connector 8"/>
          <p:cNvCxnSpPr/>
          <p:nvPr/>
        </p:nvCxnSpPr>
        <p:spPr bwMode="auto">
          <a:xfrm>
            <a:off x="1561672" y="3462391"/>
            <a:ext cx="0" cy="1808252"/>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Down Arrow 9"/>
          <p:cNvSpPr/>
          <p:nvPr/>
        </p:nvSpPr>
        <p:spPr bwMode="auto">
          <a:xfrm>
            <a:off x="1664413" y="5140161"/>
            <a:ext cx="45719" cy="45719"/>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 name="Down Arrow 10"/>
          <p:cNvSpPr/>
          <p:nvPr/>
        </p:nvSpPr>
        <p:spPr bwMode="auto">
          <a:xfrm>
            <a:off x="1561672" y="3539447"/>
            <a:ext cx="102741" cy="1877265"/>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bwMode="auto">
          <a:xfrm>
            <a:off x="7218218" y="3767328"/>
            <a:ext cx="736979" cy="72237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bwMode="auto">
          <a:xfrm>
            <a:off x="1181528" y="3767328"/>
            <a:ext cx="760288" cy="722376"/>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5" name="Down Arrow 14"/>
          <p:cNvSpPr/>
          <p:nvPr/>
        </p:nvSpPr>
        <p:spPr bwMode="auto">
          <a:xfrm>
            <a:off x="1366155" y="2420274"/>
            <a:ext cx="457200" cy="1280160"/>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p:nvPr/>
        </p:nvSpPr>
        <p:spPr bwMode="auto">
          <a:xfrm>
            <a:off x="1941816" y="3767328"/>
            <a:ext cx="4481562" cy="722522"/>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22" name="Down Arrow 21"/>
          <p:cNvSpPr/>
          <p:nvPr/>
        </p:nvSpPr>
        <p:spPr bwMode="auto">
          <a:xfrm>
            <a:off x="3638086" y="2826103"/>
            <a:ext cx="403298" cy="886968"/>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3" name="TextBox 22"/>
          <p:cNvSpPr txBox="1"/>
          <p:nvPr/>
        </p:nvSpPr>
        <p:spPr>
          <a:xfrm>
            <a:off x="236306" y="1325880"/>
            <a:ext cx="8671388" cy="2431435"/>
          </a:xfrm>
          <a:prstGeom prst="rect">
            <a:avLst/>
          </a:prstGeom>
          <a:noFill/>
          <a:ln>
            <a:noFill/>
          </a:ln>
        </p:spPr>
        <p:txBody>
          <a:bodyPr wrap="square" rtlCol="0">
            <a:spAutoFit/>
          </a:bodyPr>
          <a:lstStyle/>
          <a:p>
            <a:pPr lvl="0"/>
            <a:r>
              <a:rPr lang="en-US" b="1" dirty="0">
                <a:solidFill>
                  <a:srgbClr val="000000"/>
                </a:solidFill>
                <a:latin typeface="Arial"/>
              </a:rPr>
              <a:t>Back </a:t>
            </a:r>
            <a:r>
              <a:rPr lang="en-US" sz="2000" dirty="0">
                <a:solidFill>
                  <a:srgbClr val="000000"/>
                </a:solidFill>
                <a:latin typeface="Arial"/>
              </a:rPr>
              <a:t>– Will take you back one page, from anywhere in </a:t>
            </a:r>
            <a:r>
              <a:rPr lang="en-US" sz="2000" dirty="0" smtClean="0">
                <a:solidFill>
                  <a:srgbClr val="000000"/>
                </a:solidFill>
                <a:latin typeface="Arial"/>
              </a:rPr>
              <a:t>ERIDS.</a:t>
            </a:r>
            <a:endParaRPr lang="en-US" sz="2000" dirty="0">
              <a:solidFill>
                <a:srgbClr val="000000"/>
              </a:solidFill>
              <a:latin typeface="Arial"/>
            </a:endParaRPr>
          </a:p>
          <a:p>
            <a:pPr lvl="0"/>
            <a:r>
              <a:rPr lang="en-US" b="1" dirty="0">
                <a:solidFill>
                  <a:srgbClr val="000000"/>
                </a:solidFill>
                <a:latin typeface="Arial"/>
              </a:rPr>
              <a:t>Create Shortcut </a:t>
            </a:r>
            <a:r>
              <a:rPr lang="en-US" sz="2000" dirty="0">
                <a:solidFill>
                  <a:srgbClr val="000000"/>
                </a:solidFill>
                <a:latin typeface="Arial"/>
              </a:rPr>
              <a:t>– Allows you to make a site shortcut, or a position specific </a:t>
            </a:r>
            <a:r>
              <a:rPr lang="en-US" sz="2000" dirty="0" smtClean="0">
                <a:solidFill>
                  <a:srgbClr val="000000"/>
                </a:solidFill>
                <a:latin typeface="Arial"/>
              </a:rPr>
              <a:t>shortcut.</a:t>
            </a:r>
          </a:p>
          <a:p>
            <a:pPr lvl="0"/>
            <a:r>
              <a:rPr lang="en-US" b="1" dirty="0" smtClean="0">
                <a:solidFill>
                  <a:srgbClr val="000000"/>
                </a:solidFill>
                <a:latin typeface="Arial"/>
              </a:rPr>
              <a:t>Shortcuts </a:t>
            </a:r>
            <a:r>
              <a:rPr lang="en-US" sz="2000" dirty="0">
                <a:solidFill>
                  <a:srgbClr val="000000"/>
                </a:solidFill>
                <a:latin typeface="Arial"/>
              </a:rPr>
              <a:t>– Site or position shortcuts</a:t>
            </a:r>
          </a:p>
          <a:p>
            <a:pPr lvl="0"/>
            <a:endParaRPr lang="en-US" sz="2000" dirty="0">
              <a:solidFill>
                <a:srgbClr val="000000"/>
              </a:solidFill>
              <a:latin typeface="Arial"/>
            </a:endParaRPr>
          </a:p>
          <a:p>
            <a:endParaRPr lang="en-US" sz="2000" dirty="0"/>
          </a:p>
          <a:p>
            <a:endParaRPr lang="en-US" sz="2000" dirty="0">
              <a:latin typeface="+mn-lt"/>
            </a:endParaRPr>
          </a:p>
        </p:txBody>
      </p:sp>
      <p:sp>
        <p:nvSpPr>
          <p:cNvPr id="25" name="Down Arrow 24"/>
          <p:cNvSpPr/>
          <p:nvPr/>
        </p:nvSpPr>
        <p:spPr bwMode="auto">
          <a:xfrm>
            <a:off x="7358107" y="1759924"/>
            <a:ext cx="457200" cy="1947672"/>
          </a:xfrm>
          <a:prstGeom prst="downArrow">
            <a:avLst/>
          </a:prstGeom>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166" y="6201339"/>
            <a:ext cx="523983" cy="486140"/>
          </a:xfrm>
          <a:prstGeom prst="rect">
            <a:avLst/>
          </a:prstGeom>
        </p:spPr>
      </p:pic>
    </p:spTree>
    <p:extLst>
      <p:ext uri="{BB962C8B-B14F-4D97-AF65-F5344CB8AC3E}">
        <p14:creationId xmlns:p14="http://schemas.microsoft.com/office/powerpoint/2010/main" val="23951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xEl>
                                              <p:pRg st="2" end="2"/>
                                            </p:txEl>
                                          </p:spTgt>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4" grpId="1" animBg="1"/>
      <p:bldP spid="14" grpId="2" animBg="1"/>
      <p:bldP spid="15" grpId="0" animBg="1"/>
      <p:bldP spid="15" grpId="1" animBg="1"/>
      <p:bldP spid="15" grpId="2" animBg="1"/>
      <p:bldP spid="18" grpId="0" animBg="1"/>
      <p:bldP spid="18" grpId="1" animBg="1"/>
      <p:bldP spid="22" grpId="0" animBg="1"/>
      <p:bldP spid="22" grpId="1"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768" y="1307592"/>
            <a:ext cx="8286750" cy="3231654"/>
          </a:xfrm>
          <a:prstGeom prst="rect">
            <a:avLst/>
          </a:prstGeom>
          <a:noFill/>
        </p:spPr>
        <p:txBody>
          <a:bodyPr wrap="square" rtlCol="0">
            <a:spAutoFit/>
          </a:bodyPr>
          <a:lstStyle/>
          <a:p>
            <a:r>
              <a:rPr lang="en-US" sz="2800" b="1" dirty="0" smtClean="0"/>
              <a:t>Which button is used to find the JO 7110.65 and other FAA orders?</a:t>
            </a:r>
          </a:p>
          <a:p>
            <a:endParaRPr lang="en-US" sz="2800" b="1" dirty="0"/>
          </a:p>
          <a:p>
            <a:pPr marL="914400" lvl="1" indent="-457200">
              <a:buFont typeface="+mj-lt"/>
              <a:buAutoNum type="alphaUcPeriod"/>
            </a:pPr>
            <a:r>
              <a:rPr lang="en-US" dirty="0" smtClean="0"/>
              <a:t> ATC docs</a:t>
            </a:r>
          </a:p>
          <a:p>
            <a:pPr marL="914400" lvl="1" indent="-457200">
              <a:buFont typeface="+mj-lt"/>
              <a:buAutoNum type="alphaUcPeriod"/>
            </a:pPr>
            <a:endParaRPr lang="en-US" dirty="0"/>
          </a:p>
          <a:p>
            <a:pPr marL="914400" lvl="1" indent="-457200">
              <a:buFont typeface="+mj-lt"/>
              <a:buAutoNum type="alphaUcPeriod"/>
            </a:pPr>
            <a:r>
              <a:rPr lang="en-US" dirty="0" smtClean="0"/>
              <a:t> Orders</a:t>
            </a:r>
          </a:p>
          <a:p>
            <a:pPr marL="914400" lvl="1" indent="-457200">
              <a:buFont typeface="+mj-lt"/>
              <a:buAutoNum type="alphaUcPeriod"/>
            </a:pPr>
            <a:endParaRPr lang="en-US" dirty="0"/>
          </a:p>
          <a:p>
            <a:pPr marL="914400" lvl="1" indent="-457200">
              <a:buFont typeface="+mj-lt"/>
              <a:buAutoNum type="alphaUcPeriod"/>
            </a:pPr>
            <a:r>
              <a:rPr lang="en-US" dirty="0" smtClean="0"/>
              <a:t> WX</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7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4" end="4"/>
                                            </p:txEl>
                                          </p:spTgt>
                                        </p:tgtEl>
                                        <p:attrNameLst>
                                          <p:attrName>style.opacity</p:attrName>
                                        </p:attrNameLst>
                                      </p:cBhvr>
                                      <p:to>
                                        <p:strVal val="0.25"/>
                                      </p:to>
                                    </p:set>
                                    <p:animEffect filter="image" prLst="opacity: 0.2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7"/>
            <a:ext cx="3007301" cy="2487778"/>
          </a:xfrm>
        </p:spPr>
        <p:txBody>
          <a:bodyPr/>
          <a:lstStyle/>
          <a:p>
            <a:r>
              <a:rPr lang="en-US" dirty="0"/>
              <a:t>ERIDS </a:t>
            </a:r>
            <a:r>
              <a:rPr lang="en-US" dirty="0" smtClean="0"/>
              <a:t>Keyboards </a:t>
            </a:r>
            <a:r>
              <a:rPr lang="en-US" sz="3200" dirty="0"/>
              <a:t/>
            </a:r>
            <a:br>
              <a:rPr lang="en-US" sz="3200"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056" y="154467"/>
            <a:ext cx="4707606" cy="5777309"/>
          </a:xfrm>
          <a:prstGeom prst="rect">
            <a:avLst/>
          </a:prstGeom>
        </p:spPr>
      </p:pic>
      <p:sp>
        <p:nvSpPr>
          <p:cNvPr id="5" name="Content Placeholder 2"/>
          <p:cNvSpPr txBox="1">
            <a:spLocks/>
          </p:cNvSpPr>
          <p:nvPr/>
        </p:nvSpPr>
        <p:spPr>
          <a:xfrm>
            <a:off x="429768" y="2468880"/>
            <a:ext cx="3571631"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t>Several variations</a:t>
            </a:r>
          </a:p>
          <a:p>
            <a:pPr lvl="1"/>
            <a:r>
              <a:rPr lang="en-US" sz="2000" dirty="0" smtClean="0"/>
              <a:t>Automatically displayed</a:t>
            </a:r>
          </a:p>
          <a:p>
            <a:pPr lvl="1"/>
            <a:r>
              <a:rPr lang="en-US" sz="2000" dirty="0" smtClean="0"/>
              <a:t>May be maximized or minimized</a:t>
            </a:r>
            <a:endParaRPr lang="en-US" sz="2000" dirty="0"/>
          </a:p>
        </p:txBody>
      </p:sp>
    </p:spTree>
    <p:extLst>
      <p:ext uri="{BB962C8B-B14F-4D97-AF65-F5344CB8AC3E}">
        <p14:creationId xmlns:p14="http://schemas.microsoft.com/office/powerpoint/2010/main" val="739205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056" y="155448"/>
            <a:ext cx="4717010" cy="5777530"/>
          </a:xfrm>
          <a:prstGeom prst="rect">
            <a:avLst/>
          </a:prstGeom>
        </p:spPr>
      </p:pic>
      <p:sp>
        <p:nvSpPr>
          <p:cNvPr id="7" name="Title 1"/>
          <p:cNvSpPr>
            <a:spLocks noGrp="1"/>
          </p:cNvSpPr>
          <p:nvPr>
            <p:ph type="title"/>
          </p:nvPr>
        </p:nvSpPr>
        <p:spPr>
          <a:xfrm>
            <a:off x="428625" y="344487"/>
            <a:ext cx="3062719" cy="2487778"/>
          </a:xfrm>
        </p:spPr>
        <p:txBody>
          <a:bodyPr/>
          <a:lstStyle/>
          <a:p>
            <a:r>
              <a:rPr lang="en-US" dirty="0"/>
              <a:t>ERIDS </a:t>
            </a:r>
            <a:r>
              <a:rPr lang="en-US" dirty="0" smtClean="0"/>
              <a:t>Keyboards</a:t>
            </a:r>
            <a:br>
              <a:rPr lang="en-US" dirty="0" smtClean="0"/>
            </a:br>
            <a:r>
              <a:rPr lang="en-US" sz="3200" dirty="0" smtClean="0"/>
              <a:t>(Cont’d)</a:t>
            </a:r>
            <a:r>
              <a:rPr lang="en-US" sz="3200" dirty="0"/>
              <a:t/>
            </a:r>
            <a:br>
              <a:rPr lang="en-US" sz="3200" dirty="0"/>
            </a:br>
            <a:endParaRPr lang="en-US" dirty="0"/>
          </a:p>
        </p:txBody>
      </p:sp>
      <p:sp>
        <p:nvSpPr>
          <p:cNvPr id="5" name="TextBox 4"/>
          <p:cNvSpPr txBox="1"/>
          <p:nvPr/>
        </p:nvSpPr>
        <p:spPr>
          <a:xfrm>
            <a:off x="428624" y="2471057"/>
            <a:ext cx="3448432" cy="33547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Minimized by touching the keyboard icon on the screen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Moved by dragging the icon with your finger</a:t>
            </a:r>
          </a:p>
          <a:p>
            <a:endParaRPr lang="en-US" sz="2000" dirty="0"/>
          </a:p>
        </p:txBody>
      </p:sp>
      <p:sp>
        <p:nvSpPr>
          <p:cNvPr id="2" name="Oval 1"/>
          <p:cNvSpPr/>
          <p:nvPr/>
        </p:nvSpPr>
        <p:spPr bwMode="auto">
          <a:xfrm>
            <a:off x="7355541" y="3119718"/>
            <a:ext cx="726141" cy="701495"/>
          </a:xfrm>
          <a:prstGeom prst="ellipse">
            <a:avLst/>
          </a:prstGeom>
          <a:noFill/>
          <a:ln w="444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1567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768" y="1307592"/>
            <a:ext cx="8286750" cy="3108543"/>
          </a:xfrm>
          <a:prstGeom prst="rect">
            <a:avLst/>
          </a:prstGeom>
          <a:noFill/>
        </p:spPr>
        <p:txBody>
          <a:bodyPr wrap="square" rtlCol="0">
            <a:spAutoFit/>
          </a:bodyPr>
          <a:lstStyle/>
          <a:p>
            <a:r>
              <a:rPr lang="en-US" sz="2800" b="1" dirty="0" smtClean="0"/>
              <a:t>What do you touch to minimize or maximize the ERIDS keyboard?</a:t>
            </a:r>
          </a:p>
          <a:p>
            <a:endParaRPr lang="en-US" sz="2000" dirty="0"/>
          </a:p>
          <a:p>
            <a:pPr marL="914400" lvl="1" indent="-457200">
              <a:buFont typeface="+mj-lt"/>
              <a:buAutoNum type="alphaUcPeriod"/>
            </a:pPr>
            <a:r>
              <a:rPr lang="en-US" dirty="0" smtClean="0"/>
              <a:t> The minimize key</a:t>
            </a:r>
          </a:p>
          <a:p>
            <a:pPr marL="914400" lvl="1" indent="-457200">
              <a:buFont typeface="+mj-lt"/>
              <a:buAutoNum type="alphaUcPeriod"/>
            </a:pPr>
            <a:endParaRPr lang="en-US" dirty="0"/>
          </a:p>
          <a:p>
            <a:pPr marL="914400" lvl="1" indent="-457200">
              <a:buFont typeface="+mj-lt"/>
              <a:buAutoNum type="alphaUcPeriod"/>
            </a:pPr>
            <a:r>
              <a:rPr lang="en-US" dirty="0" smtClean="0"/>
              <a:t> The keyboard icon</a:t>
            </a:r>
          </a:p>
          <a:p>
            <a:pPr marL="914400" lvl="1" indent="-457200">
              <a:buFont typeface="+mj-lt"/>
              <a:buAutoNum type="alphaUcPeriod"/>
            </a:pPr>
            <a:endParaRPr lang="en-US" dirty="0"/>
          </a:p>
          <a:p>
            <a:pPr marL="914400" lvl="1" indent="-457200">
              <a:buFont typeface="+mj-lt"/>
              <a:buAutoNum type="alphaUcPeriod"/>
            </a:pPr>
            <a:r>
              <a:rPr lang="en-US" dirty="0" smtClean="0"/>
              <a:t> The keyboard can’t be changed</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6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25"/>
                                      </p:to>
                                    </p:set>
                                    <p:animEffect filter="image" prLst="opacity: 0.25">
                                      <p:cBhvr rctx="IE">
                                        <p:cTn id="10" dur="indefinite"/>
                                        <p:tgtEl>
                                          <p:spTgt spid="3">
                                            <p:txEl>
                                              <p:pRg st="6" end="6"/>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Control Position Consoles</a:t>
            </a:r>
          </a:p>
        </p:txBody>
      </p:sp>
      <p:sp>
        <p:nvSpPr>
          <p:cNvPr id="13" name="Title 1"/>
          <p:cNvSpPr txBox="1">
            <a:spLocks/>
          </p:cNvSpPr>
          <p:nvPr/>
        </p:nvSpPr>
        <p:spPr bwMode="auto">
          <a:xfrm>
            <a:off x="372361" y="1121241"/>
            <a:ext cx="85042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pPr algn="ctr"/>
            <a:r>
              <a:rPr lang="en-US" altLang="en-US" sz="2400" dirty="0" smtClean="0"/>
              <a:t>  A Position       	   RA Position       	       R Position</a:t>
            </a:r>
          </a:p>
        </p:txBody>
      </p:sp>
      <p:pic>
        <p:nvPicPr>
          <p:cNvPr id="12" name="Picture 11"/>
          <p:cNvPicPr>
            <a:picLocks noChangeAspect="1"/>
          </p:cNvPicPr>
          <p:nvPr/>
        </p:nvPicPr>
        <p:blipFill>
          <a:blip r:embed="rId3"/>
          <a:stretch>
            <a:fillRect/>
          </a:stretch>
        </p:blipFill>
        <p:spPr>
          <a:xfrm>
            <a:off x="3184598" y="1654640"/>
            <a:ext cx="2960541" cy="4463937"/>
          </a:xfrm>
          <a:prstGeom prst="rect">
            <a:avLst/>
          </a:prstGeom>
        </p:spPr>
      </p:pic>
      <p:pic>
        <p:nvPicPr>
          <p:cNvPr id="14" name="Picture 13"/>
          <p:cNvPicPr>
            <a:picLocks noChangeAspect="1"/>
          </p:cNvPicPr>
          <p:nvPr/>
        </p:nvPicPr>
        <p:blipFill>
          <a:blip r:embed="rId4"/>
          <a:stretch>
            <a:fillRect/>
          </a:stretch>
        </p:blipFill>
        <p:spPr>
          <a:xfrm>
            <a:off x="6064845" y="1654639"/>
            <a:ext cx="3036360" cy="446393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96" y="1666515"/>
            <a:ext cx="2551595" cy="44639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056" y="155448"/>
            <a:ext cx="4714454" cy="5779008"/>
          </a:xfrm>
          <a:prstGeom prst="rect">
            <a:avLst/>
          </a:prstGeom>
        </p:spPr>
      </p:pic>
      <p:sp>
        <p:nvSpPr>
          <p:cNvPr id="5" name="Title 1"/>
          <p:cNvSpPr>
            <a:spLocks noGrp="1"/>
          </p:cNvSpPr>
          <p:nvPr>
            <p:ph type="title"/>
          </p:nvPr>
        </p:nvSpPr>
        <p:spPr>
          <a:xfrm>
            <a:off x="428626" y="344487"/>
            <a:ext cx="2533650" cy="2487778"/>
          </a:xfrm>
        </p:spPr>
        <p:txBody>
          <a:bodyPr/>
          <a:lstStyle/>
          <a:p>
            <a:r>
              <a:rPr lang="en-US" dirty="0"/>
              <a:t>ERIDS </a:t>
            </a:r>
            <a:r>
              <a:rPr lang="en-US" dirty="0" smtClean="0"/>
              <a:t>PIREP Keyboard </a:t>
            </a:r>
            <a:r>
              <a:rPr lang="en-US" sz="3200" dirty="0"/>
              <a:t/>
            </a:r>
            <a:br>
              <a:rPr lang="en-US" sz="3200" dirty="0"/>
            </a:br>
            <a:endParaRPr lang="en-US" dirty="0"/>
          </a:p>
        </p:txBody>
      </p:sp>
      <p:sp>
        <p:nvSpPr>
          <p:cNvPr id="4" name="TextBox 3"/>
          <p:cNvSpPr txBox="1"/>
          <p:nvPr/>
        </p:nvSpPr>
        <p:spPr>
          <a:xfrm>
            <a:off x="428625" y="2471057"/>
            <a:ext cx="3120118"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Specialized to enter PIREPS and weather information</a:t>
            </a:r>
          </a:p>
        </p:txBody>
      </p:sp>
    </p:spTree>
    <p:extLst>
      <p:ext uri="{BB962C8B-B14F-4D97-AF65-F5344CB8AC3E}">
        <p14:creationId xmlns:p14="http://schemas.microsoft.com/office/powerpoint/2010/main" val="25537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7"/>
            <a:ext cx="2828925" cy="1874838"/>
          </a:xfrm>
        </p:spPr>
        <p:txBody>
          <a:bodyPr/>
          <a:lstStyle/>
          <a:p>
            <a:r>
              <a:rPr lang="en-US" dirty="0"/>
              <a:t>Creating a </a:t>
            </a:r>
            <a:r>
              <a:rPr lang="en-US" dirty="0" smtClean="0"/>
              <a:t>PIREP</a:t>
            </a:r>
            <a:endParaRPr lang="en-US" dirty="0"/>
          </a:p>
        </p:txBody>
      </p:sp>
      <p:grpSp>
        <p:nvGrpSpPr>
          <p:cNvPr id="3" name="Group 2"/>
          <p:cNvGrpSpPr/>
          <p:nvPr/>
        </p:nvGrpSpPr>
        <p:grpSpPr>
          <a:xfrm>
            <a:off x="3877056" y="153190"/>
            <a:ext cx="4718217" cy="5779008"/>
            <a:chOff x="4215384" y="153190"/>
            <a:chExt cx="4718217" cy="5779008"/>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384" y="153190"/>
              <a:ext cx="4718217" cy="5779008"/>
            </a:xfrm>
            <a:prstGeom prst="rect">
              <a:avLst/>
            </a:prstGeom>
          </p:spPr>
        </p:pic>
        <p:sp>
          <p:nvSpPr>
            <p:cNvPr id="18" name="Rectangle 17"/>
            <p:cNvSpPr/>
            <p:nvPr/>
          </p:nvSpPr>
          <p:spPr bwMode="auto">
            <a:xfrm>
              <a:off x="4227616" y="3013779"/>
              <a:ext cx="764766" cy="92957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9" name="Rectangle 18"/>
            <p:cNvSpPr/>
            <p:nvPr/>
          </p:nvSpPr>
          <p:spPr bwMode="auto">
            <a:xfrm>
              <a:off x="5464584" y="3043701"/>
              <a:ext cx="650768" cy="270817"/>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p:nvPr/>
          </p:nvSpPr>
          <p:spPr bwMode="auto">
            <a:xfrm>
              <a:off x="6483350" y="3037576"/>
              <a:ext cx="398840" cy="270817"/>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1" name="Rectangle 20"/>
            <p:cNvSpPr/>
            <p:nvPr/>
          </p:nvSpPr>
          <p:spPr bwMode="auto">
            <a:xfrm>
              <a:off x="7525959" y="3026259"/>
              <a:ext cx="466573" cy="270817"/>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p:nvPr/>
          </p:nvSpPr>
          <p:spPr bwMode="auto">
            <a:xfrm>
              <a:off x="8201826" y="3026259"/>
              <a:ext cx="400307" cy="270817"/>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639" y="6267890"/>
            <a:ext cx="371030" cy="344233"/>
          </a:xfrm>
          <a:prstGeom prst="rect">
            <a:avLst/>
          </a:prstGeom>
        </p:spPr>
      </p:pic>
      <p:sp>
        <p:nvSpPr>
          <p:cNvPr id="14" name="Content Placeholder 2"/>
          <p:cNvSpPr txBox="1">
            <a:spLocks/>
          </p:cNvSpPr>
          <p:nvPr/>
        </p:nvSpPr>
        <p:spPr>
          <a:xfrm>
            <a:off x="429768" y="2468880"/>
            <a:ext cx="3172462"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smtClean="0"/>
              <a:t>Required Field</a:t>
            </a:r>
          </a:p>
          <a:p>
            <a:pPr lvl="1"/>
            <a:r>
              <a:rPr lang="en-US" dirty="0" smtClean="0"/>
              <a:t>Urgency</a:t>
            </a:r>
          </a:p>
          <a:p>
            <a:pPr lvl="1"/>
            <a:r>
              <a:rPr lang="en-US" dirty="0" smtClean="0"/>
              <a:t>Location</a:t>
            </a:r>
          </a:p>
          <a:p>
            <a:pPr lvl="1"/>
            <a:r>
              <a:rPr lang="en-US" dirty="0" smtClean="0"/>
              <a:t>Time</a:t>
            </a:r>
          </a:p>
          <a:p>
            <a:pPr lvl="1"/>
            <a:r>
              <a:rPr lang="en-US" dirty="0" smtClean="0"/>
              <a:t>Flight level</a:t>
            </a:r>
          </a:p>
          <a:p>
            <a:pPr lvl="1"/>
            <a:r>
              <a:rPr lang="en-US" dirty="0" smtClean="0"/>
              <a:t>Type aircraft</a:t>
            </a:r>
          </a:p>
          <a:p>
            <a:pPr lvl="1"/>
            <a:endParaRPr lang="en-US" dirty="0"/>
          </a:p>
        </p:txBody>
      </p:sp>
    </p:spTree>
    <p:extLst>
      <p:ext uri="{BB962C8B-B14F-4D97-AF65-F5344CB8AC3E}">
        <p14:creationId xmlns:p14="http://schemas.microsoft.com/office/powerpoint/2010/main" val="16627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7"/>
            <a:ext cx="2828925" cy="1874838"/>
          </a:xfrm>
        </p:spPr>
        <p:txBody>
          <a:bodyPr/>
          <a:lstStyle/>
          <a:p>
            <a:r>
              <a:rPr lang="en-US" dirty="0"/>
              <a:t>Creating a </a:t>
            </a:r>
            <a:r>
              <a:rPr lang="en-US" dirty="0" smtClean="0"/>
              <a:t>PIREP </a:t>
            </a:r>
            <a:r>
              <a:rPr lang="en-US" sz="3200" dirty="0" smtClean="0"/>
              <a:t>(Cont’d)</a:t>
            </a:r>
            <a:endParaRPr lang="en-US" sz="3200" dirty="0"/>
          </a:p>
        </p:txBody>
      </p:sp>
      <p:grpSp>
        <p:nvGrpSpPr>
          <p:cNvPr id="3" name="Group 2"/>
          <p:cNvGrpSpPr/>
          <p:nvPr/>
        </p:nvGrpSpPr>
        <p:grpSpPr>
          <a:xfrm>
            <a:off x="3877056" y="153190"/>
            <a:ext cx="4718217" cy="5779008"/>
            <a:chOff x="4215384" y="153190"/>
            <a:chExt cx="4718217" cy="5779008"/>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384" y="153190"/>
              <a:ext cx="4718217" cy="5779008"/>
            </a:xfrm>
            <a:prstGeom prst="rect">
              <a:avLst/>
            </a:prstGeom>
          </p:spPr>
        </p:pic>
        <p:sp>
          <p:nvSpPr>
            <p:cNvPr id="9" name="Rectangle 8"/>
            <p:cNvSpPr/>
            <p:nvPr/>
          </p:nvSpPr>
          <p:spPr bwMode="auto">
            <a:xfrm>
              <a:off x="5464584" y="3786188"/>
              <a:ext cx="1018766" cy="43656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bwMode="auto">
            <a:xfrm>
              <a:off x="5447368" y="4277745"/>
              <a:ext cx="2636182" cy="412555"/>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p:nvPr/>
          </p:nvSpPr>
          <p:spPr bwMode="auto">
            <a:xfrm>
              <a:off x="7502934" y="3786188"/>
              <a:ext cx="1018766" cy="43656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p:nvPr/>
          </p:nvSpPr>
          <p:spPr bwMode="auto">
            <a:xfrm>
              <a:off x="5464584" y="3349627"/>
              <a:ext cx="764766" cy="43656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bwMode="auto">
            <a:xfrm>
              <a:off x="6484168" y="3349627"/>
              <a:ext cx="764766" cy="43656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p:nvPr/>
          </p:nvSpPr>
          <p:spPr bwMode="auto">
            <a:xfrm>
              <a:off x="7513653" y="3343499"/>
              <a:ext cx="423454" cy="26330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p:nvPr/>
          </p:nvSpPr>
          <p:spPr bwMode="auto">
            <a:xfrm>
              <a:off x="8201826" y="3343499"/>
              <a:ext cx="436633" cy="263301"/>
            </a:xfrm>
            <a:prstGeom prst="rect">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639" y="6267890"/>
            <a:ext cx="371030" cy="344233"/>
          </a:xfrm>
          <a:prstGeom prst="rect">
            <a:avLst/>
          </a:prstGeom>
        </p:spPr>
      </p:pic>
      <p:sp>
        <p:nvSpPr>
          <p:cNvPr id="18" name="Content Placeholder 2"/>
          <p:cNvSpPr txBox="1">
            <a:spLocks/>
          </p:cNvSpPr>
          <p:nvPr/>
        </p:nvSpPr>
        <p:spPr>
          <a:xfrm>
            <a:off x="429768" y="2346048"/>
            <a:ext cx="3172462"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smtClean="0"/>
              <a:t>Optional Fields</a:t>
            </a:r>
          </a:p>
          <a:p>
            <a:pPr lvl="1"/>
            <a:r>
              <a:rPr lang="en-US" dirty="0" smtClean="0"/>
              <a:t>Sky cover</a:t>
            </a:r>
          </a:p>
          <a:p>
            <a:pPr lvl="1"/>
            <a:r>
              <a:rPr lang="en-US" dirty="0" smtClean="0"/>
              <a:t>Weather</a:t>
            </a:r>
          </a:p>
          <a:p>
            <a:pPr lvl="1"/>
            <a:r>
              <a:rPr lang="en-US" dirty="0" smtClean="0"/>
              <a:t>Temperature</a:t>
            </a:r>
          </a:p>
          <a:p>
            <a:pPr lvl="1"/>
            <a:r>
              <a:rPr lang="en-US" dirty="0" smtClean="0"/>
              <a:t>Wind</a:t>
            </a:r>
          </a:p>
          <a:p>
            <a:pPr lvl="1"/>
            <a:r>
              <a:rPr lang="en-US" dirty="0" smtClean="0"/>
              <a:t>Turbulence</a:t>
            </a:r>
          </a:p>
          <a:p>
            <a:pPr lvl="1"/>
            <a:r>
              <a:rPr lang="en-US" dirty="0" smtClean="0"/>
              <a:t>Icing</a:t>
            </a:r>
          </a:p>
          <a:p>
            <a:pPr lvl="1"/>
            <a:r>
              <a:rPr lang="en-US" dirty="0" smtClean="0"/>
              <a:t>Remarks</a:t>
            </a:r>
          </a:p>
          <a:p>
            <a:pPr lvl="1"/>
            <a:endParaRPr lang="en-US" dirty="0" smtClean="0"/>
          </a:p>
          <a:p>
            <a:pPr lvl="1"/>
            <a:endParaRPr lang="en-US" dirty="0"/>
          </a:p>
        </p:txBody>
      </p:sp>
    </p:spTree>
    <p:extLst>
      <p:ext uri="{BB962C8B-B14F-4D97-AF65-F5344CB8AC3E}">
        <p14:creationId xmlns:p14="http://schemas.microsoft.com/office/powerpoint/2010/main" val="22913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6" y="344487"/>
            <a:ext cx="2686050" cy="1951038"/>
          </a:xfrm>
        </p:spPr>
        <p:txBody>
          <a:bodyPr/>
          <a:lstStyle/>
          <a:p>
            <a:r>
              <a:rPr lang="en-US" dirty="0"/>
              <a:t>ATC Docs</a:t>
            </a:r>
            <a:r>
              <a:rPr lang="en-US" sz="3200" dirty="0"/>
              <a:t/>
            </a:r>
            <a:br>
              <a:rPr lang="en-US" sz="3200"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056" y="155448"/>
            <a:ext cx="4721986" cy="5779008"/>
          </a:xfrm>
          <a:prstGeom prst="rect">
            <a:avLst/>
          </a:prstGeom>
        </p:spPr>
      </p:pic>
      <p:sp>
        <p:nvSpPr>
          <p:cNvPr id="4" name="TextBox 3"/>
          <p:cNvSpPr txBox="1"/>
          <p:nvPr/>
        </p:nvSpPr>
        <p:spPr>
          <a:xfrm>
            <a:off x="429768" y="1741714"/>
            <a:ext cx="3864428" cy="3354765"/>
          </a:xfrm>
          <a:prstGeom prst="rect">
            <a:avLst/>
          </a:prstGeom>
          <a:noFill/>
        </p:spPr>
        <p:txBody>
          <a:bodyPr wrap="square" rtlCol="0">
            <a:spAutoFit/>
          </a:bodyPr>
          <a:lstStyle/>
          <a:p>
            <a:r>
              <a:rPr lang="en-US" dirty="0" smtClean="0">
                <a:latin typeface="+mn-lt"/>
              </a:rPr>
              <a:t>Allows you to:</a:t>
            </a:r>
          </a:p>
          <a:p>
            <a:endParaRPr lang="en-US" dirty="0"/>
          </a:p>
          <a:p>
            <a:pPr marL="342900" indent="-342900">
              <a:spcAft>
                <a:spcPts val="1200"/>
              </a:spcAft>
              <a:buFont typeface="Arial" panose="020B0604020202020204" pitchFamily="34" charset="0"/>
              <a:buChar char="•"/>
            </a:pPr>
            <a:r>
              <a:rPr lang="en-US" dirty="0" smtClean="0">
                <a:latin typeface="+mn-lt"/>
              </a:rPr>
              <a:t>Browse All National Documents</a:t>
            </a:r>
          </a:p>
          <a:p>
            <a:pPr marL="342900" indent="-342900">
              <a:spcAft>
                <a:spcPts val="1200"/>
              </a:spcAft>
              <a:buFont typeface="Arial" panose="020B0604020202020204" pitchFamily="34" charset="0"/>
              <a:buChar char="•"/>
            </a:pPr>
            <a:r>
              <a:rPr lang="en-US" dirty="0" smtClean="0">
                <a:latin typeface="+mn-lt"/>
              </a:rPr>
              <a:t>Browse Local Documents</a:t>
            </a:r>
          </a:p>
          <a:p>
            <a:pPr marL="342900" indent="-342900">
              <a:buFont typeface="Arial" panose="020B0604020202020204" pitchFamily="34" charset="0"/>
              <a:buChar char="•"/>
            </a:pPr>
            <a:r>
              <a:rPr lang="en-US" dirty="0" smtClean="0">
                <a:latin typeface="+mn-lt"/>
              </a:rPr>
              <a:t>Search Core Documents</a:t>
            </a:r>
            <a:endParaRPr lang="en-US" dirty="0">
              <a:latin typeface="+mn-lt"/>
            </a:endParaRPr>
          </a:p>
        </p:txBody>
      </p:sp>
    </p:spTree>
    <p:extLst>
      <p:ext uri="{BB962C8B-B14F-4D97-AF65-F5344CB8AC3E}">
        <p14:creationId xmlns:p14="http://schemas.microsoft.com/office/powerpoint/2010/main" val="4292226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056" y="155448"/>
            <a:ext cx="4725759" cy="5779008"/>
          </a:xfrm>
          <a:prstGeom prst="rect">
            <a:avLst/>
          </a:prstGeom>
        </p:spPr>
      </p:pic>
      <p:sp>
        <p:nvSpPr>
          <p:cNvPr id="6" name="Title 1"/>
          <p:cNvSpPr>
            <a:spLocks noGrp="1"/>
          </p:cNvSpPr>
          <p:nvPr>
            <p:ph type="title"/>
          </p:nvPr>
        </p:nvSpPr>
        <p:spPr>
          <a:xfrm>
            <a:off x="428626" y="344487"/>
            <a:ext cx="2686050" cy="1951038"/>
          </a:xfrm>
        </p:spPr>
        <p:txBody>
          <a:bodyPr/>
          <a:lstStyle/>
          <a:p>
            <a:r>
              <a:rPr lang="en-US" dirty="0" smtClean="0"/>
              <a:t>Search</a:t>
            </a:r>
            <a:r>
              <a:rPr lang="en-US" sz="3200" dirty="0"/>
              <a:t/>
            </a:r>
            <a:br>
              <a:rPr lang="en-US" sz="3200" dirty="0"/>
            </a:br>
            <a:endParaRPr lang="en-US" dirty="0"/>
          </a:p>
        </p:txBody>
      </p:sp>
      <p:sp>
        <p:nvSpPr>
          <p:cNvPr id="7" name="TextBox 6"/>
          <p:cNvSpPr txBox="1"/>
          <p:nvPr/>
        </p:nvSpPr>
        <p:spPr>
          <a:xfrm>
            <a:off x="9831161" y="5666014"/>
            <a:ext cx="3864428" cy="3416320"/>
          </a:xfrm>
          <a:prstGeom prst="rect">
            <a:avLst/>
          </a:prstGeom>
          <a:noFill/>
        </p:spPr>
        <p:txBody>
          <a:bodyPr wrap="square" rtlCol="0">
            <a:spAutoFit/>
          </a:bodyPr>
          <a:lstStyle/>
          <a:p>
            <a:r>
              <a:rPr lang="en-US" dirty="0">
                <a:latin typeface="+mn-lt"/>
              </a:rPr>
              <a:t>Allows you to search</a:t>
            </a:r>
            <a:r>
              <a:rPr lang="en-US" sz="2800" dirty="0">
                <a:latin typeface="+mn-lt"/>
              </a:rPr>
              <a:t>:</a:t>
            </a:r>
          </a:p>
          <a:p>
            <a:endParaRPr lang="en-US" dirty="0"/>
          </a:p>
          <a:p>
            <a:pPr marL="800100" lvl="1" indent="-342900">
              <a:spcAft>
                <a:spcPts val="1200"/>
              </a:spcAft>
              <a:buFont typeface="Arial" panose="020B0604020202020204" pitchFamily="34" charset="0"/>
              <a:buChar char="•"/>
            </a:pPr>
            <a:r>
              <a:rPr lang="en-US" dirty="0">
                <a:latin typeface="+mn-lt"/>
              </a:rPr>
              <a:t>FAA and aeronautical contractions</a:t>
            </a:r>
          </a:p>
          <a:p>
            <a:pPr marL="800100" lvl="1" indent="-342900">
              <a:spcAft>
                <a:spcPts val="1200"/>
              </a:spcAft>
              <a:buFont typeface="Arial" panose="020B0604020202020204" pitchFamily="34" charset="0"/>
              <a:buChar char="•"/>
            </a:pPr>
            <a:r>
              <a:rPr lang="en-US" dirty="0" smtClean="0">
                <a:latin typeface="+mn-lt"/>
              </a:rPr>
              <a:t>Aircraft information</a:t>
            </a:r>
          </a:p>
          <a:p>
            <a:pPr marL="800100" lvl="1" indent="-342900">
              <a:buFont typeface="Arial" panose="020B0604020202020204" pitchFamily="34" charset="0"/>
              <a:buChar char="•"/>
            </a:pPr>
            <a:r>
              <a:rPr lang="en-US" dirty="0" smtClean="0">
                <a:latin typeface="+mn-lt"/>
              </a:rPr>
              <a:t>Call signs/Company aircraft</a:t>
            </a:r>
            <a:endParaRPr lang="en-US" dirty="0">
              <a:latin typeface="+mn-lt"/>
            </a:endParaRPr>
          </a:p>
        </p:txBody>
      </p:sp>
      <p:sp>
        <p:nvSpPr>
          <p:cNvPr id="5" name="TextBox 4"/>
          <p:cNvSpPr txBox="1"/>
          <p:nvPr/>
        </p:nvSpPr>
        <p:spPr>
          <a:xfrm>
            <a:off x="429768" y="1741714"/>
            <a:ext cx="3864428" cy="2985433"/>
          </a:xfrm>
          <a:prstGeom prst="rect">
            <a:avLst/>
          </a:prstGeom>
          <a:noFill/>
        </p:spPr>
        <p:txBody>
          <a:bodyPr wrap="square" rtlCol="0">
            <a:spAutoFit/>
          </a:bodyPr>
          <a:lstStyle/>
          <a:p>
            <a:r>
              <a:rPr lang="en-US" dirty="0" smtClean="0">
                <a:latin typeface="+mn-lt"/>
              </a:rPr>
              <a:t>Allows you to search:</a:t>
            </a:r>
          </a:p>
          <a:p>
            <a:endParaRPr lang="en-US" dirty="0"/>
          </a:p>
          <a:p>
            <a:pPr marL="342900" indent="-342900">
              <a:spcAft>
                <a:spcPts val="1200"/>
              </a:spcAft>
              <a:buFont typeface="Arial" panose="020B0604020202020204" pitchFamily="34" charset="0"/>
              <a:buChar char="•"/>
            </a:pPr>
            <a:r>
              <a:rPr lang="en-US" dirty="0">
                <a:latin typeface="+mn-lt"/>
              </a:rPr>
              <a:t>FAA and aeronautical contractions</a:t>
            </a:r>
          </a:p>
          <a:p>
            <a:pPr marL="342900" indent="-342900">
              <a:spcAft>
                <a:spcPts val="1200"/>
              </a:spcAft>
              <a:buFont typeface="Arial" panose="020B0604020202020204" pitchFamily="34" charset="0"/>
              <a:buChar char="•"/>
            </a:pPr>
            <a:r>
              <a:rPr lang="en-US" dirty="0">
                <a:latin typeface="+mn-lt"/>
              </a:rPr>
              <a:t>Aircraft information</a:t>
            </a:r>
          </a:p>
          <a:p>
            <a:pPr marL="342900" indent="-342900">
              <a:buFont typeface="Arial" panose="020B0604020202020204" pitchFamily="34" charset="0"/>
              <a:buChar char="•"/>
            </a:pPr>
            <a:r>
              <a:rPr lang="en-US" dirty="0">
                <a:latin typeface="+mn-lt"/>
              </a:rPr>
              <a:t>Call signs/Company aircraft</a:t>
            </a:r>
          </a:p>
        </p:txBody>
      </p:sp>
    </p:spTree>
    <p:extLst>
      <p:ext uri="{BB962C8B-B14F-4D97-AF65-F5344CB8AC3E}">
        <p14:creationId xmlns:p14="http://schemas.microsoft.com/office/powerpoint/2010/main" val="502572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28626" y="344487"/>
            <a:ext cx="2686050" cy="1951038"/>
          </a:xfrm>
        </p:spPr>
        <p:txBody>
          <a:bodyPr/>
          <a:lstStyle/>
          <a:p>
            <a:r>
              <a:rPr lang="en-US" dirty="0" smtClean="0"/>
              <a:t>Lookup</a:t>
            </a:r>
            <a:r>
              <a:rPr lang="en-US" sz="3200" dirty="0"/>
              <a:t/>
            </a:r>
            <a:br>
              <a:rPr lang="en-US" sz="3200"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056" y="155448"/>
            <a:ext cx="4714454" cy="5779008"/>
          </a:xfrm>
          <a:prstGeom prst="rect">
            <a:avLst/>
          </a:prstGeom>
        </p:spPr>
      </p:pic>
      <p:sp>
        <p:nvSpPr>
          <p:cNvPr id="5" name="Content Placeholder 2"/>
          <p:cNvSpPr txBox="1">
            <a:spLocks/>
          </p:cNvSpPr>
          <p:nvPr/>
        </p:nvSpPr>
        <p:spPr>
          <a:xfrm>
            <a:off x="429768" y="1746504"/>
            <a:ext cx="3172462"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t>NAVAIDS and fixes</a:t>
            </a:r>
          </a:p>
          <a:p>
            <a:r>
              <a:rPr lang="en-US" sz="2400" b="0" dirty="0" smtClean="0"/>
              <a:t>Airports</a:t>
            </a:r>
          </a:p>
          <a:p>
            <a:pPr lvl="1"/>
            <a:r>
              <a:rPr lang="en-US" dirty="0" smtClean="0"/>
              <a:t>Approaches</a:t>
            </a:r>
          </a:p>
          <a:p>
            <a:pPr lvl="1"/>
            <a:r>
              <a:rPr lang="en-US" dirty="0" smtClean="0"/>
              <a:t>SIDs</a:t>
            </a:r>
          </a:p>
          <a:p>
            <a:pPr lvl="1"/>
            <a:r>
              <a:rPr lang="en-US" dirty="0" smtClean="0"/>
              <a:t>STARs</a:t>
            </a:r>
          </a:p>
          <a:p>
            <a:pPr lvl="1"/>
            <a:r>
              <a:rPr lang="en-US" dirty="0" smtClean="0"/>
              <a:t>Runways</a:t>
            </a:r>
          </a:p>
          <a:p>
            <a:pPr lvl="1"/>
            <a:r>
              <a:rPr lang="en-US" dirty="0" smtClean="0"/>
              <a:t>Airport Facility Directory</a:t>
            </a:r>
          </a:p>
          <a:p>
            <a:pPr lvl="1"/>
            <a:r>
              <a:rPr lang="en-US" dirty="0" smtClean="0"/>
              <a:t>NOTAMS</a:t>
            </a:r>
          </a:p>
          <a:p>
            <a:pPr lvl="1"/>
            <a:endParaRPr lang="en-US" dirty="0" smtClean="0"/>
          </a:p>
          <a:p>
            <a:pPr lvl="1"/>
            <a:endParaRPr lang="en-US" dirty="0"/>
          </a:p>
        </p:txBody>
      </p:sp>
    </p:spTree>
    <p:extLst>
      <p:ext uri="{BB962C8B-B14F-4D97-AF65-F5344CB8AC3E}">
        <p14:creationId xmlns:p14="http://schemas.microsoft.com/office/powerpoint/2010/main" val="3030431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28625" y="2230470"/>
            <a:ext cx="8050213" cy="4391025"/>
          </a:xfrm>
          <a:prstGeom prst="rect">
            <a:avLst/>
          </a:prstGeom>
        </p:spPr>
        <p:txBody>
          <a:bodyPr/>
          <a:lst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You will complete this exercise in </a:t>
            </a:r>
            <a:r>
              <a:rPr lang="en-US" dirty="0"/>
              <a:t>the lab at the conclusion of this lecture.</a:t>
            </a:r>
            <a:r>
              <a:rPr lang="en-US" cap="all" dirty="0"/>
              <a:t/>
            </a:r>
            <a:br>
              <a:rPr lang="en-US" cap="all" dirty="0"/>
            </a:br>
            <a:endParaRPr lang="en-US" altLang="en-US" dirty="0"/>
          </a:p>
        </p:txBody>
      </p:sp>
      <p:sp>
        <p:nvSpPr>
          <p:cNvPr id="5" name="Title 2"/>
          <p:cNvSpPr txBox="1">
            <a:spLocks/>
          </p:cNvSpPr>
          <p:nvPr/>
        </p:nvSpPr>
        <p:spPr bwMode="auto">
          <a:xfrm>
            <a:off x="429768" y="347472"/>
            <a:ext cx="8877766" cy="76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altLang="en-US" dirty="0"/>
              <a:t/>
            </a:r>
            <a:br>
              <a:rPr lang="en-US" altLang="en-US" dirty="0"/>
            </a:br>
            <a:r>
              <a:rPr lang="en-US" dirty="0"/>
              <a:t>Practice </a:t>
            </a:r>
            <a:r>
              <a:rPr lang="en-US" dirty="0" smtClean="0"/>
              <a:t>Exercise 2: </a:t>
            </a:r>
            <a:endParaRPr lang="en-US" altLang="en-US" dirty="0" smtClean="0"/>
          </a:p>
          <a:p>
            <a:r>
              <a:rPr lang="en-US" altLang="en-US" sz="3200" dirty="0" smtClean="0"/>
              <a:t>ERIDS Checklist</a:t>
            </a:r>
          </a:p>
        </p:txBody>
      </p:sp>
    </p:spTree>
    <p:extLst>
      <p:ext uri="{BB962C8B-B14F-4D97-AF65-F5344CB8AC3E}">
        <p14:creationId xmlns:p14="http://schemas.microsoft.com/office/powerpoint/2010/main" val="1629004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 Display</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0" y="1293315"/>
            <a:ext cx="8048167" cy="4242816"/>
          </a:xfrm>
        </p:spPr>
      </p:pic>
      <p:grpSp>
        <p:nvGrpSpPr>
          <p:cNvPr id="9" name="Group 8"/>
          <p:cNvGrpSpPr/>
          <p:nvPr/>
        </p:nvGrpSpPr>
        <p:grpSpPr>
          <a:xfrm>
            <a:off x="1368687" y="1389889"/>
            <a:ext cx="321771" cy="230832"/>
            <a:chOff x="1949396" y="2052391"/>
            <a:chExt cx="409194" cy="443893"/>
          </a:xfrm>
        </p:grpSpPr>
        <p:sp>
          <p:nvSpPr>
            <p:cNvPr id="3" name="Rectangle 2"/>
            <p:cNvSpPr/>
            <p:nvPr/>
          </p:nvSpPr>
          <p:spPr bwMode="auto">
            <a:xfrm>
              <a:off x="1995005" y="2177282"/>
              <a:ext cx="230023" cy="249383"/>
            </a:xfrm>
            <a:prstGeom prst="rect">
              <a:avLst/>
            </a:prstGeom>
            <a:solidFill>
              <a:srgbClr val="848688"/>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endParaRPr kumimoji="0" lang="en-US" sz="1200" b="0" i="0" u="none" strike="noStrike" kern="100" cap="none" normalizeH="0" dirty="0" smtClean="0">
                <a:ln>
                  <a:noFill/>
                </a:ln>
                <a:solidFill>
                  <a:schemeClr val="bg1"/>
                </a:solidFill>
                <a:effectLst/>
                <a:latin typeface="Consolas" panose="020B0609020204030204" pitchFamily="49" charset="0"/>
              </a:endParaRPr>
            </a:p>
          </p:txBody>
        </p:sp>
        <p:sp>
          <p:nvSpPr>
            <p:cNvPr id="4" name="TextBox 3"/>
            <p:cNvSpPr txBox="1"/>
            <p:nvPr/>
          </p:nvSpPr>
          <p:spPr>
            <a:xfrm>
              <a:off x="1949396" y="2052391"/>
              <a:ext cx="409194" cy="443893"/>
            </a:xfrm>
            <a:prstGeom prst="rect">
              <a:avLst/>
            </a:prstGeom>
            <a:noFill/>
          </p:spPr>
          <p:txBody>
            <a:bodyPr wrap="square" rtlCol="0">
              <a:spAutoFit/>
            </a:bodyPr>
            <a:lstStyle/>
            <a:p>
              <a:r>
                <a:rPr lang="en-US" sz="900" dirty="0" smtClean="0">
                  <a:solidFill>
                    <a:srgbClr val="FBFBFB"/>
                  </a:solidFill>
                  <a:latin typeface="Consolas" panose="020B0609020204030204" pitchFamily="49" charset="0"/>
                </a:rPr>
                <a:t>09</a:t>
              </a:r>
              <a:endParaRPr lang="en-US" sz="900" dirty="0">
                <a:solidFill>
                  <a:srgbClr val="FBFBFB"/>
                </a:solidFill>
                <a:latin typeface="Consolas" panose="020B0609020204030204" pitchFamily="49" charset="0"/>
              </a:endParaRPr>
            </a:p>
          </p:txBody>
        </p:sp>
      </p:grpSp>
    </p:spTree>
    <p:extLst>
      <p:ext uri="{BB962C8B-B14F-4D97-AF65-F5344CB8AC3E}">
        <p14:creationId xmlns:p14="http://schemas.microsoft.com/office/powerpoint/2010/main" val="1816452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RA </a:t>
            </a:r>
            <a:r>
              <a:rPr lang="en-US" altLang="en-US" dirty="0" smtClean="0"/>
              <a:t>Display </a:t>
            </a:r>
            <a:r>
              <a:rPr lang="en-US" altLang="en-US" sz="2400" i="1" dirty="0" smtClean="0"/>
              <a:t>(Cont’d)</a:t>
            </a:r>
            <a:endParaRPr lang="en-US" sz="2400" i="1" dirty="0"/>
          </a:p>
        </p:txBody>
      </p:sp>
      <p:grpSp>
        <p:nvGrpSpPr>
          <p:cNvPr id="3" name="Group 12"/>
          <p:cNvGrpSpPr>
            <a:grpSpLocks/>
          </p:cNvGrpSpPr>
          <p:nvPr/>
        </p:nvGrpSpPr>
        <p:grpSpPr bwMode="auto">
          <a:xfrm>
            <a:off x="250521" y="1164921"/>
            <a:ext cx="3382027" cy="2279737"/>
            <a:chOff x="836927" y="2377994"/>
            <a:chExt cx="1975104" cy="1255082"/>
          </a:xfrm>
        </p:grpSpPr>
        <p:pic>
          <p:nvPicPr>
            <p:cNvPr id="4" name="Picture 9"/>
            <p:cNvPicPr>
              <a:picLocks noChangeAspect="1"/>
            </p:cNvPicPr>
            <p:nvPr/>
          </p:nvPicPr>
          <p:blipFill>
            <a:blip r:embed="rId3" cstate="print"/>
            <a:srcRect/>
            <a:stretch>
              <a:fillRect/>
            </a:stretch>
          </p:blipFill>
          <p:spPr bwMode="auto">
            <a:xfrm>
              <a:off x="836927" y="2377994"/>
              <a:ext cx="1975104" cy="877934"/>
            </a:xfrm>
            <a:prstGeom prst="rect">
              <a:avLst/>
            </a:prstGeom>
            <a:noFill/>
            <a:ln>
              <a:noFill/>
            </a:ln>
            <a:effectLst>
              <a:outerShdw blurRad="50800" dist="38100" dir="2700000" algn="tl" rotWithShape="0">
                <a:prstClr val="black">
                  <a:alpha val="40000"/>
                </a:prstClr>
              </a:outerShdw>
            </a:effectLst>
            <a:extLst/>
          </p:spPr>
        </p:pic>
        <p:sp>
          <p:nvSpPr>
            <p:cNvPr id="5" name="TextBox 15"/>
            <p:cNvSpPr txBox="1">
              <a:spLocks noChangeArrowheads="1"/>
            </p:cNvSpPr>
            <p:nvPr/>
          </p:nvSpPr>
          <p:spPr bwMode="auto">
            <a:xfrm>
              <a:off x="844992" y="3263725"/>
              <a:ext cx="1958975" cy="36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800" b="1" dirty="0">
                  <a:solidFill>
                    <a:srgbClr val="122039"/>
                  </a:solidFill>
                  <a:latin typeface="Arial" panose="020B0604020202020204" pitchFamily="34" charset="0"/>
                  <a:cs typeface="Arial" panose="020B0604020202020204" pitchFamily="34" charset="0"/>
                </a:rPr>
                <a:t>Update </a:t>
              </a:r>
              <a:r>
                <a:rPr lang="en-US" altLang="en-US" sz="1800" b="1" dirty="0" smtClean="0">
                  <a:solidFill>
                    <a:srgbClr val="122039"/>
                  </a:solidFill>
                  <a:latin typeface="Arial" panose="020B0604020202020204" pitchFamily="34" charset="0"/>
                  <a:cs typeface="Arial" panose="020B0604020202020204" pitchFamily="34" charset="0"/>
                </a:rPr>
                <a:t>Area</a:t>
              </a:r>
              <a:endParaRPr lang="en-US" altLang="en-US" sz="1800" b="1" dirty="0">
                <a:solidFill>
                  <a:srgbClr val="122039"/>
                </a:solidFill>
                <a:latin typeface="Arial" panose="020B0604020202020204" pitchFamily="34" charset="0"/>
                <a:cs typeface="Arial" panose="020B0604020202020204" pitchFamily="34" charset="0"/>
              </a:endParaRPr>
            </a:p>
          </p:txBody>
        </p:sp>
      </p:grpSp>
      <p:grpSp>
        <p:nvGrpSpPr>
          <p:cNvPr id="7" name="Group 2"/>
          <p:cNvGrpSpPr>
            <a:grpSpLocks/>
          </p:cNvGrpSpPr>
          <p:nvPr/>
        </p:nvGrpSpPr>
        <p:grpSpPr bwMode="auto">
          <a:xfrm>
            <a:off x="2027401" y="3559028"/>
            <a:ext cx="5089199" cy="2336744"/>
            <a:chOff x="2681288" y="4162098"/>
            <a:chExt cx="2811462" cy="1167991"/>
          </a:xfrm>
        </p:grpSpPr>
        <p:sp>
          <p:nvSpPr>
            <p:cNvPr id="8" name="TextBox 17"/>
            <p:cNvSpPr txBox="1">
              <a:spLocks noChangeArrowheads="1"/>
            </p:cNvSpPr>
            <p:nvPr/>
          </p:nvSpPr>
          <p:spPr bwMode="auto">
            <a:xfrm>
              <a:off x="2681288" y="4960674"/>
              <a:ext cx="2811462" cy="3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800" b="1" dirty="0">
                  <a:solidFill>
                    <a:srgbClr val="122039"/>
                  </a:solidFill>
                  <a:latin typeface="Arial" panose="020B0604020202020204" pitchFamily="34" charset="0"/>
                  <a:cs typeface="Arial" panose="020B0604020202020204" pitchFamily="34" charset="0"/>
                </a:rPr>
                <a:t>Response </a:t>
              </a:r>
              <a:r>
                <a:rPr lang="en-US" altLang="en-US" sz="1800" b="1" dirty="0" smtClean="0">
                  <a:solidFill>
                    <a:srgbClr val="122039"/>
                  </a:solidFill>
                  <a:latin typeface="Arial" panose="020B0604020202020204" pitchFamily="34" charset="0"/>
                  <a:cs typeface="Arial" panose="020B0604020202020204" pitchFamily="34" charset="0"/>
                </a:rPr>
                <a:t>Area</a:t>
              </a:r>
              <a:endParaRPr lang="en-US" altLang="en-US" sz="1800" b="1" dirty="0">
                <a:solidFill>
                  <a:srgbClr val="122039"/>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stretch>
              <a:fillRect/>
            </a:stretch>
          </p:blipFill>
          <p:spPr>
            <a:xfrm>
              <a:off x="2711450" y="4162098"/>
              <a:ext cx="2749550" cy="798691"/>
            </a:xfrm>
            <a:prstGeom prst="rect">
              <a:avLst/>
            </a:prstGeom>
            <a:effectLst>
              <a:outerShdw blurRad="50800" dist="38100" dir="2700000" algn="tl" rotWithShape="0">
                <a:prstClr val="black">
                  <a:alpha val="40000"/>
                </a:prstClr>
              </a:outerShdw>
            </a:effectLst>
          </p:spPr>
        </p:pic>
      </p:grpSp>
      <p:grpSp>
        <p:nvGrpSpPr>
          <p:cNvPr id="10" name="Group 6"/>
          <p:cNvGrpSpPr>
            <a:grpSpLocks/>
          </p:cNvGrpSpPr>
          <p:nvPr/>
        </p:nvGrpSpPr>
        <p:grpSpPr bwMode="auto">
          <a:xfrm>
            <a:off x="3994788" y="954088"/>
            <a:ext cx="4831399" cy="3254657"/>
            <a:chOff x="5171240" y="2379680"/>
            <a:chExt cx="2879246" cy="1658920"/>
          </a:xfrm>
        </p:grpSpPr>
        <p:sp>
          <p:nvSpPr>
            <p:cNvPr id="11" name="TextBox 16"/>
            <p:cNvSpPr txBox="1">
              <a:spLocks noChangeArrowheads="1"/>
            </p:cNvSpPr>
            <p:nvPr/>
          </p:nvSpPr>
          <p:spPr bwMode="auto">
            <a:xfrm>
              <a:off x="5218324" y="3373328"/>
              <a:ext cx="2832162" cy="66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1800" b="1" dirty="0">
                  <a:solidFill>
                    <a:srgbClr val="122039"/>
                  </a:solidFill>
                  <a:latin typeface="Arial" panose="020B0604020202020204" pitchFamily="34" charset="0"/>
                  <a:cs typeface="Arial" panose="020B0604020202020204" pitchFamily="34" charset="0"/>
                </a:rPr>
                <a:t>Message Composition Area </a:t>
              </a:r>
            </a:p>
          </p:txBody>
        </p:sp>
        <p:pic>
          <p:nvPicPr>
            <p:cNvPr id="12" name="Picture 11"/>
            <p:cNvPicPr>
              <a:picLocks noChangeAspect="1"/>
            </p:cNvPicPr>
            <p:nvPr/>
          </p:nvPicPr>
          <p:blipFill>
            <a:blip r:embed="rId5" cstate="print"/>
            <a:stretch>
              <a:fillRect/>
            </a:stretch>
          </p:blipFill>
          <p:spPr>
            <a:xfrm>
              <a:off x="5171240" y="2379680"/>
              <a:ext cx="2859024" cy="99376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49605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428624" y="344488"/>
            <a:ext cx="8715375" cy="281567"/>
          </a:xfrm>
        </p:spPr>
        <p:txBody>
          <a:bodyPr/>
          <a:lstStyle/>
          <a:p>
            <a:r>
              <a:rPr lang="en-US" altLang="en-US" dirty="0"/>
              <a:t>RA Display </a:t>
            </a:r>
            <a:r>
              <a:rPr lang="en-US" altLang="en-US" sz="2400" i="1" dirty="0"/>
              <a:t>(Cont’d)</a:t>
            </a:r>
            <a:endParaRPr lang="en-US" altLang="en-US" sz="2400" dirty="0" smtClean="0"/>
          </a:p>
        </p:txBody>
      </p:sp>
      <p:sp>
        <p:nvSpPr>
          <p:cNvPr id="2" name="Content Placeholder 1"/>
          <p:cNvSpPr>
            <a:spLocks noGrp="1"/>
          </p:cNvSpPr>
          <p:nvPr>
            <p:ph idx="1"/>
          </p:nvPr>
        </p:nvSpPr>
        <p:spPr>
          <a:xfrm>
            <a:off x="5881422" y="736117"/>
            <a:ext cx="3153833" cy="4391025"/>
          </a:xfrm>
        </p:spPr>
        <p:txBody>
          <a:bodyPr/>
          <a:lstStyle/>
          <a:p>
            <a:pPr marL="0" indent="0">
              <a:buNone/>
            </a:pPr>
            <a:r>
              <a:rPr lang="en-US" dirty="0" smtClean="0">
                <a:latin typeface="+mj-lt"/>
                <a:ea typeface="+mj-ea"/>
                <a:cs typeface="+mj-cs"/>
              </a:rPr>
              <a:t>MCA</a:t>
            </a:r>
            <a:endParaRPr lang="en-US" dirty="0">
              <a:latin typeface="+mj-lt"/>
              <a:ea typeface="+mj-ea"/>
              <a:cs typeface="+mj-cs"/>
            </a:endParaRPr>
          </a:p>
          <a:p>
            <a:r>
              <a:rPr lang="en-US" dirty="0" smtClean="0"/>
              <a:t>Preview Area</a:t>
            </a:r>
          </a:p>
          <a:p>
            <a:pPr lvl="1"/>
            <a:r>
              <a:rPr lang="en-US" dirty="0" smtClean="0"/>
              <a:t>Compose commands</a:t>
            </a:r>
          </a:p>
          <a:p>
            <a:r>
              <a:rPr lang="en-US" dirty="0" smtClean="0"/>
              <a:t>Feedback Area</a:t>
            </a:r>
          </a:p>
          <a:p>
            <a:pPr lvl="1"/>
            <a:r>
              <a:rPr lang="en-US" dirty="0" smtClean="0"/>
              <a:t>System response to commands</a:t>
            </a:r>
            <a:endParaRPr lang="en-US" dirty="0"/>
          </a:p>
        </p:txBody>
      </p:sp>
      <p:sp>
        <p:nvSpPr>
          <p:cNvPr id="3" name="Rectangle 2"/>
          <p:cNvSpPr/>
          <p:nvPr/>
        </p:nvSpPr>
        <p:spPr bwMode="auto">
          <a:xfrm>
            <a:off x="519289" y="1400881"/>
            <a:ext cx="5147733" cy="1647119"/>
          </a:xfrm>
          <a:prstGeom prst="rect">
            <a:avLst/>
          </a:prstGeom>
          <a:solidFill>
            <a:schemeClr val="tx1"/>
          </a:solidFill>
          <a:ln w="38100" cap="flat" cmpd="sng" algn="ctr">
            <a:solidFill>
              <a:schemeClr val="bg1"/>
            </a:solidFill>
            <a:prstDash val="solid"/>
            <a:round/>
            <a:headEnd type="none" w="med" len="med"/>
            <a:tailEnd type="none" w="med" len="med"/>
          </a:ln>
          <a:effectLst>
            <a:outerShdw blurRad="76200" dist="63500" dir="2700000" algn="ctr" rotWithShape="0">
              <a:schemeClr val="bg2"/>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4" name="TextBox 3"/>
          <p:cNvSpPr txBox="1"/>
          <p:nvPr/>
        </p:nvSpPr>
        <p:spPr>
          <a:xfrm>
            <a:off x="553156" y="1450622"/>
            <a:ext cx="5029200" cy="384721"/>
          </a:xfrm>
          <a:prstGeom prst="rect">
            <a:avLst/>
          </a:prstGeom>
          <a:noFill/>
        </p:spPr>
        <p:txBody>
          <a:bodyPr wrap="square" lIns="0" tIns="0" rIns="0" bIns="0" rtlCol="0">
            <a:spAutoFit/>
          </a:bodyPr>
          <a:lstStyle/>
          <a:p>
            <a:pPr>
              <a:lnSpc>
                <a:spcPts val="1500"/>
              </a:lnSpc>
            </a:pPr>
            <a:r>
              <a:rPr lang="en-US" sz="1400" dirty="0" smtClean="0">
                <a:solidFill>
                  <a:schemeClr val="bg1"/>
                </a:solidFill>
                <a:latin typeface="Consolas" panose="020B0609020204030204" pitchFamily="49" charset="0"/>
                <a:cs typeface="Consolas" panose="020B0609020204030204" pitchFamily="49" charset="0"/>
              </a:rPr>
              <a:t>FP SWA42 B738/L 425 KOKC P1105 240 KOKC.KRMSN3.KRM SN..AIRRE.HIBIL3.KDAL </a:t>
            </a:r>
            <a:endParaRPr lang="en-US" sz="1400" dirty="0">
              <a:solidFill>
                <a:schemeClr val="bg1"/>
              </a:solidFill>
              <a:latin typeface="Consolas" panose="020B0609020204030204" pitchFamily="49" charset="0"/>
              <a:cs typeface="Consolas" panose="020B0609020204030204" pitchFamily="49" charset="0"/>
            </a:endParaRPr>
          </a:p>
        </p:txBody>
      </p:sp>
      <p:sp>
        <p:nvSpPr>
          <p:cNvPr id="8" name="TextBox 7"/>
          <p:cNvSpPr txBox="1"/>
          <p:nvPr/>
        </p:nvSpPr>
        <p:spPr>
          <a:xfrm>
            <a:off x="578555" y="1885085"/>
            <a:ext cx="1317978" cy="769441"/>
          </a:xfrm>
          <a:prstGeom prst="rect">
            <a:avLst/>
          </a:prstGeom>
          <a:noFill/>
        </p:spPr>
        <p:txBody>
          <a:bodyPr wrap="square" lIns="0" tIns="0" rIns="0" bIns="0" rtlCol="0">
            <a:spAutoFit/>
          </a:bodyPr>
          <a:lstStyle/>
          <a:p>
            <a:pPr>
              <a:lnSpc>
                <a:spcPts val="1500"/>
              </a:lnSpc>
            </a:pPr>
            <a:r>
              <a:rPr lang="en-US" sz="1600" b="1" dirty="0" smtClean="0">
                <a:solidFill>
                  <a:srgbClr val="00B050"/>
                </a:solidFill>
                <a:latin typeface="Consolas" panose="020B0609020204030204" pitchFamily="49" charset="0"/>
                <a:cs typeface="Consolas" panose="020B0609020204030204" pitchFamily="49" charset="0"/>
                <a:sym typeface="Wingdings" panose="05000000000000000000" pitchFamily="2" charset="2"/>
              </a:rPr>
              <a:t></a:t>
            </a:r>
            <a:r>
              <a:rPr lang="en-US" sz="1400" dirty="0" smtClean="0">
                <a:solidFill>
                  <a:schemeClr val="bg1"/>
                </a:solidFill>
                <a:latin typeface="Consolas" panose="020B0609020204030204" pitchFamily="49" charset="0"/>
                <a:cs typeface="Consolas" panose="020B0609020204030204" pitchFamily="49" charset="0"/>
                <a:sym typeface="Wingdings" panose="05000000000000000000" pitchFamily="2" charset="2"/>
              </a:rPr>
              <a:t> ACCEPT</a:t>
            </a:r>
          </a:p>
          <a:p>
            <a:pPr>
              <a:lnSpc>
                <a:spcPts val="1500"/>
              </a:lnSpc>
            </a:pPr>
            <a:r>
              <a:rPr lang="en-US" sz="1400" dirty="0" smtClean="0">
                <a:solidFill>
                  <a:schemeClr val="bg1"/>
                </a:solidFill>
                <a:latin typeface="Consolas" panose="020B0609020204030204" pitchFamily="49" charset="0"/>
                <a:cs typeface="Consolas" panose="020B0609020204030204" pitchFamily="49" charset="0"/>
                <a:sym typeface="Wingdings" panose="05000000000000000000" pitchFamily="2" charset="2"/>
              </a:rPr>
              <a:t>FLIGHT PLAN</a:t>
            </a:r>
          </a:p>
          <a:p>
            <a:pPr>
              <a:lnSpc>
                <a:spcPts val="1500"/>
              </a:lnSpc>
            </a:pPr>
            <a:r>
              <a:rPr lang="en-US" sz="1400" dirty="0" smtClean="0">
                <a:solidFill>
                  <a:schemeClr val="bg1"/>
                </a:solidFill>
                <a:latin typeface="Consolas" panose="020B0609020204030204" pitchFamily="49" charset="0"/>
                <a:cs typeface="Consolas" panose="020B0609020204030204" pitchFamily="49" charset="0"/>
                <a:sym typeface="Wingdings" panose="05000000000000000000" pitchFamily="2" charset="2"/>
              </a:rPr>
              <a:t>SWA42</a:t>
            </a:r>
          </a:p>
          <a:p>
            <a:pPr marL="285750" indent="-285750">
              <a:lnSpc>
                <a:spcPts val="1500"/>
              </a:lnSpc>
              <a:buFont typeface="Wingdings" panose="05000000000000000000" pitchFamily="2" charset="2"/>
              <a:buChar char="ü"/>
            </a:pPr>
            <a:endParaRPr lang="en-US" sz="1400" dirty="0">
              <a:solidFill>
                <a:schemeClr val="bg1"/>
              </a:solidFill>
              <a:latin typeface="Consolas" panose="020B0609020204030204" pitchFamily="49" charset="0"/>
              <a:cs typeface="Consolas" panose="020B0609020204030204" pitchFamily="49" charset="0"/>
            </a:endParaRPr>
          </a:p>
        </p:txBody>
      </p:sp>
      <p:cxnSp>
        <p:nvCxnSpPr>
          <p:cNvPr id="6" name="Straight Connector 5"/>
          <p:cNvCxnSpPr/>
          <p:nvPr/>
        </p:nvCxnSpPr>
        <p:spPr bwMode="auto">
          <a:xfrm>
            <a:off x="553156" y="1835343"/>
            <a:ext cx="5113866" cy="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oup 14"/>
          <p:cNvGrpSpPr/>
          <p:nvPr/>
        </p:nvGrpSpPr>
        <p:grpSpPr>
          <a:xfrm>
            <a:off x="519289" y="1440937"/>
            <a:ext cx="5147733" cy="1647119"/>
            <a:chOff x="328789" y="3297851"/>
            <a:chExt cx="5147733" cy="1647119"/>
          </a:xfrm>
        </p:grpSpPr>
        <p:sp>
          <p:nvSpPr>
            <p:cNvPr id="17" name="Rectangle 16"/>
            <p:cNvSpPr/>
            <p:nvPr/>
          </p:nvSpPr>
          <p:spPr bwMode="auto">
            <a:xfrm>
              <a:off x="328789" y="3297851"/>
              <a:ext cx="5147733" cy="1647119"/>
            </a:xfrm>
            <a:prstGeom prst="rect">
              <a:avLst/>
            </a:prstGeom>
            <a:solidFill>
              <a:schemeClr val="tx1"/>
            </a:solidFill>
            <a:ln w="38100" cap="flat" cmpd="sng" algn="ctr">
              <a:solidFill>
                <a:schemeClr val="bg1"/>
              </a:solidFill>
              <a:prstDash val="solid"/>
              <a:round/>
              <a:headEnd type="none" w="med" len="med"/>
              <a:tailEnd type="none" w="med" len="med"/>
            </a:ln>
            <a:effectLst>
              <a:outerShdw blurRad="76200" dist="63500" dir="2700000" algn="ctr" rotWithShape="0">
                <a:schemeClr val="bg2"/>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cxnSp>
          <p:nvCxnSpPr>
            <p:cNvPr id="20" name="Straight Connector 19"/>
            <p:cNvCxnSpPr/>
            <p:nvPr/>
          </p:nvCxnSpPr>
          <p:spPr bwMode="auto">
            <a:xfrm>
              <a:off x="362656" y="3732313"/>
              <a:ext cx="5113866" cy="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ounded Rectangle 13"/>
            <p:cNvSpPr/>
            <p:nvPr/>
          </p:nvSpPr>
          <p:spPr bwMode="auto">
            <a:xfrm>
              <a:off x="516642" y="3365198"/>
              <a:ext cx="4772025" cy="322540"/>
            </a:xfrm>
            <a:prstGeom prst="roundRect">
              <a:avLst>
                <a:gd name="adj" fmla="val 25491"/>
              </a:avLst>
            </a:prstGeom>
            <a:noFill/>
            <a:ln w="254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1200" b="1" i="0" u="none" strike="noStrike" cap="none" normalizeH="0" baseline="0" dirty="0" smtClean="0">
                  <a:ln>
                    <a:noFill/>
                  </a:ln>
                  <a:solidFill>
                    <a:srgbClr val="FFC000"/>
                  </a:solidFill>
                  <a:effectLst/>
                  <a:latin typeface="Arial" panose="020B0604020202020204" pitchFamily="34" charset="0"/>
                </a:rPr>
                <a:t>Preview Area</a:t>
              </a:r>
            </a:p>
          </p:txBody>
        </p:sp>
        <p:sp>
          <p:nvSpPr>
            <p:cNvPr id="22" name="Rounded Rectangle 21"/>
            <p:cNvSpPr/>
            <p:nvPr/>
          </p:nvSpPr>
          <p:spPr bwMode="auto">
            <a:xfrm>
              <a:off x="516642" y="3860298"/>
              <a:ext cx="4772025" cy="878827"/>
            </a:xfrm>
            <a:prstGeom prst="roundRect">
              <a:avLst>
                <a:gd name="adj" fmla="val 10055"/>
              </a:avLst>
            </a:prstGeom>
            <a:noFill/>
            <a:ln w="254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tabLst/>
              </a:pPr>
              <a:r>
                <a:rPr kumimoji="0" lang="en-US" sz="1200" b="1" i="0" u="none" strike="noStrike" cap="none" normalizeH="0" baseline="0" dirty="0" smtClean="0">
                  <a:ln>
                    <a:noFill/>
                  </a:ln>
                  <a:solidFill>
                    <a:srgbClr val="FFC000"/>
                  </a:solidFill>
                  <a:effectLst/>
                  <a:latin typeface="Arial" panose="020B0604020202020204" pitchFamily="34" charset="0"/>
                </a:rPr>
                <a:t>Feedback Area</a:t>
              </a:r>
            </a:p>
          </p:txBody>
        </p:sp>
      </p:grpSp>
      <p:sp>
        <p:nvSpPr>
          <p:cNvPr id="16" name="Rectangle 15"/>
          <p:cNvSpPr/>
          <p:nvPr/>
        </p:nvSpPr>
        <p:spPr bwMode="auto">
          <a:xfrm>
            <a:off x="519289" y="3886014"/>
            <a:ext cx="5147733" cy="1647119"/>
          </a:xfrm>
          <a:prstGeom prst="rect">
            <a:avLst/>
          </a:prstGeom>
          <a:solidFill>
            <a:schemeClr val="tx1"/>
          </a:solidFill>
          <a:ln w="38100" cap="flat" cmpd="sng" algn="ctr">
            <a:solidFill>
              <a:schemeClr val="bg1"/>
            </a:solidFill>
            <a:prstDash val="solid"/>
            <a:round/>
            <a:headEnd type="none" w="med" len="med"/>
            <a:tailEnd type="none" w="med" len="med"/>
          </a:ln>
          <a:effectLst>
            <a:outerShdw blurRad="76200" dist="63500" dir="2700000" algn="ctr" rotWithShape="0">
              <a:schemeClr val="bg2"/>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637822" y="3942776"/>
            <a:ext cx="5029200" cy="384721"/>
          </a:xfrm>
          <a:prstGeom prst="rect">
            <a:avLst/>
          </a:prstGeom>
          <a:noFill/>
        </p:spPr>
        <p:txBody>
          <a:bodyPr wrap="square" lIns="0" tIns="0" rIns="0" bIns="0" rtlCol="0">
            <a:spAutoFit/>
          </a:bodyPr>
          <a:lstStyle/>
          <a:p>
            <a:pPr>
              <a:lnSpc>
                <a:spcPts val="1500"/>
              </a:lnSpc>
            </a:pPr>
            <a:r>
              <a:rPr lang="en-US" sz="1400" dirty="0" smtClean="0">
                <a:solidFill>
                  <a:schemeClr val="bg1"/>
                </a:solidFill>
                <a:latin typeface="Consolas" panose="020B0609020204030204" pitchFamily="49" charset="0"/>
                <a:cs typeface="Consolas" panose="020B0609020204030204" pitchFamily="49" charset="0"/>
              </a:rPr>
              <a:t>FP SWA42 B738/L 425 KOKC P1185 240 KOKC.KRMSN3.KRM SN..AIRRE.HIBIL3.KDAL </a:t>
            </a:r>
            <a:endParaRPr lang="en-US" sz="1400" dirty="0">
              <a:solidFill>
                <a:schemeClr val="bg1"/>
              </a:solidFill>
              <a:latin typeface="Consolas" panose="020B0609020204030204" pitchFamily="49" charset="0"/>
              <a:cs typeface="Consolas" panose="020B0609020204030204" pitchFamily="49" charset="0"/>
            </a:endParaRPr>
          </a:p>
        </p:txBody>
      </p:sp>
      <p:sp>
        <p:nvSpPr>
          <p:cNvPr id="19" name="TextBox 18"/>
          <p:cNvSpPr txBox="1"/>
          <p:nvPr/>
        </p:nvSpPr>
        <p:spPr>
          <a:xfrm>
            <a:off x="663220" y="4583857"/>
            <a:ext cx="5003802" cy="961802"/>
          </a:xfrm>
          <a:prstGeom prst="rect">
            <a:avLst/>
          </a:prstGeom>
          <a:noFill/>
        </p:spPr>
        <p:txBody>
          <a:bodyPr wrap="square" lIns="0" tIns="0" rIns="0" bIns="0" rtlCol="0">
            <a:spAutoFit/>
          </a:bodyPr>
          <a:lstStyle/>
          <a:p>
            <a:pPr>
              <a:lnSpc>
                <a:spcPts val="1500"/>
              </a:lnSpc>
            </a:pPr>
            <a:r>
              <a:rPr lang="en-US" sz="1400" b="1"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X</a:t>
            </a:r>
            <a:r>
              <a:rPr lang="en-US" sz="1400" dirty="0" smtClean="0">
                <a:solidFill>
                  <a:schemeClr val="bg1"/>
                </a:solidFill>
                <a:latin typeface="Consolas" panose="020B0609020204030204" pitchFamily="49" charset="0"/>
                <a:cs typeface="Consolas" panose="020B0609020204030204" pitchFamily="49" charset="0"/>
                <a:sym typeface="Wingdings" panose="05000000000000000000" pitchFamily="2" charset="2"/>
              </a:rPr>
              <a:t> TIM P1185 FORMAT</a:t>
            </a:r>
          </a:p>
          <a:p>
            <a:pPr>
              <a:lnSpc>
                <a:spcPts val="1500"/>
              </a:lnSpc>
            </a:pPr>
            <a:r>
              <a:rPr lang="en-US" sz="1400" dirty="0" smtClean="0">
                <a:solidFill>
                  <a:schemeClr val="bg1"/>
                </a:solidFill>
                <a:latin typeface="Consolas" panose="020B0609020204030204" pitchFamily="49" charset="0"/>
                <a:cs typeface="Consolas" panose="020B0609020204030204" pitchFamily="49" charset="0"/>
                <a:sym typeface="Wingdings" panose="05000000000000000000" pitchFamily="2" charset="2"/>
              </a:rPr>
              <a:t>FLIGHT PLAN</a:t>
            </a:r>
          </a:p>
          <a:p>
            <a:pPr>
              <a:lnSpc>
                <a:spcPts val="1500"/>
              </a:lnSpc>
            </a:pPr>
            <a:r>
              <a:rPr lang="en-US" sz="1400" dirty="0" smtClean="0">
                <a:solidFill>
                  <a:schemeClr val="bg1"/>
                </a:solidFill>
                <a:latin typeface="Consolas" panose="020B0609020204030204" pitchFamily="49" charset="0"/>
                <a:cs typeface="Consolas" panose="020B0609020204030204" pitchFamily="49" charset="0"/>
              </a:rPr>
              <a:t>FP SWA42 B738/L 425 KOKC P1185 240 KOKC.KRMSN3.KRMSN..AIRRE.HIBIL3.KDAL</a:t>
            </a:r>
            <a:endParaRPr lang="en-US" sz="1400" dirty="0" smtClean="0">
              <a:solidFill>
                <a:schemeClr val="bg1"/>
              </a:solidFill>
              <a:latin typeface="Consolas" panose="020B0609020204030204" pitchFamily="49" charset="0"/>
              <a:cs typeface="Consolas" panose="020B0609020204030204" pitchFamily="49" charset="0"/>
              <a:sym typeface="Wingdings" panose="05000000000000000000" pitchFamily="2" charset="2"/>
            </a:endParaRPr>
          </a:p>
          <a:p>
            <a:pPr marL="285750" indent="-285750">
              <a:lnSpc>
                <a:spcPts val="1500"/>
              </a:lnSpc>
              <a:buFont typeface="Wingdings" panose="05000000000000000000" pitchFamily="2" charset="2"/>
              <a:buChar char="ü"/>
            </a:pPr>
            <a:endParaRPr lang="en-US" sz="1400" dirty="0">
              <a:solidFill>
                <a:schemeClr val="bg1"/>
              </a:solidFill>
              <a:latin typeface="Consolas" panose="020B0609020204030204" pitchFamily="49" charset="0"/>
              <a:cs typeface="Consolas" panose="020B0609020204030204" pitchFamily="49" charset="0"/>
            </a:endParaRPr>
          </a:p>
        </p:txBody>
      </p:sp>
      <p:cxnSp>
        <p:nvCxnSpPr>
          <p:cNvPr id="21" name="Straight Connector 20"/>
          <p:cNvCxnSpPr/>
          <p:nvPr/>
        </p:nvCxnSpPr>
        <p:spPr bwMode="auto">
          <a:xfrm>
            <a:off x="553156" y="4534115"/>
            <a:ext cx="5113866" cy="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53156" y="3455834"/>
            <a:ext cx="5113866" cy="461665"/>
          </a:xfrm>
          <a:prstGeom prst="rect">
            <a:avLst/>
          </a:prstGeom>
          <a:noFill/>
        </p:spPr>
        <p:txBody>
          <a:bodyPr wrap="square" rtlCol="0">
            <a:spAutoFit/>
          </a:bodyPr>
          <a:lstStyle/>
          <a:p>
            <a:r>
              <a:rPr lang="en-US" dirty="0" smtClean="0"/>
              <a:t>Example of rejected message</a:t>
            </a:r>
            <a:endParaRPr lang="en-US" dirty="0"/>
          </a:p>
        </p:txBody>
      </p:sp>
      <p:sp>
        <p:nvSpPr>
          <p:cNvPr id="27" name="TextBox 26"/>
          <p:cNvSpPr txBox="1"/>
          <p:nvPr/>
        </p:nvSpPr>
        <p:spPr>
          <a:xfrm>
            <a:off x="553156" y="1019529"/>
            <a:ext cx="5113866" cy="461665"/>
          </a:xfrm>
          <a:prstGeom prst="rect">
            <a:avLst/>
          </a:prstGeom>
          <a:noFill/>
        </p:spPr>
        <p:txBody>
          <a:bodyPr wrap="square" rtlCol="0">
            <a:spAutoFit/>
          </a:bodyPr>
          <a:lstStyle/>
          <a:p>
            <a:r>
              <a:rPr lang="en-US" dirty="0" smtClean="0"/>
              <a:t>Example of accepted message</a:t>
            </a: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1"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wipe(left)">
                                      <p:cBhvr>
                                        <p:cTn id="29" dur="500"/>
                                        <p:tgtEl>
                                          <p:spTgt spid="18">
                                            <p:txEl>
                                              <p:pRg st="0" end="0"/>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bldLvl="5"/>
      <p:bldP spid="16" grpId="0" animBg="1"/>
      <p:bldP spid="18" grpId="0" build="allAtOnce"/>
      <p:bldP spid="18"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A Position Console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645" y="778626"/>
            <a:ext cx="3082909" cy="5393455"/>
          </a:xfrm>
          <a:prstGeom prst="rect">
            <a:avLst/>
          </a:prstGeom>
        </p:spPr>
      </p:pic>
      <p:grpSp>
        <p:nvGrpSpPr>
          <p:cNvPr id="5" name="Group 4"/>
          <p:cNvGrpSpPr/>
          <p:nvPr/>
        </p:nvGrpSpPr>
        <p:grpSpPr>
          <a:xfrm>
            <a:off x="257452" y="1056442"/>
            <a:ext cx="8568614" cy="4981349"/>
            <a:chOff x="327025" y="895350"/>
            <a:chExt cx="8498877" cy="5142442"/>
          </a:xfrm>
        </p:grpSpPr>
        <p:sp>
          <p:nvSpPr>
            <p:cNvPr id="7" name="TextBox 9"/>
            <p:cNvSpPr txBox="1">
              <a:spLocks noChangeArrowheads="1"/>
            </p:cNvSpPr>
            <p:nvPr/>
          </p:nvSpPr>
          <p:spPr bwMode="auto">
            <a:xfrm>
              <a:off x="327025" y="1652588"/>
              <a:ext cx="1973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Backlit Chart Holder</a:t>
              </a:r>
            </a:p>
          </p:txBody>
        </p:sp>
        <p:sp>
          <p:nvSpPr>
            <p:cNvPr id="8" name="TextBox 10"/>
            <p:cNvSpPr txBox="1">
              <a:spLocks noChangeArrowheads="1"/>
            </p:cNvSpPr>
            <p:nvPr/>
          </p:nvSpPr>
          <p:spPr bwMode="auto">
            <a:xfrm>
              <a:off x="6981825" y="2579014"/>
              <a:ext cx="1824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rgbClr val="122039"/>
                  </a:solidFill>
                  <a:latin typeface="Arial" panose="020B0604020202020204" pitchFamily="34" charset="0"/>
                  <a:cs typeface="Arial" panose="020B0604020202020204" pitchFamily="34" charset="0"/>
                </a:rPr>
                <a:t>Additional Storage</a:t>
              </a:r>
            </a:p>
          </p:txBody>
        </p:sp>
        <p:sp>
          <p:nvSpPr>
            <p:cNvPr id="9" name="TextBox 11"/>
            <p:cNvSpPr txBox="1">
              <a:spLocks noChangeArrowheads="1"/>
            </p:cNvSpPr>
            <p:nvPr/>
          </p:nvSpPr>
          <p:spPr bwMode="auto">
            <a:xfrm>
              <a:off x="327025" y="3413125"/>
              <a:ext cx="754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Monitor</a:t>
              </a:r>
            </a:p>
          </p:txBody>
        </p:sp>
        <p:sp>
          <p:nvSpPr>
            <p:cNvPr id="10" name="TextBox 12"/>
            <p:cNvSpPr txBox="1">
              <a:spLocks noChangeArrowheads="1"/>
            </p:cNvSpPr>
            <p:nvPr/>
          </p:nvSpPr>
          <p:spPr bwMode="auto">
            <a:xfrm>
              <a:off x="7861300" y="4977440"/>
              <a:ext cx="944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rgbClr val="122039"/>
                  </a:solidFill>
                  <a:latin typeface="Arial" panose="020B0604020202020204" pitchFamily="34" charset="0"/>
                  <a:cs typeface="Arial" panose="020B0604020202020204" pitchFamily="34" charset="0"/>
                </a:rPr>
                <a:t>Keyboard</a:t>
              </a:r>
            </a:p>
          </p:txBody>
        </p:sp>
        <p:sp>
          <p:nvSpPr>
            <p:cNvPr id="11" name="TextBox 13"/>
            <p:cNvSpPr txBox="1">
              <a:spLocks noChangeArrowheads="1"/>
            </p:cNvSpPr>
            <p:nvPr/>
          </p:nvSpPr>
          <p:spPr bwMode="auto">
            <a:xfrm>
              <a:off x="327025" y="5698067"/>
              <a:ext cx="1423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Headset Jacks</a:t>
              </a:r>
            </a:p>
          </p:txBody>
        </p:sp>
        <p:sp>
          <p:nvSpPr>
            <p:cNvPr id="12" name="TextBox 15"/>
            <p:cNvSpPr txBox="1">
              <a:spLocks noChangeArrowheads="1"/>
            </p:cNvSpPr>
            <p:nvPr/>
          </p:nvSpPr>
          <p:spPr bwMode="auto">
            <a:xfrm>
              <a:off x="6537325" y="3297527"/>
              <a:ext cx="226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rgbClr val="122039"/>
                  </a:solidFill>
                  <a:latin typeface="Arial" panose="020B0604020202020204" pitchFamily="34" charset="0"/>
                  <a:cs typeface="Arial" panose="020B0604020202020204" pitchFamily="34" charset="0"/>
                </a:rPr>
                <a:t>Voice Switching and</a:t>
              </a:r>
            </a:p>
            <a:p>
              <a:pPr algn="r"/>
              <a:r>
                <a:rPr lang="en-US" altLang="en-US" sz="1600" b="1" dirty="0">
                  <a:solidFill>
                    <a:srgbClr val="122039"/>
                  </a:solidFill>
                  <a:latin typeface="Arial" panose="020B0604020202020204" pitchFamily="34" charset="0"/>
                  <a:cs typeface="Arial" panose="020B0604020202020204" pitchFamily="34" charset="0"/>
                </a:rPr>
                <a:t>Control System (VSCS)</a:t>
              </a:r>
            </a:p>
          </p:txBody>
        </p:sp>
        <p:sp>
          <p:nvSpPr>
            <p:cNvPr id="13" name="TextBox 17"/>
            <p:cNvSpPr txBox="1">
              <a:spLocks noChangeArrowheads="1"/>
            </p:cNvSpPr>
            <p:nvPr/>
          </p:nvSpPr>
          <p:spPr bwMode="auto">
            <a:xfrm>
              <a:off x="7671593" y="5688289"/>
              <a:ext cx="1154309" cy="34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smtClean="0">
                  <a:solidFill>
                    <a:srgbClr val="122039"/>
                  </a:solidFill>
                  <a:latin typeface="Arial" panose="020B0604020202020204" pitchFamily="34" charset="0"/>
                  <a:cs typeface="Arial" panose="020B0604020202020204" pitchFamily="34" charset="0"/>
                </a:rPr>
                <a:t>Foot </a:t>
              </a:r>
              <a:r>
                <a:rPr lang="en-US" altLang="en-US" sz="1600" b="1" dirty="0">
                  <a:solidFill>
                    <a:srgbClr val="122039"/>
                  </a:solidFill>
                  <a:latin typeface="Arial" panose="020B0604020202020204" pitchFamily="34" charset="0"/>
                  <a:cs typeface="Arial" panose="020B0604020202020204" pitchFamily="34" charset="0"/>
                </a:rPr>
                <a:t>S</a:t>
              </a:r>
              <a:r>
                <a:rPr lang="en-US" altLang="en-US" sz="1600" b="1" dirty="0" smtClean="0">
                  <a:solidFill>
                    <a:srgbClr val="122039"/>
                  </a:solidFill>
                  <a:latin typeface="Arial" panose="020B0604020202020204" pitchFamily="34" charset="0"/>
                  <a:cs typeface="Arial" panose="020B0604020202020204" pitchFamily="34" charset="0"/>
                </a:rPr>
                <a:t>witch</a:t>
              </a:r>
              <a:endParaRPr lang="en-US" altLang="en-US" sz="1600" b="1" dirty="0">
                <a:solidFill>
                  <a:srgbClr val="122039"/>
                </a:solidFill>
                <a:latin typeface="Arial" panose="020B0604020202020204" pitchFamily="34" charset="0"/>
                <a:cs typeface="Arial" panose="020B0604020202020204" pitchFamily="34" charset="0"/>
              </a:endParaRPr>
            </a:p>
          </p:txBody>
        </p:sp>
        <p:sp>
          <p:nvSpPr>
            <p:cNvPr id="14" name="TextBox 18"/>
            <p:cNvSpPr txBox="1">
              <a:spLocks noChangeArrowheads="1"/>
            </p:cNvSpPr>
            <p:nvPr/>
          </p:nvSpPr>
          <p:spPr bwMode="auto">
            <a:xfrm>
              <a:off x="7335838" y="898525"/>
              <a:ext cx="1470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rgbClr val="122039"/>
                  </a:solidFill>
                  <a:latin typeface="Arial" panose="020B0604020202020204" pitchFamily="34" charset="0"/>
                  <a:cs typeface="Arial" panose="020B0604020202020204" pitchFamily="34" charset="0"/>
                </a:rPr>
                <a:t>Binder Storage</a:t>
              </a:r>
            </a:p>
          </p:txBody>
        </p:sp>
        <p:cxnSp>
          <p:nvCxnSpPr>
            <p:cNvPr id="15" name="Straight Arrow Connector 14"/>
            <p:cNvCxnSpPr/>
            <p:nvPr/>
          </p:nvCxnSpPr>
          <p:spPr>
            <a:xfrm>
              <a:off x="2374900" y="1835150"/>
              <a:ext cx="1484313" cy="184150"/>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76338" y="3606800"/>
              <a:ext cx="3010233" cy="437072"/>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001153" y="4977440"/>
              <a:ext cx="2767811" cy="172076"/>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14513" y="5317166"/>
              <a:ext cx="1633055" cy="550235"/>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611688" y="1085850"/>
              <a:ext cx="2632075" cy="1493164"/>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076733" y="2777576"/>
              <a:ext cx="1832832" cy="216449"/>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611688" y="3753853"/>
              <a:ext cx="1878488" cy="844798"/>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2" name="TextBox 28"/>
            <p:cNvSpPr txBox="1">
              <a:spLocks noChangeArrowheads="1"/>
            </p:cNvSpPr>
            <p:nvPr/>
          </p:nvSpPr>
          <p:spPr bwMode="auto">
            <a:xfrm>
              <a:off x="327025" y="895350"/>
              <a:ext cx="1952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Flight Strip Lighting</a:t>
              </a:r>
            </a:p>
          </p:txBody>
        </p:sp>
        <p:cxnSp>
          <p:nvCxnSpPr>
            <p:cNvPr id="23" name="Straight Arrow Connector 22"/>
            <p:cNvCxnSpPr/>
            <p:nvPr/>
          </p:nvCxnSpPr>
          <p:spPr>
            <a:xfrm flipV="1">
              <a:off x="2344738" y="895350"/>
              <a:ext cx="1027250" cy="169863"/>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4" name="TextBox 41"/>
            <p:cNvSpPr txBox="1">
              <a:spLocks noChangeArrowheads="1"/>
            </p:cNvSpPr>
            <p:nvPr/>
          </p:nvSpPr>
          <p:spPr bwMode="auto">
            <a:xfrm>
              <a:off x="327025" y="4170363"/>
              <a:ext cx="1631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Flight Strip Bays</a:t>
              </a:r>
            </a:p>
          </p:txBody>
        </p:sp>
        <p:cxnSp>
          <p:nvCxnSpPr>
            <p:cNvPr id="25" name="Straight Arrow Connector 24"/>
            <p:cNvCxnSpPr/>
            <p:nvPr/>
          </p:nvCxnSpPr>
          <p:spPr>
            <a:xfrm flipV="1">
              <a:off x="2024063" y="4170363"/>
              <a:ext cx="1557869" cy="161926"/>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6" name="TextBox 44"/>
            <p:cNvSpPr txBox="1">
              <a:spLocks noChangeArrowheads="1"/>
            </p:cNvSpPr>
            <p:nvPr/>
          </p:nvSpPr>
          <p:spPr bwMode="auto">
            <a:xfrm>
              <a:off x="327025" y="4927600"/>
              <a:ext cx="216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Used Strip Receptacle</a:t>
              </a:r>
            </a:p>
          </p:txBody>
        </p:sp>
        <p:cxnSp>
          <p:nvCxnSpPr>
            <p:cNvPr id="27" name="Straight Arrow Connector 26"/>
            <p:cNvCxnSpPr/>
            <p:nvPr/>
          </p:nvCxnSpPr>
          <p:spPr>
            <a:xfrm flipV="1">
              <a:off x="2584450" y="4927600"/>
              <a:ext cx="863118" cy="169864"/>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8" name="TextBox 51"/>
            <p:cNvSpPr txBox="1">
              <a:spLocks noChangeArrowheads="1"/>
            </p:cNvSpPr>
            <p:nvPr/>
          </p:nvSpPr>
          <p:spPr bwMode="auto">
            <a:xfrm>
              <a:off x="7000875" y="4260515"/>
              <a:ext cx="1804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rgbClr val="122039"/>
                  </a:solidFill>
                  <a:latin typeface="Arial" panose="020B0604020202020204" pitchFamily="34" charset="0"/>
                  <a:cs typeface="Arial" panose="020B0604020202020204" pitchFamily="34" charset="0"/>
                </a:rPr>
                <a:t>Flight Strip Printer</a:t>
              </a:r>
            </a:p>
          </p:txBody>
        </p:sp>
        <p:cxnSp>
          <p:nvCxnSpPr>
            <p:cNvPr id="29" name="Straight Arrow Connector 28"/>
            <p:cNvCxnSpPr/>
            <p:nvPr/>
          </p:nvCxnSpPr>
          <p:spPr>
            <a:xfrm flipH="1">
              <a:off x="5580598" y="4434496"/>
              <a:ext cx="1328966" cy="238690"/>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0" name="TextBox 34"/>
            <p:cNvSpPr txBox="1">
              <a:spLocks noChangeArrowheads="1"/>
            </p:cNvSpPr>
            <p:nvPr/>
          </p:nvSpPr>
          <p:spPr bwMode="auto">
            <a:xfrm>
              <a:off x="327025" y="2409825"/>
              <a:ext cx="187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rgbClr val="122039"/>
                  </a:solidFill>
                  <a:latin typeface="Arial" panose="020B0604020202020204" pitchFamily="34" charset="0"/>
                  <a:cs typeface="Arial" panose="020B0604020202020204" pitchFamily="34" charset="0"/>
                </a:rPr>
                <a:t>Loudspeaker Panel</a:t>
              </a:r>
            </a:p>
            <a:p>
              <a:r>
                <a:rPr lang="en-US" altLang="en-US" sz="1600" b="1" dirty="0">
                  <a:solidFill>
                    <a:srgbClr val="122039"/>
                  </a:solidFill>
                  <a:latin typeface="Arial" panose="020B0604020202020204" pitchFamily="34" charset="0"/>
                  <a:cs typeface="Arial" panose="020B0604020202020204" pitchFamily="34" charset="0"/>
                </a:rPr>
                <a:t>Assembly (LPA)</a:t>
              </a:r>
            </a:p>
          </p:txBody>
        </p:sp>
        <p:cxnSp>
          <p:nvCxnSpPr>
            <p:cNvPr id="31" name="Straight Arrow Connector 30"/>
            <p:cNvCxnSpPr/>
            <p:nvPr/>
          </p:nvCxnSpPr>
          <p:spPr>
            <a:xfrm>
              <a:off x="1944688" y="2847975"/>
              <a:ext cx="2141109" cy="449552"/>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859338" y="5857876"/>
              <a:ext cx="2670814" cy="3175"/>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3" name="TextBox 10"/>
            <p:cNvSpPr txBox="1">
              <a:spLocks noChangeArrowheads="1"/>
            </p:cNvSpPr>
            <p:nvPr/>
          </p:nvSpPr>
          <p:spPr bwMode="auto">
            <a:xfrm>
              <a:off x="7095459" y="1615451"/>
              <a:ext cx="17104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smtClean="0">
                  <a:solidFill>
                    <a:srgbClr val="122039"/>
                  </a:solidFill>
                  <a:latin typeface="Arial" panose="020B0604020202020204" pitchFamily="34" charset="0"/>
                  <a:cs typeface="Arial" panose="020B0604020202020204" pitchFamily="34" charset="0"/>
                </a:rPr>
                <a:t>Map/Strip</a:t>
              </a:r>
            </a:p>
            <a:p>
              <a:pPr algn="r"/>
              <a:r>
                <a:rPr lang="en-US" altLang="en-US" sz="1600" b="1" dirty="0" smtClean="0">
                  <a:solidFill>
                    <a:srgbClr val="122039"/>
                  </a:solidFill>
                  <a:latin typeface="Arial" panose="020B0604020202020204" pitchFamily="34" charset="0"/>
                  <a:cs typeface="Arial" panose="020B0604020202020204" pitchFamily="34" charset="0"/>
                </a:rPr>
                <a:t>Lighting Controls</a:t>
              </a:r>
              <a:endParaRPr lang="en-US" altLang="en-US" sz="1600" b="1" dirty="0">
                <a:solidFill>
                  <a:srgbClr val="122039"/>
                </a:solidFill>
                <a:latin typeface="Arial" panose="020B0604020202020204" pitchFamily="34" charset="0"/>
                <a:cs typeface="Arial" panose="020B0604020202020204" pitchFamily="34" charset="0"/>
              </a:endParaRPr>
            </a:p>
          </p:txBody>
        </p:sp>
        <p:cxnSp>
          <p:nvCxnSpPr>
            <p:cNvPr id="34" name="Straight Arrow Connector 33"/>
            <p:cNvCxnSpPr/>
            <p:nvPr/>
          </p:nvCxnSpPr>
          <p:spPr>
            <a:xfrm flipH="1">
              <a:off x="5269882" y="2055681"/>
              <a:ext cx="1749685" cy="458609"/>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08175" y="5317166"/>
              <a:ext cx="3621264" cy="554247"/>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3308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RA Display </a:t>
            </a:r>
            <a:r>
              <a:rPr lang="en-US" altLang="en-US" sz="2400" i="1" dirty="0" smtClean="0"/>
              <a:t>(Cont’d)</a:t>
            </a:r>
            <a:endParaRPr lang="en-US" sz="2400" dirty="0"/>
          </a:p>
        </p:txBody>
      </p:sp>
      <p:pic>
        <p:nvPicPr>
          <p:cNvPr id="3" name="Picture 2"/>
          <p:cNvPicPr>
            <a:picLocks noChangeAspect="1"/>
          </p:cNvPicPr>
          <p:nvPr/>
        </p:nvPicPr>
        <p:blipFill rotWithShape="1">
          <a:blip r:embed="rId3" cstate="print">
            <a:clrChange>
              <a:clrFrom>
                <a:srgbClr val="D7DFFF"/>
              </a:clrFrom>
              <a:clrTo>
                <a:srgbClr val="D7DFFF">
                  <a:alpha val="0"/>
                </a:srgbClr>
              </a:clrTo>
            </a:clrChange>
          </a:blip>
          <a:srcRect l="-224" t="-939" r="605" b="939"/>
          <a:stretch/>
        </p:blipFill>
        <p:spPr>
          <a:xfrm>
            <a:off x="1551940" y="1847524"/>
            <a:ext cx="4068762" cy="1292225"/>
          </a:xfrm>
          <a:prstGeom prst="rect">
            <a:avLst/>
          </a:prstGeom>
          <a:effectLst>
            <a:outerShdw blurRad="50800" dist="38100" dir="2700000" algn="tl" rotWithShape="0">
              <a:prstClr val="black">
                <a:alpha val="40000"/>
              </a:prstClr>
            </a:outerShdw>
          </a:effectLst>
        </p:spPr>
      </p:pic>
      <p:sp>
        <p:nvSpPr>
          <p:cNvPr id="4" name="TextBox 18"/>
          <p:cNvSpPr txBox="1">
            <a:spLocks noChangeArrowheads="1"/>
          </p:cNvSpPr>
          <p:nvPr/>
        </p:nvSpPr>
        <p:spPr bwMode="auto">
          <a:xfrm>
            <a:off x="320040" y="2249869"/>
            <a:ext cx="1231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800" b="1" dirty="0" smtClean="0">
                <a:solidFill>
                  <a:srgbClr val="122039"/>
                </a:solidFill>
                <a:latin typeface="Arial" panose="020B0604020202020204" pitchFamily="34" charset="0"/>
                <a:cs typeface="Arial" panose="020B0604020202020204" pitchFamily="34" charset="0"/>
              </a:rPr>
              <a:t>Reject</a:t>
            </a:r>
          </a:p>
          <a:p>
            <a:pPr eaLnBrk="1" hangingPunct="1"/>
            <a:r>
              <a:rPr lang="en-US" altLang="en-US" sz="1800" b="1" dirty="0" smtClean="0">
                <a:solidFill>
                  <a:srgbClr val="122039"/>
                </a:solidFill>
                <a:latin typeface="Arial" panose="020B0604020202020204" pitchFamily="34" charset="0"/>
                <a:cs typeface="Arial" panose="020B0604020202020204" pitchFamily="34" charset="0"/>
              </a:rPr>
              <a:t>Message</a:t>
            </a:r>
          </a:p>
          <a:p>
            <a:pPr eaLnBrk="1" hangingPunct="1"/>
            <a:r>
              <a:rPr lang="en-US" altLang="en-US" sz="1800" b="1" dirty="0" smtClean="0">
                <a:solidFill>
                  <a:srgbClr val="122039"/>
                </a:solidFill>
                <a:latin typeface="Arial" panose="020B0604020202020204" pitchFamily="34" charset="0"/>
                <a:cs typeface="Arial" panose="020B0604020202020204" pitchFamily="34" charset="0"/>
              </a:rPr>
              <a:t>Example</a:t>
            </a:r>
            <a:endParaRPr lang="en-US" altLang="en-US" sz="1800" b="1" dirty="0">
              <a:solidFill>
                <a:srgbClr val="122039"/>
              </a:solidFill>
              <a:latin typeface="Arial" panose="020B0604020202020204" pitchFamily="34" charset="0"/>
              <a:cs typeface="Arial" panose="020B0604020202020204" pitchFamily="34" charset="0"/>
            </a:endParaRPr>
          </a:p>
        </p:txBody>
      </p:sp>
      <p:grpSp>
        <p:nvGrpSpPr>
          <p:cNvPr id="5" name="Group 9"/>
          <p:cNvGrpSpPr>
            <a:grpSpLocks/>
          </p:cNvGrpSpPr>
          <p:nvPr/>
        </p:nvGrpSpPr>
        <p:grpSpPr bwMode="auto">
          <a:xfrm>
            <a:off x="4561168" y="1907851"/>
            <a:ext cx="2608969" cy="1042987"/>
            <a:chOff x="4490331" y="1797932"/>
            <a:chExt cx="2608956" cy="1042987"/>
          </a:xfrm>
        </p:grpSpPr>
        <p:sp>
          <p:nvSpPr>
            <p:cNvPr id="6" name="TextBox 17"/>
            <p:cNvSpPr txBox="1">
              <a:spLocks noChangeArrowheads="1"/>
            </p:cNvSpPr>
            <p:nvPr/>
          </p:nvSpPr>
          <p:spPr bwMode="auto">
            <a:xfrm>
              <a:off x="5670537" y="1835150"/>
              <a:ext cx="142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800" b="1" dirty="0">
                  <a:solidFill>
                    <a:srgbClr val="122039"/>
                  </a:solidFill>
                  <a:latin typeface="Arial" panose="020B0604020202020204" pitchFamily="34" charset="0"/>
                  <a:cs typeface="Arial" panose="020B0604020202020204" pitchFamily="34" charset="0"/>
                </a:rPr>
                <a:t>MCA View</a:t>
              </a:r>
            </a:p>
            <a:p>
              <a:pPr eaLnBrk="1" hangingPunct="1"/>
              <a:r>
                <a:rPr lang="en-US" altLang="en-US" sz="1800" b="1" dirty="0">
                  <a:solidFill>
                    <a:srgbClr val="122039"/>
                  </a:solidFill>
                  <a:latin typeface="Arial" panose="020B0604020202020204" pitchFamily="34" charset="0"/>
                  <a:cs typeface="Arial" panose="020B0604020202020204" pitchFamily="34" charset="0"/>
                </a:rPr>
                <a:t>Menu</a:t>
              </a:r>
            </a:p>
          </p:txBody>
        </p:sp>
        <p:sp>
          <p:nvSpPr>
            <p:cNvPr id="7" name="Rectangle 6"/>
            <p:cNvSpPr/>
            <p:nvPr/>
          </p:nvSpPr>
          <p:spPr bwMode="auto">
            <a:xfrm>
              <a:off x="4490331" y="1797932"/>
              <a:ext cx="1030282" cy="1042987"/>
            </a:xfrm>
            <a:prstGeom prst="rect">
              <a:avLst/>
            </a:prstGeom>
            <a:noFill/>
            <a:ln w="38100" cap="flat" cmpd="sng" algn="ctr">
              <a:solidFill>
                <a:srgbClr val="00B0F0"/>
              </a:solidFill>
              <a:prstDash val="solid"/>
              <a:round/>
              <a:headEnd type="none" w="med" len="med"/>
              <a:tailEnd type="none" w="med" len="med"/>
            </a:ln>
            <a:effectLst/>
          </p:spPr>
          <p:txBody>
            <a:bodyPr/>
            <a:lstStyle/>
            <a:p>
              <a:pPr eaLnBrk="1" hangingPunct="1">
                <a:defRPr/>
              </a:pPr>
              <a:endParaRPr lang="en-US" sz="3200" b="1" dirty="0">
                <a:solidFill>
                  <a:schemeClr val="bg2"/>
                </a:solidFill>
                <a:effectLst>
                  <a:outerShdw blurRad="38100" dist="38100" dir="2700000" algn="tl">
                    <a:srgbClr val="000000">
                      <a:alpha val="43137"/>
                    </a:srgbClr>
                  </a:outerShdw>
                </a:effectLst>
                <a:latin typeface="Arial" charset="0"/>
                <a:ea typeface="+mn-ea"/>
              </a:endParaRPr>
            </a:p>
          </p:txBody>
        </p:sp>
      </p:grpSp>
      <p:grpSp>
        <p:nvGrpSpPr>
          <p:cNvPr id="9" name="Group 8"/>
          <p:cNvGrpSpPr/>
          <p:nvPr/>
        </p:nvGrpSpPr>
        <p:grpSpPr>
          <a:xfrm>
            <a:off x="4595778" y="3333109"/>
            <a:ext cx="4262438" cy="1560576"/>
            <a:chOff x="4540250" y="4723046"/>
            <a:chExt cx="4262438" cy="156057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840" y="4723046"/>
              <a:ext cx="2974848" cy="1560576"/>
            </a:xfrm>
            <a:prstGeom prst="rect">
              <a:avLst/>
            </a:prstGeom>
            <a:effectLst>
              <a:outerShdw blurRad="50800" dist="38100" dir="2700000" algn="tl" rotWithShape="0">
                <a:prstClr val="black">
                  <a:alpha val="40000"/>
                </a:prstClr>
              </a:outerShdw>
            </a:effectLst>
          </p:spPr>
        </p:pic>
        <p:sp>
          <p:nvSpPr>
            <p:cNvPr id="11" name="TextBox 20"/>
            <p:cNvSpPr txBox="1">
              <a:spLocks noChangeArrowheads="1"/>
            </p:cNvSpPr>
            <p:nvPr/>
          </p:nvSpPr>
          <p:spPr bwMode="auto">
            <a:xfrm>
              <a:off x="4540250" y="5179490"/>
              <a:ext cx="129738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800" b="1" dirty="0">
                  <a:solidFill>
                    <a:srgbClr val="122039"/>
                  </a:solidFill>
                  <a:latin typeface="Arial" panose="020B0604020202020204" pitchFamily="34" charset="0"/>
                  <a:cs typeface="Arial" panose="020B0604020202020204" pitchFamily="34" charset="0"/>
                </a:rPr>
                <a:t>Expanded</a:t>
              </a:r>
            </a:p>
            <a:p>
              <a:pPr eaLnBrk="1" hangingPunct="1"/>
              <a:r>
                <a:rPr lang="en-US" altLang="en-US" sz="1800" b="1" dirty="0">
                  <a:solidFill>
                    <a:srgbClr val="122039"/>
                  </a:solidFill>
                  <a:latin typeface="Arial" panose="020B0604020202020204" pitchFamily="34" charset="0"/>
                  <a:cs typeface="Arial" panose="020B0604020202020204" pitchFamily="34" charset="0"/>
                </a:rPr>
                <a:t>View</a:t>
              </a:r>
            </a:p>
          </p:txBody>
        </p:sp>
      </p:grpSp>
      <p:grpSp>
        <p:nvGrpSpPr>
          <p:cNvPr id="12" name="Group 9"/>
          <p:cNvGrpSpPr>
            <a:grpSpLocks/>
          </p:cNvGrpSpPr>
          <p:nvPr/>
        </p:nvGrpSpPr>
        <p:grpSpPr bwMode="auto">
          <a:xfrm>
            <a:off x="320040" y="3519612"/>
            <a:ext cx="4206875" cy="1219472"/>
            <a:chOff x="2541588" y="3290888"/>
            <a:chExt cx="4206748" cy="1219472"/>
          </a:xfrm>
        </p:grpSpPr>
        <p:sp>
          <p:nvSpPr>
            <p:cNvPr id="13" name="TextBox 19"/>
            <p:cNvSpPr txBox="1">
              <a:spLocks noChangeArrowheads="1"/>
            </p:cNvSpPr>
            <p:nvPr/>
          </p:nvSpPr>
          <p:spPr bwMode="auto">
            <a:xfrm>
              <a:off x="2541588" y="3587030"/>
              <a:ext cx="1239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800" b="1" dirty="0">
                  <a:solidFill>
                    <a:srgbClr val="122039"/>
                  </a:solidFill>
                  <a:latin typeface="Arial" panose="020B0604020202020204" pitchFamily="34" charset="0"/>
                  <a:cs typeface="Arial" panose="020B0604020202020204" pitchFamily="34" charset="0"/>
                </a:rPr>
                <a:t>Accept</a:t>
              </a:r>
            </a:p>
            <a:p>
              <a:pPr eaLnBrk="1" hangingPunct="1"/>
              <a:r>
                <a:rPr lang="en-US" altLang="en-US" sz="1800" b="1" dirty="0" smtClean="0">
                  <a:solidFill>
                    <a:srgbClr val="122039"/>
                  </a:solidFill>
                  <a:latin typeface="Arial" panose="020B0604020202020204" pitchFamily="34" charset="0"/>
                  <a:cs typeface="Arial" panose="020B0604020202020204" pitchFamily="34" charset="0"/>
                </a:rPr>
                <a:t>Message</a:t>
              </a:r>
            </a:p>
            <a:p>
              <a:pPr eaLnBrk="1" hangingPunct="1"/>
              <a:r>
                <a:rPr lang="en-US" altLang="en-US" sz="1800" b="1" dirty="0" smtClean="0">
                  <a:solidFill>
                    <a:srgbClr val="122039"/>
                  </a:solidFill>
                  <a:latin typeface="Arial" panose="020B0604020202020204" pitchFamily="34" charset="0"/>
                  <a:cs typeface="Arial" panose="020B0604020202020204" pitchFamily="34" charset="0"/>
                </a:rPr>
                <a:t>Example</a:t>
              </a:r>
              <a:endParaRPr lang="en-US" altLang="en-US" sz="1800" b="1" dirty="0">
                <a:solidFill>
                  <a:srgbClr val="122039"/>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cstate="print"/>
            <a:stretch>
              <a:fillRect/>
            </a:stretch>
          </p:blipFill>
          <p:spPr>
            <a:xfrm>
              <a:off x="3773451" y="3290888"/>
              <a:ext cx="2974885" cy="1219200"/>
            </a:xfrm>
            <a:prstGeom prst="rect">
              <a:avLst/>
            </a:prstGeom>
            <a:effectLst>
              <a:outerShdw blurRad="50800" dist="38100" dir="2700000" algn="tl" rotWithShape="0">
                <a:prstClr val="black">
                  <a:alpha val="40000"/>
                </a:prstClr>
              </a:outerShdw>
            </a:effectLst>
          </p:spPr>
        </p:pic>
      </p:grpSp>
      <p:sp>
        <p:nvSpPr>
          <p:cNvPr id="16" name="Title 1"/>
          <p:cNvSpPr txBox="1">
            <a:spLocks/>
          </p:cNvSpPr>
          <p:nvPr/>
        </p:nvSpPr>
        <p:spPr bwMode="auto">
          <a:xfrm>
            <a:off x="372361" y="1121241"/>
            <a:ext cx="85042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pPr algn="ctr"/>
            <a:r>
              <a:rPr lang="en-US" altLang="en-US" sz="2400" dirty="0" smtClean="0"/>
              <a:t>MCA Preview and Feedback Areas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5752" y="6258233"/>
            <a:ext cx="392999" cy="364616"/>
          </a:xfrm>
          <a:prstGeom prst="rect">
            <a:avLst/>
          </a:prstGeom>
        </p:spPr>
      </p:pic>
      <p:sp>
        <p:nvSpPr>
          <p:cNvPr id="17" name="Rectangle 16"/>
          <p:cNvSpPr/>
          <p:nvPr/>
        </p:nvSpPr>
        <p:spPr bwMode="auto">
          <a:xfrm>
            <a:off x="147605" y="1717749"/>
            <a:ext cx="6877431" cy="1581912"/>
          </a:xfrm>
          <a:prstGeom prst="rect">
            <a:avLst/>
          </a:prstGeom>
          <a:solidFill>
            <a:srgbClr val="E2E2E2">
              <a:alpha val="7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p:nvPr/>
        </p:nvSpPr>
        <p:spPr bwMode="auto">
          <a:xfrm>
            <a:off x="232538" y="3426122"/>
            <a:ext cx="4275738" cy="1374550"/>
          </a:xfrm>
          <a:prstGeom prst="rect">
            <a:avLst/>
          </a:prstGeom>
          <a:solidFill>
            <a:srgbClr val="E2E2E2">
              <a:alpha val="7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86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RA Trackball</a:t>
            </a:r>
          </a:p>
        </p:txBody>
      </p:sp>
      <p:grpSp>
        <p:nvGrpSpPr>
          <p:cNvPr id="5" name="Group 4"/>
          <p:cNvGrpSpPr/>
          <p:nvPr/>
        </p:nvGrpSpPr>
        <p:grpSpPr>
          <a:xfrm>
            <a:off x="1356851" y="1337187"/>
            <a:ext cx="5961268" cy="4355691"/>
            <a:chOff x="3530600" y="995363"/>
            <a:chExt cx="5242132" cy="3716337"/>
          </a:xfrm>
        </p:grpSpPr>
        <p:pic>
          <p:nvPicPr>
            <p:cNvPr id="7" name="Picture 6"/>
            <p:cNvPicPr>
              <a:picLocks noChangeAspect="1"/>
            </p:cNvPicPr>
            <p:nvPr/>
          </p:nvPicPr>
          <p:blipFill>
            <a:blip r:embed="rId3" cstate="print"/>
            <a:srcRect/>
            <a:stretch>
              <a:fillRect/>
            </a:stretch>
          </p:blipFill>
          <p:spPr bwMode="auto">
            <a:xfrm>
              <a:off x="4962732" y="2025650"/>
              <a:ext cx="3810000" cy="2686050"/>
            </a:xfrm>
            <a:prstGeom prst="rect">
              <a:avLst/>
            </a:prstGeom>
            <a:noFill/>
            <a:ln>
              <a:noFill/>
            </a:ln>
            <a:effectLst>
              <a:outerShdw blurRad="63500" dist="38100" dir="2700000" algn="tl" rotWithShape="0">
                <a:srgbClr val="000000">
                  <a:alpha val="39998"/>
                </a:srgbClr>
              </a:outerShdw>
            </a:effectLst>
            <a:extLst/>
          </p:spPr>
        </p:pic>
        <p:sp>
          <p:nvSpPr>
            <p:cNvPr id="8" name="TextBox 7"/>
            <p:cNvSpPr txBox="1">
              <a:spLocks noChangeArrowheads="1"/>
            </p:cNvSpPr>
            <p:nvPr/>
          </p:nvSpPr>
          <p:spPr bwMode="auto">
            <a:xfrm>
              <a:off x="3530600" y="995363"/>
              <a:ext cx="1371600" cy="8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dirty="0" smtClean="0">
                  <a:solidFill>
                    <a:srgbClr val="122039"/>
                  </a:solidFill>
                  <a:latin typeface="Arial" panose="020B0604020202020204" pitchFamily="34" charset="0"/>
                  <a:cs typeface="Arial" panose="020B0604020202020204" pitchFamily="34" charset="0"/>
                </a:rPr>
                <a:t>Trackball Pick (TBP)</a:t>
              </a:r>
            </a:p>
            <a:p>
              <a:pPr eaLnBrk="1" hangingPunct="1"/>
              <a:r>
                <a:rPr lang="en-US" altLang="en-US" sz="2000" b="1" dirty="0" smtClean="0">
                  <a:solidFill>
                    <a:srgbClr val="00B0F0"/>
                  </a:solidFill>
                  <a:latin typeface="Arial" panose="020B0604020202020204" pitchFamily="34" charset="0"/>
                  <a:cs typeface="Arial" panose="020B0604020202020204" pitchFamily="34" charset="0"/>
                </a:rPr>
                <a:t>Left-Click</a:t>
              </a:r>
              <a:endParaRPr lang="en-US" altLang="en-US" sz="2000" b="1" dirty="0">
                <a:solidFill>
                  <a:srgbClr val="00B0F0"/>
                </a:solidFill>
                <a:latin typeface="Arial" panose="020B0604020202020204" pitchFamily="34" charset="0"/>
                <a:cs typeface="Arial" panose="020B0604020202020204" pitchFamily="34" charset="0"/>
              </a:endParaRPr>
            </a:p>
          </p:txBody>
        </p:sp>
        <p:sp>
          <p:nvSpPr>
            <p:cNvPr id="9" name="TextBox 8"/>
            <p:cNvSpPr txBox="1">
              <a:spLocks noChangeArrowheads="1"/>
            </p:cNvSpPr>
            <p:nvPr/>
          </p:nvSpPr>
          <p:spPr bwMode="auto">
            <a:xfrm>
              <a:off x="5148263" y="995363"/>
              <a:ext cx="1600200" cy="8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dirty="0" smtClean="0">
                  <a:solidFill>
                    <a:srgbClr val="122039"/>
                  </a:solidFill>
                  <a:latin typeface="Arial" panose="020B0604020202020204" pitchFamily="34" charset="0"/>
                  <a:cs typeface="Arial" panose="020B0604020202020204" pitchFamily="34" charset="0"/>
                </a:rPr>
                <a:t>Trackball Enter (TBE)</a:t>
              </a:r>
            </a:p>
            <a:p>
              <a:pPr eaLnBrk="1" hangingPunct="1"/>
              <a:r>
                <a:rPr lang="en-US" altLang="en-US" sz="2000" b="1" dirty="0" smtClean="0">
                  <a:solidFill>
                    <a:srgbClr val="00B0F0"/>
                  </a:solidFill>
                  <a:latin typeface="Arial" panose="020B0604020202020204" pitchFamily="34" charset="0"/>
                  <a:cs typeface="Arial" panose="020B0604020202020204" pitchFamily="34" charset="0"/>
                </a:rPr>
                <a:t>Middle-Click</a:t>
              </a:r>
              <a:endParaRPr lang="en-US" altLang="en-US" sz="2000" b="1" dirty="0">
                <a:solidFill>
                  <a:srgbClr val="00B0F0"/>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7048500" y="995363"/>
              <a:ext cx="1600200" cy="8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dirty="0" smtClean="0">
                  <a:solidFill>
                    <a:srgbClr val="122039"/>
                  </a:solidFill>
                  <a:latin typeface="Arial" panose="020B0604020202020204" pitchFamily="34" charset="0"/>
                  <a:cs typeface="Arial" panose="020B0604020202020204" pitchFamily="34" charset="0"/>
                </a:rPr>
                <a:t>Trackball Home (TBH)</a:t>
              </a:r>
            </a:p>
            <a:p>
              <a:pPr eaLnBrk="1" hangingPunct="1"/>
              <a:r>
                <a:rPr lang="en-US" altLang="en-US" sz="2000" b="1" dirty="0" smtClean="0">
                  <a:solidFill>
                    <a:srgbClr val="00B0F0"/>
                  </a:solidFill>
                  <a:latin typeface="Arial" panose="020B0604020202020204" pitchFamily="34" charset="0"/>
                  <a:cs typeface="Arial" panose="020B0604020202020204" pitchFamily="34" charset="0"/>
                </a:rPr>
                <a:t>Right-Click</a:t>
              </a:r>
              <a:endParaRPr lang="en-US" altLang="en-US" sz="2000" b="1" dirty="0">
                <a:solidFill>
                  <a:srgbClr val="00B0F0"/>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gray">
            <a:xfrm>
              <a:off x="4181270" y="1816895"/>
              <a:ext cx="1173368" cy="659605"/>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lgn="ctr">
                <a:defRPr/>
              </a:pPr>
              <a:endParaRPr lang="en-US" dirty="0">
                <a:latin typeface="Times New Roman" charset="0"/>
                <a:ea typeface="ＭＳ Ｐゴシック" charset="0"/>
                <a:cs typeface="ＭＳ Ｐゴシック" charset="0"/>
              </a:endParaRPr>
            </a:p>
          </p:txBody>
        </p:sp>
        <p:sp>
          <p:nvSpPr>
            <p:cNvPr id="12" name="Line 14"/>
            <p:cNvSpPr>
              <a:spLocks noChangeShapeType="1"/>
            </p:cNvSpPr>
            <p:nvPr/>
          </p:nvSpPr>
          <p:spPr bwMode="gray">
            <a:xfrm flipH="1">
              <a:off x="5990431" y="1816895"/>
              <a:ext cx="70644" cy="446322"/>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lgn="ctr">
                <a:defRPr/>
              </a:pPr>
              <a:endParaRPr lang="en-US" dirty="0">
                <a:latin typeface="Times New Roman" charset="0"/>
                <a:ea typeface="ＭＳ Ｐゴシック" charset="0"/>
                <a:cs typeface="ＭＳ Ｐゴシック" charset="0"/>
              </a:endParaRPr>
            </a:p>
          </p:txBody>
        </p:sp>
        <p:sp>
          <p:nvSpPr>
            <p:cNvPr id="13" name="Line 14"/>
            <p:cNvSpPr>
              <a:spLocks noChangeShapeType="1"/>
            </p:cNvSpPr>
            <p:nvPr/>
          </p:nvSpPr>
          <p:spPr bwMode="gray">
            <a:xfrm flipH="1">
              <a:off x="7337836" y="1816895"/>
              <a:ext cx="192089" cy="585601"/>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lgn="ctr">
                <a:defRPr/>
              </a:pPr>
              <a:endParaRPr lang="en-US" dirty="0">
                <a:latin typeface="Times New Roman" charset="0"/>
                <a:ea typeface="ＭＳ Ｐゴシック" charset="0"/>
                <a:cs typeface="ＭＳ Ｐゴシック"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5896" y="1078266"/>
            <a:ext cx="3036360" cy="4952826"/>
          </a:xfrm>
          <a:prstGeom prst="rect">
            <a:avLst/>
          </a:prstGeom>
        </p:spPr>
      </p:pic>
      <p:sp>
        <p:nvSpPr>
          <p:cNvPr id="22530" name="Title 1"/>
          <p:cNvSpPr>
            <a:spLocks noGrp="1"/>
          </p:cNvSpPr>
          <p:nvPr>
            <p:ph type="title"/>
          </p:nvPr>
        </p:nvSpPr>
        <p:spPr/>
        <p:txBody>
          <a:bodyPr/>
          <a:lstStyle/>
          <a:p>
            <a:r>
              <a:rPr lang="en-US" altLang="en-US" dirty="0" smtClean="0"/>
              <a:t>R Position Console</a:t>
            </a:r>
          </a:p>
        </p:txBody>
      </p:sp>
      <p:sp>
        <p:nvSpPr>
          <p:cNvPr id="5" name="TextBox 9"/>
          <p:cNvSpPr txBox="1">
            <a:spLocks noChangeArrowheads="1"/>
          </p:cNvSpPr>
          <p:nvPr/>
        </p:nvSpPr>
        <p:spPr bwMode="auto">
          <a:xfrm>
            <a:off x="327025" y="2373884"/>
            <a:ext cx="1470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Binder Storage</a:t>
            </a:r>
          </a:p>
        </p:txBody>
      </p:sp>
      <p:sp>
        <p:nvSpPr>
          <p:cNvPr id="6" name="TextBox 10"/>
          <p:cNvSpPr txBox="1">
            <a:spLocks noChangeArrowheads="1"/>
          </p:cNvSpPr>
          <p:nvPr/>
        </p:nvSpPr>
        <p:spPr bwMode="auto">
          <a:xfrm>
            <a:off x="327025" y="3052001"/>
            <a:ext cx="1824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Tracker Panel or</a:t>
            </a:r>
          </a:p>
          <a:p>
            <a:r>
              <a:rPr lang="en-US" altLang="en-US" sz="1600" b="1" dirty="0">
                <a:solidFill>
                  <a:schemeClr val="bg1">
                    <a:lumMod val="65000"/>
                  </a:schemeClr>
                </a:solidFill>
                <a:latin typeface="Arial" panose="020B0604020202020204" pitchFamily="34" charset="0"/>
                <a:cs typeface="Arial" panose="020B0604020202020204" pitchFamily="34" charset="0"/>
              </a:rPr>
              <a:t>Additional Storage</a:t>
            </a:r>
          </a:p>
        </p:txBody>
      </p:sp>
      <p:sp>
        <p:nvSpPr>
          <p:cNvPr id="7" name="TextBox 6"/>
          <p:cNvSpPr txBox="1"/>
          <p:nvPr/>
        </p:nvSpPr>
        <p:spPr>
          <a:xfrm>
            <a:off x="327025" y="3976180"/>
            <a:ext cx="2144818" cy="338554"/>
          </a:xfrm>
          <a:prstGeom prst="rect">
            <a:avLst/>
          </a:prstGeom>
          <a:noFill/>
        </p:spPr>
        <p:txBody>
          <a:bodyPr wrap="none" lIns="0" rIns="0">
            <a:spAutoFit/>
          </a:bodyPr>
          <a:lstStyle/>
          <a:p>
            <a:pPr>
              <a:defRPr/>
            </a:pPr>
            <a:r>
              <a:rPr lang="en-US" sz="1600" b="1" dirty="0">
                <a:solidFill>
                  <a:srgbClr val="122039"/>
                </a:solidFill>
                <a:latin typeface="Arial" panose="020B0604020202020204" pitchFamily="34" charset="0"/>
                <a:cs typeface="Arial" panose="020B0604020202020204" pitchFamily="34" charset="0"/>
              </a:rPr>
              <a:t>Situation Display (SD)</a:t>
            </a:r>
          </a:p>
        </p:txBody>
      </p:sp>
      <p:sp>
        <p:nvSpPr>
          <p:cNvPr id="8" name="TextBox 12"/>
          <p:cNvSpPr txBox="1">
            <a:spLocks noChangeArrowheads="1"/>
          </p:cNvSpPr>
          <p:nvPr/>
        </p:nvSpPr>
        <p:spPr bwMode="auto">
          <a:xfrm>
            <a:off x="329184" y="4417988"/>
            <a:ext cx="944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Keyboard</a:t>
            </a:r>
          </a:p>
        </p:txBody>
      </p:sp>
      <p:sp>
        <p:nvSpPr>
          <p:cNvPr id="9" name="TextBox 13"/>
          <p:cNvSpPr txBox="1">
            <a:spLocks noChangeArrowheads="1"/>
          </p:cNvSpPr>
          <p:nvPr/>
        </p:nvSpPr>
        <p:spPr bwMode="auto">
          <a:xfrm>
            <a:off x="327025" y="5332413"/>
            <a:ext cx="1423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a:solidFill>
                  <a:schemeClr val="bg1">
                    <a:lumMod val="65000"/>
                  </a:schemeClr>
                </a:solidFill>
                <a:latin typeface="Arial" panose="020B0604020202020204" pitchFamily="34" charset="0"/>
                <a:cs typeface="Arial" panose="020B0604020202020204" pitchFamily="34" charset="0"/>
              </a:rPr>
              <a:t>Headset Jacks</a:t>
            </a:r>
          </a:p>
        </p:txBody>
      </p:sp>
      <p:sp>
        <p:nvSpPr>
          <p:cNvPr id="11" name="TextBox 15"/>
          <p:cNvSpPr txBox="1">
            <a:spLocks noChangeArrowheads="1"/>
          </p:cNvSpPr>
          <p:nvPr/>
        </p:nvSpPr>
        <p:spPr bwMode="auto">
          <a:xfrm>
            <a:off x="6534150" y="3389313"/>
            <a:ext cx="226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smtClean="0">
                <a:solidFill>
                  <a:schemeClr val="bg1">
                    <a:lumMod val="65000"/>
                  </a:schemeClr>
                </a:solidFill>
                <a:latin typeface="Arial" panose="020B0604020202020204" pitchFamily="34" charset="0"/>
                <a:cs typeface="Arial" panose="020B0604020202020204" pitchFamily="34" charset="0"/>
              </a:rPr>
              <a:t>Voice Switching and</a:t>
            </a:r>
          </a:p>
          <a:p>
            <a:pPr algn="r"/>
            <a:r>
              <a:rPr lang="en-US" altLang="en-US" sz="1600" b="1" dirty="0" smtClean="0">
                <a:solidFill>
                  <a:schemeClr val="bg1">
                    <a:lumMod val="65000"/>
                  </a:schemeClr>
                </a:solidFill>
                <a:latin typeface="Arial" panose="020B0604020202020204" pitchFamily="34" charset="0"/>
                <a:cs typeface="Arial" panose="020B0604020202020204" pitchFamily="34" charset="0"/>
              </a:rPr>
              <a:t>Control System (VSCS)</a:t>
            </a:r>
            <a:endParaRPr lang="en-US" altLang="en-US" sz="1600" b="1" dirty="0">
              <a:solidFill>
                <a:schemeClr val="bg1">
                  <a:lumMod val="65000"/>
                </a:schemeClr>
              </a:solidFill>
              <a:latin typeface="Arial" panose="020B0604020202020204" pitchFamily="34" charset="0"/>
              <a:cs typeface="Arial" panose="020B0604020202020204" pitchFamily="34" charset="0"/>
            </a:endParaRPr>
          </a:p>
        </p:txBody>
      </p:sp>
      <p:sp>
        <p:nvSpPr>
          <p:cNvPr id="12" name="TextBox 11"/>
          <p:cNvSpPr txBox="1"/>
          <p:nvPr/>
        </p:nvSpPr>
        <p:spPr>
          <a:xfrm>
            <a:off x="7913149" y="4483100"/>
            <a:ext cx="889539" cy="338554"/>
          </a:xfrm>
          <a:prstGeom prst="rect">
            <a:avLst/>
          </a:prstGeom>
          <a:noFill/>
        </p:spPr>
        <p:txBody>
          <a:bodyPr wrap="none" lIns="0" rIns="0">
            <a:spAutoFit/>
          </a:bodyPr>
          <a:lstStyle/>
          <a:p>
            <a:pPr algn="r">
              <a:defRPr/>
            </a:pPr>
            <a:r>
              <a:rPr lang="en-US" sz="1600" b="1" dirty="0">
                <a:solidFill>
                  <a:schemeClr val="bg1">
                    <a:lumMod val="65000"/>
                  </a:schemeClr>
                </a:solidFill>
                <a:latin typeface="Arial" panose="020B0604020202020204" pitchFamily="34" charset="0"/>
                <a:cs typeface="Arial" panose="020B0604020202020204" pitchFamily="34" charset="0"/>
              </a:rPr>
              <a:t>Trackball</a:t>
            </a:r>
          </a:p>
        </p:txBody>
      </p:sp>
      <p:sp>
        <p:nvSpPr>
          <p:cNvPr id="13" name="TextBox 17"/>
          <p:cNvSpPr txBox="1">
            <a:spLocks noChangeArrowheads="1"/>
          </p:cNvSpPr>
          <p:nvPr/>
        </p:nvSpPr>
        <p:spPr bwMode="auto">
          <a:xfrm>
            <a:off x="7638908" y="5332413"/>
            <a:ext cx="1163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chemeClr val="bg1">
                    <a:lumMod val="65000"/>
                  </a:schemeClr>
                </a:solidFill>
                <a:latin typeface="Arial" panose="020B0604020202020204" pitchFamily="34" charset="0"/>
                <a:cs typeface="Arial" panose="020B0604020202020204" pitchFamily="34" charset="0"/>
              </a:rPr>
              <a:t>Foot </a:t>
            </a:r>
            <a:r>
              <a:rPr lang="en-US" altLang="en-US" sz="1600" b="1" dirty="0" smtClean="0">
                <a:solidFill>
                  <a:schemeClr val="bg1">
                    <a:lumMod val="65000"/>
                  </a:schemeClr>
                </a:solidFill>
                <a:latin typeface="Arial" panose="020B0604020202020204" pitchFamily="34" charset="0"/>
                <a:cs typeface="Arial" panose="020B0604020202020204" pitchFamily="34" charset="0"/>
              </a:rPr>
              <a:t>Switch</a:t>
            </a:r>
            <a:endParaRPr lang="en-US" altLang="en-US" sz="1600" b="1" dirty="0">
              <a:solidFill>
                <a:schemeClr val="bg1">
                  <a:lumMod val="65000"/>
                </a:schemeClr>
              </a:solidFill>
              <a:latin typeface="Arial" panose="020B0604020202020204" pitchFamily="34" charset="0"/>
              <a:cs typeface="Arial" panose="020B0604020202020204" pitchFamily="34" charset="0"/>
            </a:endParaRPr>
          </a:p>
        </p:txBody>
      </p:sp>
      <p:sp>
        <p:nvSpPr>
          <p:cNvPr id="14" name="TextBox 18"/>
          <p:cNvSpPr txBox="1">
            <a:spLocks noChangeArrowheads="1"/>
          </p:cNvSpPr>
          <p:nvPr/>
        </p:nvSpPr>
        <p:spPr bwMode="auto">
          <a:xfrm>
            <a:off x="6829425" y="1447800"/>
            <a:ext cx="1973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sz="1600" b="1" dirty="0">
                <a:solidFill>
                  <a:schemeClr val="bg1">
                    <a:lumMod val="65000"/>
                  </a:schemeClr>
                </a:solidFill>
                <a:latin typeface="Arial" panose="020B0604020202020204" pitchFamily="34" charset="0"/>
                <a:cs typeface="Arial" panose="020B0604020202020204" pitchFamily="34" charset="0"/>
              </a:rPr>
              <a:t>Backlit Chart Holder</a:t>
            </a:r>
          </a:p>
        </p:txBody>
      </p:sp>
      <p:cxnSp>
        <p:nvCxnSpPr>
          <p:cNvPr id="15" name="Straight Arrow Connector 14"/>
          <p:cNvCxnSpPr/>
          <p:nvPr/>
        </p:nvCxnSpPr>
        <p:spPr>
          <a:xfrm>
            <a:off x="1897552" y="2564445"/>
            <a:ext cx="2456961" cy="178755"/>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28180" y="3052763"/>
            <a:ext cx="1938983" cy="219826"/>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57570" y="4131988"/>
            <a:ext cx="1718797" cy="20627"/>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68430" y="4569743"/>
            <a:ext cx="2606933" cy="269799"/>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56213" y="1630363"/>
            <a:ext cx="1470025" cy="228600"/>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889500" y="3832225"/>
            <a:ext cx="1581150" cy="850900"/>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160963" y="4648200"/>
            <a:ext cx="2705100" cy="368300"/>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845050" y="5500150"/>
            <a:ext cx="2676627" cy="360900"/>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4" name="TextBox 9"/>
          <p:cNvSpPr txBox="1">
            <a:spLocks noChangeArrowheads="1"/>
          </p:cNvSpPr>
          <p:nvPr/>
        </p:nvSpPr>
        <p:spPr bwMode="auto">
          <a:xfrm>
            <a:off x="327025" y="1449130"/>
            <a:ext cx="171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b="1" dirty="0" smtClean="0">
                <a:solidFill>
                  <a:schemeClr val="bg1">
                    <a:lumMod val="65000"/>
                  </a:schemeClr>
                </a:solidFill>
                <a:latin typeface="Arial" panose="020B0604020202020204" pitchFamily="34" charset="0"/>
                <a:cs typeface="Arial" panose="020B0604020202020204" pitchFamily="34" charset="0"/>
              </a:rPr>
              <a:t>Map/Strip</a:t>
            </a:r>
          </a:p>
          <a:p>
            <a:r>
              <a:rPr lang="en-US" altLang="en-US" sz="1600" b="1" dirty="0" smtClean="0">
                <a:solidFill>
                  <a:schemeClr val="bg1">
                    <a:lumMod val="65000"/>
                  </a:schemeClr>
                </a:solidFill>
                <a:latin typeface="Arial" panose="020B0604020202020204" pitchFamily="34" charset="0"/>
                <a:cs typeface="Arial" panose="020B0604020202020204" pitchFamily="34" charset="0"/>
              </a:rPr>
              <a:t>Lighting Controls</a:t>
            </a:r>
            <a:endParaRPr lang="en-US" altLang="en-US" sz="1600" b="1" dirty="0">
              <a:solidFill>
                <a:schemeClr val="bg1">
                  <a:lumMod val="65000"/>
                </a:schemeClr>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a:off x="2124433" y="1876926"/>
            <a:ext cx="2825702" cy="845648"/>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863176" y="5248276"/>
            <a:ext cx="3584038" cy="251874"/>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863277" y="5248276"/>
            <a:ext cx="1553691" cy="223334"/>
          </a:xfrm>
          <a:prstGeom prst="straightConnector1">
            <a:avLst/>
          </a:prstGeom>
          <a:ln w="38100">
            <a:solidFill>
              <a:srgbClr val="00B0F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7025" y="4780944"/>
            <a:ext cx="1673271" cy="561755"/>
          </a:xfrm>
          <a:prstGeom prst="rect">
            <a:avLst/>
          </a:prstGeom>
          <a:noFill/>
        </p:spPr>
        <p:txBody>
          <a:bodyPr wrap="none" lIns="0" rIns="0">
            <a:spAutoFit/>
          </a:bodyPr>
          <a:lstStyle/>
          <a:p>
            <a:pPr>
              <a:defRPr/>
            </a:pPr>
            <a:r>
              <a:rPr lang="en-US" sz="1600" b="1" dirty="0">
                <a:solidFill>
                  <a:srgbClr val="122039"/>
                </a:solidFill>
                <a:ea typeface="MS PGothic" panose="020B0600070205080204" pitchFamily="34" charset="-128"/>
                <a:cs typeface="Arial" panose="020B0604020202020204" pitchFamily="34" charset="0"/>
              </a:rPr>
              <a:t>Keypad Selection</a:t>
            </a:r>
          </a:p>
          <a:p>
            <a:pPr>
              <a:defRPr/>
            </a:pPr>
            <a:r>
              <a:rPr lang="en-US" sz="1600" b="1" dirty="0">
                <a:solidFill>
                  <a:srgbClr val="122039"/>
                </a:solidFill>
                <a:ea typeface="MS PGothic" panose="020B0600070205080204" pitchFamily="34" charset="-128"/>
                <a:cs typeface="Arial" panose="020B0604020202020204" pitchFamily="34" charset="0"/>
              </a:rPr>
              <a:t>Device (KSD)</a:t>
            </a:r>
          </a:p>
        </p:txBody>
      </p:sp>
      <p:cxnSp>
        <p:nvCxnSpPr>
          <p:cNvPr id="29" name="Straight Arrow Connector 28"/>
          <p:cNvCxnSpPr/>
          <p:nvPr/>
        </p:nvCxnSpPr>
        <p:spPr>
          <a:xfrm>
            <a:off x="2124433" y="4963720"/>
            <a:ext cx="1351677" cy="27402"/>
          </a:xfrm>
          <a:prstGeom prst="straightConnector1">
            <a:avLst/>
          </a:prstGeom>
          <a:noFill/>
          <a:ln w="38100" cap="flat" cmpd="sng" algn="ctr">
            <a:solidFill>
              <a:srgbClr val="00B0F0"/>
            </a:solidFill>
            <a:prstDash val="solid"/>
            <a:headEnd type="none" w="med" len="med"/>
            <a:tailEnd type="triangle" w="med" len="med"/>
          </a:ln>
          <a:effectLst/>
        </p:spPr>
      </p:cxnSp>
      <p:pic>
        <p:nvPicPr>
          <p:cNvPr id="22537" name="Picture 225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 y="1828800"/>
            <a:ext cx="2345273" cy="4245154"/>
          </a:xfrm>
          <a:prstGeom prst="rect">
            <a:avLst/>
          </a:prstGeom>
        </p:spPr>
      </p:pic>
      <p:sp>
        <p:nvSpPr>
          <p:cNvPr id="22538" name="TextBox 22537"/>
          <p:cNvSpPr txBox="1"/>
          <p:nvPr/>
        </p:nvSpPr>
        <p:spPr>
          <a:xfrm>
            <a:off x="1099307" y="1165124"/>
            <a:ext cx="2976302" cy="523220"/>
          </a:xfrm>
          <a:prstGeom prst="rect">
            <a:avLst/>
          </a:prstGeom>
          <a:noFill/>
        </p:spPr>
        <p:txBody>
          <a:bodyPr wrap="square" rtlCol="0">
            <a:spAutoFit/>
          </a:bodyPr>
          <a:lstStyle/>
          <a:p>
            <a:r>
              <a:rPr lang="en-US" sz="2800" b="1" dirty="0" smtClean="0"/>
              <a:t>KSD</a:t>
            </a:r>
            <a:endParaRPr lang="en-US" sz="2800" b="1" dirty="0"/>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4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53" presetClass="entr" presetSubtype="16" fill="hold" nodeType="withEffect">
                                  <p:stCondLst>
                                    <p:cond delay="0"/>
                                  </p:stCondLst>
                                  <p:childTnLst>
                                    <p:set>
                                      <p:cBhvr>
                                        <p:cTn id="52" dur="1" fill="hold">
                                          <p:stCondLst>
                                            <p:cond delay="0"/>
                                          </p:stCondLst>
                                        </p:cTn>
                                        <p:tgtEl>
                                          <p:spTgt spid="22537"/>
                                        </p:tgtEl>
                                        <p:attrNameLst>
                                          <p:attrName>style.visibility</p:attrName>
                                        </p:attrNameLst>
                                      </p:cBhvr>
                                      <p:to>
                                        <p:strVal val="visible"/>
                                      </p:to>
                                    </p:set>
                                    <p:anim calcmode="lin" valueType="num">
                                      <p:cBhvr>
                                        <p:cTn id="53" dur="500" fill="hold"/>
                                        <p:tgtEl>
                                          <p:spTgt spid="22537"/>
                                        </p:tgtEl>
                                        <p:attrNameLst>
                                          <p:attrName>ppt_w</p:attrName>
                                        </p:attrNameLst>
                                      </p:cBhvr>
                                      <p:tavLst>
                                        <p:tav tm="0">
                                          <p:val>
                                            <p:fltVal val="0"/>
                                          </p:val>
                                        </p:tav>
                                        <p:tav tm="100000">
                                          <p:val>
                                            <p:strVal val="#ppt_w"/>
                                          </p:val>
                                        </p:tav>
                                      </p:tavLst>
                                    </p:anim>
                                    <p:anim calcmode="lin" valueType="num">
                                      <p:cBhvr>
                                        <p:cTn id="54" dur="500" fill="hold"/>
                                        <p:tgtEl>
                                          <p:spTgt spid="22537"/>
                                        </p:tgtEl>
                                        <p:attrNameLst>
                                          <p:attrName>ppt_h</p:attrName>
                                        </p:attrNameLst>
                                      </p:cBhvr>
                                      <p:tavLst>
                                        <p:tav tm="0">
                                          <p:val>
                                            <p:fltVal val="0"/>
                                          </p:val>
                                        </p:tav>
                                        <p:tav tm="100000">
                                          <p:val>
                                            <p:strVal val="#ppt_h"/>
                                          </p:val>
                                        </p:tav>
                                      </p:tavLst>
                                    </p:anim>
                                    <p:animEffect transition="in" filter="fade">
                                      <p:cBhvr>
                                        <p:cTn id="55" dur="500"/>
                                        <p:tgtEl>
                                          <p:spTgt spid="2253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538"/>
                                        </p:tgtEl>
                                        <p:attrNameLst>
                                          <p:attrName>style.visibility</p:attrName>
                                        </p:attrNameLst>
                                      </p:cBhvr>
                                      <p:to>
                                        <p:strVal val="visible"/>
                                      </p:to>
                                    </p:set>
                                    <p:anim calcmode="lin" valueType="num">
                                      <p:cBhvr>
                                        <p:cTn id="58" dur="500" fill="hold"/>
                                        <p:tgtEl>
                                          <p:spTgt spid="22538"/>
                                        </p:tgtEl>
                                        <p:attrNameLst>
                                          <p:attrName>ppt_w</p:attrName>
                                        </p:attrNameLst>
                                      </p:cBhvr>
                                      <p:tavLst>
                                        <p:tav tm="0">
                                          <p:val>
                                            <p:fltVal val="0"/>
                                          </p:val>
                                        </p:tav>
                                        <p:tav tm="100000">
                                          <p:val>
                                            <p:strVal val="#ppt_w"/>
                                          </p:val>
                                        </p:tav>
                                      </p:tavLst>
                                    </p:anim>
                                    <p:anim calcmode="lin" valueType="num">
                                      <p:cBhvr>
                                        <p:cTn id="59" dur="500" fill="hold"/>
                                        <p:tgtEl>
                                          <p:spTgt spid="22538"/>
                                        </p:tgtEl>
                                        <p:attrNameLst>
                                          <p:attrName>ppt_h</p:attrName>
                                        </p:attrNameLst>
                                      </p:cBhvr>
                                      <p:tavLst>
                                        <p:tav tm="0">
                                          <p:val>
                                            <p:fltVal val="0"/>
                                          </p:val>
                                        </p:tav>
                                        <p:tav tm="100000">
                                          <p:val>
                                            <p:strVal val="#ppt_h"/>
                                          </p:val>
                                        </p:tav>
                                      </p:tavLst>
                                    </p:anim>
                                    <p:animEffect transition="in" filter="fade">
                                      <p:cBhvr>
                                        <p:cTn id="60" dur="500"/>
                                        <p:tgtEl>
                                          <p:spTgt spid="22538"/>
                                        </p:tgtEl>
                                      </p:cBhvr>
                                    </p:animEffect>
                                  </p:childTnLst>
                                </p:cTn>
                              </p:par>
                              <p:par>
                                <p:cTn id="61" presetID="1" presetClass="exit" presetSubtype="0" fill="hold" nodeType="withEffect">
                                  <p:stCondLst>
                                    <p:cond delay="0"/>
                                  </p:stCondLst>
                                  <p:childTnLst>
                                    <p:set>
                                      <p:cBhvr>
                                        <p:cTn id="6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3" grpId="0"/>
      <p:bldP spid="14" grpId="0"/>
      <p:bldP spid="24" grpId="0"/>
      <p:bldP spid="27" grpId="0"/>
      <p:bldP spid="225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768" y="1307592"/>
            <a:ext cx="8286750" cy="2677656"/>
          </a:xfrm>
          <a:prstGeom prst="rect">
            <a:avLst/>
          </a:prstGeom>
          <a:noFill/>
        </p:spPr>
        <p:txBody>
          <a:bodyPr wrap="square" rtlCol="0">
            <a:spAutoFit/>
          </a:bodyPr>
          <a:lstStyle/>
          <a:p>
            <a:r>
              <a:rPr lang="en-US" sz="2800" b="1" dirty="0" smtClean="0"/>
              <a:t>Which position has a Situation Display?</a:t>
            </a:r>
          </a:p>
          <a:p>
            <a:endParaRPr lang="en-US" sz="2000" dirty="0"/>
          </a:p>
          <a:p>
            <a:pPr marL="914400" lvl="1" indent="-457200">
              <a:buFont typeface="+mj-lt"/>
              <a:buAutoNum type="alphaUcPeriod"/>
            </a:pPr>
            <a:r>
              <a:rPr lang="en-US" dirty="0" smtClean="0"/>
              <a:t> A Position</a:t>
            </a:r>
          </a:p>
          <a:p>
            <a:pPr marL="914400" lvl="1" indent="-457200">
              <a:buFont typeface="+mj-lt"/>
              <a:buAutoNum type="alphaUcPeriod"/>
            </a:pPr>
            <a:endParaRPr lang="en-US" dirty="0"/>
          </a:p>
          <a:p>
            <a:pPr marL="914400" lvl="1" indent="-457200">
              <a:buFont typeface="+mj-lt"/>
              <a:buAutoNum type="alphaUcPeriod"/>
            </a:pPr>
            <a:r>
              <a:rPr lang="en-US" dirty="0" smtClean="0"/>
              <a:t> R Position</a:t>
            </a:r>
          </a:p>
          <a:p>
            <a:pPr marL="914400" lvl="1" indent="-457200">
              <a:buFont typeface="+mj-lt"/>
              <a:buAutoNum type="alphaUcPeriod"/>
            </a:pPr>
            <a:endParaRPr lang="en-US" dirty="0"/>
          </a:p>
          <a:p>
            <a:pPr marL="914400" lvl="1" indent="-457200">
              <a:buFont typeface="+mj-lt"/>
              <a:buAutoNum type="alphaUcPeriod"/>
            </a:pPr>
            <a:r>
              <a:rPr lang="en-US" dirty="0" smtClean="0"/>
              <a:t> RA Position</a:t>
            </a:r>
            <a:endParaRPr lang="en-US" dirty="0"/>
          </a:p>
        </p:txBody>
      </p:sp>
      <p:sp>
        <p:nvSpPr>
          <p:cNvPr id="5" name="Title 4"/>
          <p:cNvSpPr>
            <a:spLocks noGrp="1"/>
          </p:cNvSpPr>
          <p:nvPr>
            <p:ph type="title"/>
          </p:nvPr>
        </p:nvSpPr>
        <p:spPr/>
        <p:txBody>
          <a:bodyPr/>
          <a:lstStyle/>
          <a:p>
            <a:r>
              <a:rPr lang="en-US" dirty="0" smtClean="0"/>
              <a:t>Knowledge Check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5"/>
                                      </p:to>
                                    </p:set>
                                    <p:animEffect filter="image" prLst="opacity: 0.5">
                                      <p:cBhvr rctx="IE">
                                        <p:cTn id="10" dur="indefinite"/>
                                        <p:tgtEl>
                                          <p:spTgt spid="3">
                                            <p:txEl>
                                              <p:pRg st="6" end="6"/>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altLang="en-US" dirty="0" smtClean="0"/>
              <a:t>Lesson Summary</a:t>
            </a:r>
          </a:p>
        </p:txBody>
      </p:sp>
      <p:sp>
        <p:nvSpPr>
          <p:cNvPr id="3" name="Content Placeholder 2"/>
          <p:cNvSpPr>
            <a:spLocks noGrp="1"/>
          </p:cNvSpPr>
          <p:nvPr>
            <p:ph sz="half" idx="1"/>
          </p:nvPr>
        </p:nvSpPr>
        <p:spPr>
          <a:xfrm>
            <a:off x="619125" y="1022350"/>
            <a:ext cx="7924800" cy="4826000"/>
          </a:xfrm>
        </p:spPr>
        <p:txBody>
          <a:bodyPr/>
          <a:lstStyle/>
          <a:p>
            <a:pPr marL="0" indent="0">
              <a:buFontTx/>
              <a:buNone/>
              <a:defRPr/>
            </a:pPr>
            <a:r>
              <a:rPr lang="en-US" dirty="0"/>
              <a:t>Control Position Consoles</a:t>
            </a:r>
          </a:p>
          <a:p>
            <a:pPr lvl="1">
              <a:buFont typeface="Arial" panose="020B0604020202020204" pitchFamily="34" charset="0"/>
              <a:buChar char="•"/>
              <a:defRPr/>
            </a:pPr>
            <a:r>
              <a:rPr lang="en-US" dirty="0" smtClean="0"/>
              <a:t>A Position</a:t>
            </a:r>
          </a:p>
          <a:p>
            <a:pPr lvl="2">
              <a:buFont typeface="Courier New" panose="02070309020205020404" pitchFamily="49" charset="0"/>
              <a:buChar char="­"/>
              <a:defRPr/>
            </a:pPr>
            <a:r>
              <a:rPr lang="en-US" sz="1700" dirty="0" smtClean="0"/>
              <a:t>Keyboard</a:t>
            </a:r>
          </a:p>
          <a:p>
            <a:pPr lvl="2">
              <a:buFont typeface="Courier New" panose="02070309020205020404" pitchFamily="49" charset="0"/>
              <a:buChar char="­"/>
              <a:defRPr/>
            </a:pPr>
            <a:r>
              <a:rPr lang="en-US" sz="1700" dirty="0" smtClean="0"/>
              <a:t>A-CRD</a:t>
            </a:r>
          </a:p>
          <a:p>
            <a:pPr lvl="2">
              <a:buFont typeface="Courier New" panose="02070309020205020404" pitchFamily="49" charset="0"/>
              <a:buChar char="­"/>
              <a:defRPr/>
            </a:pPr>
            <a:r>
              <a:rPr lang="en-US" sz="1700" dirty="0" smtClean="0"/>
              <a:t>Time and Alarm view</a:t>
            </a:r>
          </a:p>
          <a:p>
            <a:pPr lvl="2">
              <a:buFont typeface="Courier New" panose="02070309020205020404" pitchFamily="49" charset="0"/>
              <a:buChar char="­"/>
              <a:defRPr/>
            </a:pPr>
            <a:r>
              <a:rPr lang="en-US" sz="1700" dirty="0" smtClean="0"/>
              <a:t>Flight Strip Printer</a:t>
            </a:r>
            <a:endParaRPr lang="en-US" sz="1700" dirty="0"/>
          </a:p>
          <a:p>
            <a:pPr lvl="1">
              <a:buFont typeface="Arial" panose="020B0604020202020204" pitchFamily="34" charset="0"/>
              <a:buChar char="•"/>
              <a:defRPr/>
            </a:pPr>
            <a:r>
              <a:rPr lang="en-US" dirty="0" smtClean="0"/>
              <a:t>RA Position</a:t>
            </a:r>
            <a:endParaRPr lang="en-US" dirty="0"/>
          </a:p>
          <a:p>
            <a:pPr lvl="2">
              <a:buFont typeface="Arial" panose="020B0604020202020204" pitchFamily="34" charset="0"/>
              <a:buChar char="–"/>
              <a:defRPr/>
            </a:pPr>
            <a:r>
              <a:rPr lang="en-US" sz="1700" dirty="0" smtClean="0"/>
              <a:t>Display</a:t>
            </a:r>
          </a:p>
          <a:p>
            <a:pPr lvl="2">
              <a:buFont typeface="Arial" panose="020B0604020202020204" pitchFamily="34" charset="0"/>
              <a:buChar char="–"/>
              <a:defRPr/>
            </a:pPr>
            <a:r>
              <a:rPr lang="en-US" sz="1700" dirty="0" smtClean="0"/>
              <a:t>MCA </a:t>
            </a:r>
            <a:r>
              <a:rPr lang="en-US" sz="1700" dirty="0"/>
              <a:t>Preview and Feedback </a:t>
            </a:r>
            <a:r>
              <a:rPr lang="en-US" sz="1700" dirty="0" smtClean="0"/>
              <a:t>Areas</a:t>
            </a:r>
          </a:p>
          <a:p>
            <a:pPr lvl="2">
              <a:buFont typeface="Arial" panose="020B0604020202020204" pitchFamily="34" charset="0"/>
              <a:buChar char="–"/>
              <a:defRPr/>
            </a:pPr>
            <a:r>
              <a:rPr lang="en-US" sz="1700" dirty="0" smtClean="0"/>
              <a:t>Trackball</a:t>
            </a:r>
          </a:p>
          <a:p>
            <a:pPr lvl="2">
              <a:buFont typeface="Arial" panose="020B0604020202020204" pitchFamily="34" charset="0"/>
              <a:buChar char="–"/>
              <a:defRPr/>
            </a:pPr>
            <a:r>
              <a:rPr lang="en-US" sz="1700" dirty="0" smtClean="0"/>
              <a:t>ERIDS</a:t>
            </a:r>
            <a:endParaRPr lang="en-US" sz="1700" dirty="0"/>
          </a:p>
          <a:p>
            <a:pPr lvl="1">
              <a:buFont typeface="Arial" panose="020B0604020202020204" pitchFamily="34" charset="0"/>
              <a:buChar char="•"/>
              <a:defRPr/>
            </a:pPr>
            <a:r>
              <a:rPr lang="en-US" dirty="0" smtClean="0"/>
              <a:t>R Position</a:t>
            </a:r>
          </a:p>
          <a:p>
            <a:pPr lvl="2">
              <a:buFont typeface="Courier New" panose="02070309020205020404" pitchFamily="49" charset="0"/>
              <a:buChar char="­"/>
              <a:defRPr/>
            </a:pPr>
            <a:r>
              <a:rPr lang="en-US" sz="1700" dirty="0"/>
              <a:t>R-position</a:t>
            </a:r>
            <a:r>
              <a:rPr lang="en-US" sz="1700" dirty="0" smtClean="0"/>
              <a:t> console</a:t>
            </a:r>
          </a:p>
          <a:p>
            <a:pPr lvl="2">
              <a:buFont typeface="Courier New" panose="02070309020205020404" pitchFamily="49" charset="0"/>
              <a:buChar char="­"/>
              <a:defRPr/>
            </a:pPr>
            <a:r>
              <a:rPr lang="en-US" sz="1700" dirty="0" smtClean="0"/>
              <a:t>KSD</a:t>
            </a:r>
          </a:p>
          <a:p>
            <a:pPr lvl="1">
              <a:buFont typeface="Arial" panose="020B0604020202020204" pitchFamily="34" charset="0"/>
              <a:buChar char="•"/>
              <a:defRPr/>
            </a:pPr>
            <a:endParaRPr lang="en-US" sz="2000" dirty="0"/>
          </a:p>
          <a:p>
            <a:pP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28426"/>
          </a:xfrm>
          <a:prstGeom prst="rect">
            <a:avLst/>
          </a:prstGeom>
        </p:spPr>
      </p:pic>
      <p:sp>
        <p:nvSpPr>
          <p:cNvPr id="3" name="Rectangle 1026"/>
          <p:cNvSpPr txBox="1">
            <a:spLocks noChangeArrowheads="1"/>
          </p:cNvSpPr>
          <p:nvPr/>
        </p:nvSpPr>
        <p:spPr>
          <a:xfrm>
            <a:off x="0" y="0"/>
            <a:ext cx="9144000" cy="6118698"/>
          </a:xfrm>
          <a:prstGeom prst="rect">
            <a:avLst/>
          </a:prstGeom>
          <a:solidFill>
            <a:schemeClr val="bg1">
              <a:lumMod val="50000"/>
              <a:alpha val="52000"/>
            </a:schemeClr>
          </a:solidFill>
        </p:spPr>
        <p:txBody>
          <a:bodyPr anchor="ctr"/>
          <a:lstStyle>
            <a:lvl1pPr algn="ctr" rtl="0" eaLnBrk="1" fontAlgn="base" hangingPunct="1">
              <a:spcBef>
                <a:spcPct val="0"/>
              </a:spcBef>
              <a:spcAft>
                <a:spcPct val="0"/>
              </a:spcAft>
              <a:defRPr sz="5400" b="1">
                <a:solidFill>
                  <a:schemeClr val="bg1"/>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r>
              <a:rPr lang="en-US" kern="0" smtClean="0"/>
              <a:t>THE END</a:t>
            </a:r>
            <a:endParaRPr lang="en-US" kern="0" dirty="0" smtClean="0"/>
          </a:p>
        </p:txBody>
      </p:sp>
    </p:spTree>
    <p:extLst>
      <p:ext uri="{BB962C8B-B14F-4D97-AF65-F5344CB8AC3E}">
        <p14:creationId xmlns:p14="http://schemas.microsoft.com/office/powerpoint/2010/main" val="2774868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sz="half" idx="2"/>
          </p:nvPr>
        </p:nvSpPr>
        <p:spPr>
          <a:xfrm>
            <a:off x="428625" y="3544395"/>
            <a:ext cx="7921745" cy="2534653"/>
          </a:xfrm>
        </p:spPr>
        <p:txBody>
          <a:bodyPr/>
          <a:lstStyle/>
          <a:p>
            <a:pPr marL="0" indent="0">
              <a:spcBef>
                <a:spcPts val="400"/>
              </a:spcBef>
              <a:buNone/>
            </a:pPr>
            <a:r>
              <a:rPr lang="en-US" sz="2400" dirty="0" smtClean="0">
                <a:latin typeface="Symbol" panose="05050102010706020507" pitchFamily="18" charset="2"/>
              </a:rPr>
              <a:t>·  </a:t>
            </a:r>
            <a:r>
              <a:rPr lang="en-US" sz="2400" b="0" dirty="0" smtClean="0">
                <a:latin typeface="Arial" panose="020B0604020202020204" pitchFamily="34" charset="0"/>
              </a:rPr>
              <a:t>Alphabetic</a:t>
            </a:r>
            <a:r>
              <a:rPr lang="en-US" sz="2400" b="0" dirty="0">
                <a:latin typeface="Arial" panose="020B0604020202020204" pitchFamily="34" charset="0"/>
              </a:rPr>
              <a:t>, Special Character Keys, and </a:t>
            </a:r>
            <a:r>
              <a:rPr lang="en-US" sz="2400" b="0" dirty="0" smtClean="0">
                <a:latin typeface="Arial" panose="020B0604020202020204" pitchFamily="34" charset="0"/>
              </a:rPr>
              <a:t>Numeric</a:t>
            </a:r>
            <a:br>
              <a:rPr lang="en-US" sz="2400" b="0" dirty="0" smtClean="0">
                <a:latin typeface="Arial" panose="020B0604020202020204" pitchFamily="34" charset="0"/>
              </a:rPr>
            </a:br>
            <a:r>
              <a:rPr lang="en-US" sz="2400" b="0" dirty="0" smtClean="0">
                <a:latin typeface="Arial" panose="020B0604020202020204" pitchFamily="34" charset="0"/>
              </a:rPr>
              <a:t>    Keypad</a:t>
            </a:r>
            <a:endParaRPr lang="en-US" sz="2400" b="0" dirty="0">
              <a:latin typeface="Arial" panose="020B0604020202020204" pitchFamily="34" charset="0"/>
            </a:endParaRPr>
          </a:p>
          <a:p>
            <a:pPr marL="0" indent="0">
              <a:spcBef>
                <a:spcPts val="400"/>
              </a:spcBef>
              <a:buNone/>
            </a:pPr>
            <a:r>
              <a:rPr lang="en-US" sz="2400" b="0" dirty="0" smtClean="0">
                <a:latin typeface="Symbol" panose="05050102010706020507" pitchFamily="18" charset="2"/>
              </a:rPr>
              <a:t>·  </a:t>
            </a:r>
            <a:r>
              <a:rPr lang="en-US" sz="2400" b="0" dirty="0" smtClean="0">
                <a:latin typeface="Arial" panose="020B0604020202020204" pitchFamily="34" charset="0"/>
              </a:rPr>
              <a:t>Hard-Labeled </a:t>
            </a:r>
            <a:r>
              <a:rPr lang="en-US" sz="2400" b="0" dirty="0">
                <a:latin typeface="Arial" panose="020B0604020202020204" pitchFamily="34" charset="0"/>
              </a:rPr>
              <a:t>Function Keys</a:t>
            </a:r>
          </a:p>
          <a:p>
            <a:pPr marL="0" indent="0">
              <a:spcBef>
                <a:spcPts val="400"/>
              </a:spcBef>
              <a:buNone/>
            </a:pPr>
            <a:r>
              <a:rPr lang="en-US" sz="2400" b="0" dirty="0" smtClean="0">
                <a:latin typeface="Symbol" panose="05050102010706020507" pitchFamily="18" charset="2"/>
              </a:rPr>
              <a:t>·  </a:t>
            </a:r>
            <a:r>
              <a:rPr lang="en-US" sz="2400" b="0" dirty="0" smtClean="0">
                <a:latin typeface="Arial" panose="020B0604020202020204" pitchFamily="34" charset="0"/>
              </a:rPr>
              <a:t>Category </a:t>
            </a:r>
            <a:r>
              <a:rPr lang="en-US" sz="2400" b="0" dirty="0">
                <a:latin typeface="Arial" panose="020B0604020202020204" pitchFamily="34" charset="0"/>
              </a:rPr>
              <a:t>Keys</a:t>
            </a:r>
          </a:p>
          <a:p>
            <a:pPr>
              <a:spcBef>
                <a:spcPts val="400"/>
              </a:spcBef>
              <a:buFont typeface="Symbol" panose="05050102010706020507" pitchFamily="18" charset="2"/>
              <a:buChar char="·"/>
            </a:pPr>
            <a:r>
              <a:rPr lang="en-US" sz="2400" b="0" dirty="0" smtClean="0">
                <a:latin typeface="Arial" panose="020B0604020202020204" pitchFamily="34" charset="0"/>
              </a:rPr>
              <a:t>Text-Editing Keys</a:t>
            </a:r>
          </a:p>
          <a:p>
            <a:pPr>
              <a:spcBef>
                <a:spcPts val="400"/>
              </a:spcBef>
              <a:buFont typeface="Symbol" panose="05050102010706020507" pitchFamily="18" charset="2"/>
              <a:buChar char="·"/>
            </a:pPr>
            <a:r>
              <a:rPr lang="en-US" sz="2400" b="0" dirty="0" smtClean="0">
                <a:latin typeface="Arial" panose="020B0604020202020204" pitchFamily="34" charset="0"/>
              </a:rPr>
              <a:t>Immediate </a:t>
            </a:r>
            <a:r>
              <a:rPr lang="en-US" sz="2400" b="0" dirty="0">
                <a:latin typeface="Arial" panose="020B0604020202020204" pitchFamily="34" charset="0"/>
              </a:rPr>
              <a:t>Action Hard-Labeled Function Keys</a:t>
            </a:r>
          </a:p>
          <a:p>
            <a:pPr marL="0" indent="0">
              <a:spcBef>
                <a:spcPts val="400"/>
              </a:spcBef>
              <a:buNone/>
            </a:pPr>
            <a:endParaRPr lang="en-US" altLang="en-US" sz="2400" dirty="0" smtClean="0"/>
          </a:p>
        </p:txBody>
      </p:sp>
      <p:pic>
        <p:nvPicPr>
          <p:cNvPr id="6" name="Content Placeholder 5"/>
          <p:cNvPicPr>
            <a:picLocks noGrp="1" noChangeAspect="1"/>
          </p:cNvPicPr>
          <p:nvPr>
            <p:ph sz="half" idx="1"/>
          </p:nvPr>
        </p:nvPicPr>
        <p:blipFill>
          <a:blip r:embed="rId3" cstate="print"/>
          <a:stretch>
            <a:fillRect/>
          </a:stretch>
        </p:blipFill>
        <p:spPr>
          <a:xfrm>
            <a:off x="839245" y="985577"/>
            <a:ext cx="5661764" cy="2520871"/>
          </a:xfrm>
          <a:prstGeom prst="rect">
            <a:avLst/>
          </a:prstGeom>
          <a:effectLst>
            <a:outerShdw blurRad="50800" dist="38100" dir="2700000" algn="tl" rotWithShape="0">
              <a:prstClr val="black">
                <a:alpha val="40000"/>
              </a:prstClr>
            </a:outerShdw>
          </a:effectLst>
        </p:spPr>
      </p:pic>
      <p:sp>
        <p:nvSpPr>
          <p:cNvPr id="5" name="Title 9"/>
          <p:cNvSpPr txBox="1">
            <a:spLocks/>
          </p:cNvSpPr>
          <p:nvPr/>
        </p:nvSpPr>
        <p:spPr bwMode="auto">
          <a:xfrm>
            <a:off x="429768" y="347472"/>
            <a:ext cx="85042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pPr eaLnBrk="1" hangingPunct="1"/>
            <a:r>
              <a:rPr lang="en-US" altLang="en-US" dirty="0" smtClean="0"/>
              <a:t>Keyboard</a:t>
            </a:r>
          </a:p>
        </p:txBody>
      </p:sp>
    </p:spTree>
    <p:extLst>
      <p:ext uri="{BB962C8B-B14F-4D97-AF65-F5344CB8AC3E}">
        <p14:creationId xmlns:p14="http://schemas.microsoft.com/office/powerpoint/2010/main" val="278353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341313" y="1600200"/>
            <a:ext cx="8458200" cy="3765550"/>
          </a:xfrm>
          <a:prstGeom prst="rect">
            <a:avLst/>
          </a:prstGeom>
          <a:effectLst>
            <a:outerShdw blurRad="50800" dist="38100" dir="2700000" algn="tl" rotWithShape="0">
              <a:prstClr val="black">
                <a:alpha val="40000"/>
              </a:prstClr>
            </a:outerShdw>
          </a:effectLst>
        </p:spPr>
      </p:pic>
      <p:sp>
        <p:nvSpPr>
          <p:cNvPr id="18435" name="Text Box 11"/>
          <p:cNvSpPr txBox="1">
            <a:spLocks noChangeArrowheads="1"/>
          </p:cNvSpPr>
          <p:nvPr/>
        </p:nvSpPr>
        <p:spPr bwMode="gray">
          <a:xfrm>
            <a:off x="303214" y="5573713"/>
            <a:ext cx="2813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altLang="en-US" sz="1800" b="1" dirty="0">
                <a:solidFill>
                  <a:srgbClr val="122039"/>
                </a:solidFill>
                <a:latin typeface="Arial" panose="020B0604020202020204" pitchFamily="34" charset="0"/>
              </a:rPr>
              <a:t>Special </a:t>
            </a:r>
            <a:r>
              <a:rPr lang="en-US" altLang="en-US" sz="1800" b="1" dirty="0" smtClean="0">
                <a:solidFill>
                  <a:srgbClr val="122039"/>
                </a:solidFill>
                <a:latin typeface="Arial" panose="020B0604020202020204" pitchFamily="34" charset="0"/>
              </a:rPr>
              <a:t>Character </a:t>
            </a:r>
            <a:r>
              <a:rPr lang="en-US" altLang="en-US" sz="1800" b="1" dirty="0">
                <a:solidFill>
                  <a:srgbClr val="122039"/>
                </a:solidFill>
                <a:latin typeface="Arial" panose="020B0604020202020204" pitchFamily="34" charset="0"/>
              </a:rPr>
              <a:t>Keys</a:t>
            </a:r>
          </a:p>
        </p:txBody>
      </p:sp>
      <p:sp>
        <p:nvSpPr>
          <p:cNvPr id="18436" name="Text Box 13"/>
          <p:cNvSpPr txBox="1">
            <a:spLocks noChangeArrowheads="1"/>
          </p:cNvSpPr>
          <p:nvPr/>
        </p:nvSpPr>
        <p:spPr bwMode="gray">
          <a:xfrm>
            <a:off x="3946525" y="5573713"/>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altLang="en-US" sz="1800" b="1" dirty="0">
                <a:solidFill>
                  <a:srgbClr val="122039"/>
                </a:solidFill>
                <a:latin typeface="Arial" panose="020B0604020202020204" pitchFamily="34" charset="0"/>
              </a:rPr>
              <a:t>Alphabetic Keys</a:t>
            </a:r>
          </a:p>
        </p:txBody>
      </p:sp>
      <p:sp>
        <p:nvSpPr>
          <p:cNvPr id="21518" name="Line 14"/>
          <p:cNvSpPr>
            <a:spLocks noChangeShapeType="1"/>
          </p:cNvSpPr>
          <p:nvPr/>
        </p:nvSpPr>
        <p:spPr bwMode="gray">
          <a:xfrm flipH="1" flipV="1">
            <a:off x="3821113" y="4252913"/>
            <a:ext cx="1141412" cy="1320800"/>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defRPr/>
            </a:pPr>
            <a:endParaRPr lang="en-US" dirty="0">
              <a:latin typeface="Times New Roman" charset="0"/>
              <a:ea typeface="ＭＳ Ｐゴシック" charset="0"/>
              <a:cs typeface="ＭＳ Ｐゴシック" charset="0"/>
            </a:endParaRPr>
          </a:p>
        </p:txBody>
      </p:sp>
      <p:sp>
        <p:nvSpPr>
          <p:cNvPr id="18438" name="Text Box 16"/>
          <p:cNvSpPr txBox="1">
            <a:spLocks noChangeArrowheads="1"/>
          </p:cNvSpPr>
          <p:nvPr/>
        </p:nvSpPr>
        <p:spPr bwMode="gray">
          <a:xfrm>
            <a:off x="6924675" y="5573713"/>
            <a:ext cx="1758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altLang="en-US" sz="1800" b="1" dirty="0">
                <a:solidFill>
                  <a:srgbClr val="122039"/>
                </a:solidFill>
                <a:latin typeface="Arial" panose="020B0604020202020204" pitchFamily="34" charset="0"/>
              </a:rPr>
              <a:t>Numeric Keys</a:t>
            </a:r>
          </a:p>
        </p:txBody>
      </p:sp>
      <p:sp>
        <p:nvSpPr>
          <p:cNvPr id="18" name="Line 14"/>
          <p:cNvSpPr>
            <a:spLocks noChangeShapeType="1"/>
          </p:cNvSpPr>
          <p:nvPr/>
        </p:nvSpPr>
        <p:spPr bwMode="gray">
          <a:xfrm flipV="1">
            <a:off x="1706563" y="3421063"/>
            <a:ext cx="309562" cy="2152650"/>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defRPr/>
            </a:pPr>
            <a:endParaRPr lang="en-US" dirty="0">
              <a:latin typeface="Times New Roman" charset="0"/>
              <a:ea typeface="ＭＳ Ｐゴシック" charset="0"/>
              <a:cs typeface="ＭＳ Ｐゴシック" charset="0"/>
            </a:endParaRPr>
          </a:p>
        </p:txBody>
      </p:sp>
      <p:sp>
        <p:nvSpPr>
          <p:cNvPr id="19" name="Line 14"/>
          <p:cNvSpPr>
            <a:spLocks noChangeShapeType="1"/>
          </p:cNvSpPr>
          <p:nvPr/>
        </p:nvSpPr>
        <p:spPr bwMode="gray">
          <a:xfrm flipH="1" flipV="1">
            <a:off x="7835900" y="4719638"/>
            <a:ext cx="0" cy="854075"/>
          </a:xfrm>
          <a:prstGeom prst="line">
            <a:avLst/>
          </a:prstGeom>
          <a:noFill/>
          <a:ln w="38100">
            <a:solidFill>
              <a:srgbClr val="00B0F0"/>
            </a:solidFill>
            <a:round/>
            <a:headEnd/>
            <a:tailEnd type="triangle" w="med" len="med"/>
          </a:ln>
          <a:effectLst>
            <a:outerShdw blurRad="63500" dist="38100" dir="2700000" algn="tl" rotWithShape="0">
              <a:srgbClr val="000000">
                <a:alpha val="39998"/>
              </a:srgbClr>
            </a:outerShdw>
          </a:effectLst>
          <a:extLst/>
        </p:spPr>
        <p:txBody>
          <a:bodyPr/>
          <a:lstStyle/>
          <a:p>
            <a:pPr>
              <a:defRPr/>
            </a:pPr>
            <a:endParaRPr lang="en-US" dirty="0">
              <a:latin typeface="Times New Roman" charset="0"/>
              <a:ea typeface="ＭＳ Ｐゴシック" charset="0"/>
              <a:cs typeface="ＭＳ Ｐゴシック" charset="0"/>
            </a:endParaRPr>
          </a:p>
        </p:txBody>
      </p:sp>
      <p:sp>
        <p:nvSpPr>
          <p:cNvPr id="10" name="Title 9"/>
          <p:cNvSpPr txBox="1">
            <a:spLocks/>
          </p:cNvSpPr>
          <p:nvPr/>
        </p:nvSpPr>
        <p:spPr bwMode="auto">
          <a:xfrm>
            <a:off x="429768" y="347472"/>
            <a:ext cx="85042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pPr eaLnBrk="1" hangingPunct="1"/>
            <a:r>
              <a:rPr lang="en-US" altLang="en-US" dirty="0" smtClean="0"/>
              <a:t>Keys and Keypad</a:t>
            </a:r>
          </a:p>
        </p:txBody>
      </p:sp>
    </p:spTree>
    <p:extLst>
      <p:ext uri="{BB962C8B-B14F-4D97-AF65-F5344CB8AC3E}">
        <p14:creationId xmlns:p14="http://schemas.microsoft.com/office/powerpoint/2010/main" val="2039165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341313" y="1600200"/>
            <a:ext cx="8458200" cy="3765550"/>
          </a:xfrm>
          <a:prstGeom prst="rect">
            <a:avLst/>
          </a:prstGeom>
          <a:effectLst>
            <a:outerShdw blurRad="50800" dist="38100" dir="2700000" algn="tl" rotWithShape="0">
              <a:prstClr val="black">
                <a:alpha val="40000"/>
              </a:prstClr>
            </a:outerShdw>
          </a:effectLst>
        </p:spPr>
      </p:pic>
      <p:sp>
        <p:nvSpPr>
          <p:cNvPr id="19459" name="Title 9"/>
          <p:cNvSpPr>
            <a:spLocks noGrp="1"/>
          </p:cNvSpPr>
          <p:nvPr>
            <p:ph type="title"/>
          </p:nvPr>
        </p:nvSpPr>
        <p:spPr>
          <a:xfrm>
            <a:off x="429768" y="347472"/>
            <a:ext cx="8504237" cy="533400"/>
          </a:xfrm>
        </p:spPr>
        <p:txBody>
          <a:bodyPr/>
          <a:lstStyle/>
          <a:p>
            <a:pPr eaLnBrk="1" hangingPunct="1"/>
            <a:r>
              <a:rPr lang="en-US" altLang="en-US" dirty="0" smtClean="0"/>
              <a:t>Hard-Labeled Function Keys</a:t>
            </a:r>
          </a:p>
        </p:txBody>
      </p:sp>
      <p:sp>
        <p:nvSpPr>
          <p:cNvPr id="2" name="Rectangle 1"/>
          <p:cNvSpPr/>
          <p:nvPr/>
        </p:nvSpPr>
        <p:spPr bwMode="auto">
          <a:xfrm>
            <a:off x="661481" y="2169268"/>
            <a:ext cx="1157591" cy="826851"/>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bwMode="auto">
          <a:xfrm>
            <a:off x="4542817" y="2169268"/>
            <a:ext cx="2363821" cy="826851"/>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bwMode="auto">
          <a:xfrm>
            <a:off x="7295745" y="2169268"/>
            <a:ext cx="1167319" cy="826851"/>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bwMode="auto">
          <a:xfrm>
            <a:off x="2821021" y="3268494"/>
            <a:ext cx="2354094" cy="428017"/>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1633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9"/>
          <p:cNvSpPr>
            <a:spLocks noGrp="1"/>
          </p:cNvSpPr>
          <p:nvPr>
            <p:ph type="title"/>
          </p:nvPr>
        </p:nvSpPr>
        <p:spPr>
          <a:xfrm>
            <a:off x="429768" y="347472"/>
            <a:ext cx="8504237" cy="533400"/>
          </a:xfrm>
        </p:spPr>
        <p:txBody>
          <a:bodyPr/>
          <a:lstStyle/>
          <a:p>
            <a:pPr eaLnBrk="1" hangingPunct="1"/>
            <a:r>
              <a:rPr lang="en-US" altLang="en-US" dirty="0" smtClean="0"/>
              <a:t>Category Keys</a:t>
            </a:r>
          </a:p>
        </p:txBody>
      </p:sp>
      <p:pic>
        <p:nvPicPr>
          <p:cNvPr id="4" name="Content Placeholder 5"/>
          <p:cNvPicPr>
            <a:picLocks noChangeAspect="1"/>
          </p:cNvPicPr>
          <p:nvPr/>
        </p:nvPicPr>
        <p:blipFill>
          <a:blip r:embed="rId3" cstate="print"/>
          <a:stretch>
            <a:fillRect/>
          </a:stretch>
        </p:blipFill>
        <p:spPr>
          <a:xfrm>
            <a:off x="338328" y="1600200"/>
            <a:ext cx="8461251" cy="3767328"/>
          </a:xfrm>
          <a:prstGeom prst="rect">
            <a:avLst/>
          </a:prstGeom>
          <a:effectLst>
            <a:outerShdw blurRad="50800" dist="38100" dir="2700000" algn="tl" rotWithShape="0">
              <a:prstClr val="black">
                <a:alpha val="40000"/>
              </a:prstClr>
            </a:outerShdw>
          </a:effectLst>
        </p:spPr>
      </p:pic>
      <p:sp>
        <p:nvSpPr>
          <p:cNvPr id="2" name="Rectangle 1"/>
          <p:cNvSpPr/>
          <p:nvPr/>
        </p:nvSpPr>
        <p:spPr bwMode="auto">
          <a:xfrm>
            <a:off x="2042160" y="2225040"/>
            <a:ext cx="2357120" cy="768096"/>
          </a:xfrm>
          <a:prstGeom prst="rect">
            <a:avLst/>
          </a:prstGeom>
          <a:noFill/>
          <a:ln w="31750">
            <a:solidFill>
              <a:srgbClr val="00B0F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947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41313" y="1601788"/>
            <a:ext cx="8458200" cy="3765550"/>
          </a:xfrm>
          <a:prstGeom prst="rect">
            <a:avLst/>
          </a:prstGeom>
          <a:effectLst>
            <a:outerShdw blurRad="50800" dist="38100" dir="2700000" algn="tl" rotWithShape="0">
              <a:prstClr val="black">
                <a:alpha val="40000"/>
              </a:prstClr>
            </a:outerShdw>
          </a:effectLst>
        </p:spPr>
      </p:pic>
      <p:sp>
        <p:nvSpPr>
          <p:cNvPr id="20483" name="Title 8"/>
          <p:cNvSpPr>
            <a:spLocks noGrp="1"/>
          </p:cNvSpPr>
          <p:nvPr>
            <p:ph type="title"/>
          </p:nvPr>
        </p:nvSpPr>
        <p:spPr>
          <a:xfrm>
            <a:off x="429768" y="347472"/>
            <a:ext cx="8504237" cy="533400"/>
          </a:xfrm>
        </p:spPr>
        <p:txBody>
          <a:bodyPr/>
          <a:lstStyle/>
          <a:p>
            <a:pPr eaLnBrk="1" hangingPunct="1"/>
            <a:r>
              <a:rPr lang="en-US" altLang="en-US" dirty="0" smtClean="0"/>
              <a:t>Text Editing Keys</a:t>
            </a:r>
          </a:p>
        </p:txBody>
      </p:sp>
      <p:sp>
        <p:nvSpPr>
          <p:cNvPr id="3" name="Rectangle 2"/>
          <p:cNvSpPr/>
          <p:nvPr/>
        </p:nvSpPr>
        <p:spPr bwMode="auto">
          <a:xfrm>
            <a:off x="690664" y="3628417"/>
            <a:ext cx="787940" cy="408562"/>
          </a:xfrm>
          <a:prstGeom prst="rect">
            <a:avLst/>
          </a:prstGeom>
          <a:no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cxnSp>
        <p:nvCxnSpPr>
          <p:cNvPr id="5" name="Straight Connector 4"/>
          <p:cNvCxnSpPr/>
          <p:nvPr/>
        </p:nvCxnSpPr>
        <p:spPr bwMode="auto">
          <a:xfrm>
            <a:off x="5554494" y="3258766"/>
            <a:ext cx="408561" cy="972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953328" y="3258766"/>
            <a:ext cx="9727" cy="369651"/>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963055" y="3628417"/>
            <a:ext cx="39883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908113" y="3265693"/>
            <a:ext cx="0" cy="771286"/>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5869757" y="4036979"/>
            <a:ext cx="1052210"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5883611" y="4036979"/>
            <a:ext cx="0" cy="389106"/>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5465618" y="4412231"/>
            <a:ext cx="424920"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5465618" y="4036979"/>
            <a:ext cx="0" cy="389106"/>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5361710" y="4050833"/>
            <a:ext cx="110835"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5361710" y="3642271"/>
            <a:ext cx="0" cy="422416"/>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1" name="Straight Connector 20480"/>
          <p:cNvCxnSpPr/>
          <p:nvPr/>
        </p:nvCxnSpPr>
        <p:spPr bwMode="auto">
          <a:xfrm>
            <a:off x="5347856" y="3649198"/>
            <a:ext cx="192784"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6" name="Straight Connector 20485"/>
          <p:cNvCxnSpPr/>
          <p:nvPr/>
        </p:nvCxnSpPr>
        <p:spPr bwMode="auto">
          <a:xfrm flipV="1">
            <a:off x="5554494" y="3279547"/>
            <a:ext cx="0" cy="390432"/>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 name="Straight Connector 20487"/>
          <p:cNvCxnSpPr/>
          <p:nvPr/>
        </p:nvCxnSpPr>
        <p:spPr bwMode="auto">
          <a:xfrm>
            <a:off x="5540640" y="3272620"/>
            <a:ext cx="408561"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0" name="Straight Connector 20489"/>
          <p:cNvCxnSpPr/>
          <p:nvPr/>
        </p:nvCxnSpPr>
        <p:spPr bwMode="auto">
          <a:xfrm>
            <a:off x="5949201" y="3258766"/>
            <a:ext cx="8990" cy="411213"/>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2" name="Straight Connector 20491"/>
          <p:cNvCxnSpPr/>
          <p:nvPr/>
        </p:nvCxnSpPr>
        <p:spPr bwMode="auto">
          <a:xfrm>
            <a:off x="5949201" y="3649198"/>
            <a:ext cx="412688"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4" name="Straight Connector 20493"/>
          <p:cNvCxnSpPr/>
          <p:nvPr/>
        </p:nvCxnSpPr>
        <p:spPr bwMode="auto">
          <a:xfrm flipV="1">
            <a:off x="6354962" y="3279547"/>
            <a:ext cx="0" cy="383505"/>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8" name="Straight Connector 20497"/>
          <p:cNvCxnSpPr/>
          <p:nvPr/>
        </p:nvCxnSpPr>
        <p:spPr bwMode="auto">
          <a:xfrm>
            <a:off x="6348035" y="3279547"/>
            <a:ext cx="567005" cy="0"/>
          </a:xfrm>
          <a:prstGeom prst="line">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07918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00B0F0"/>
        </a:solid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dirty="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RPUzFcbjIzMDZhPC9Vc2VyTmFtZT48RGF0ZVRpbWU+OC8yLzIwMTggMjo1Nzo0MSBQTTwvRGF0ZVRpbWU+PExhYmVsU3RyaW5nPlVucmVzdHJpY3RlZDwvTGFiZWxTdHJpbmc+PC9pdGVtPjwvbGFiZWxIaXN0b3J5Pg==</Value>
</WrappedLabelHistory>
</file>

<file path=customXml/item3.xml><?xml version="1.0" encoding="utf-8"?>
<ct:contentTypeSchema xmlns:ct="http://schemas.microsoft.com/office/2006/metadata/contentType" xmlns:ma="http://schemas.microsoft.com/office/2006/metadata/properties/metaAttributes" ct:_="" ma:_="" ma:contentTypeName="Document" ma:contentTypeID="0x0101003DFAFDB35B5AD34C89EBE32B06747F48" ma:contentTypeVersion="0" ma:contentTypeDescription="Create a new document." ma:contentTypeScope="" ma:versionID="e72e5cf3a644bd3c2a76949ef822e5f3">
  <xsd:schema xmlns:xsd="http://www.w3.org/2001/XMLSchema" xmlns:xs="http://www.w3.org/2001/XMLSchema" xmlns:p="http://schemas.microsoft.com/office/2006/metadata/properties" xmlns:ns2="4f0e10e1-3e2d-4cb5-bdd3-156dacd9dc33" targetNamespace="http://schemas.microsoft.com/office/2006/metadata/properties" ma:root="true" ma:fieldsID="b03bf376aeaf2378700ad64a9a2727c9" ns2:_="">
    <xsd:import namespace="4f0e10e1-3e2d-4cb5-bdd3-156dacd9dc3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e10e1-3e2d-4cb5-bdd3-156dacd9dc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f0e10e1-3e2d-4cb5-bdd3-156dacd9dc33">WEXTPJNUKPJZ-1215587825-2252</_dlc_DocId>
    <_dlc_DocIdUrl xmlns="4f0e10e1-3e2d-4cb5-bdd3-156dacd9dc33">
      <Url>https://ksn2.faa.gov/stt/TTPPM/ER24/_layouts/15/DocIdRedir.aspx?ID=WEXTPJNUKPJZ-1215587825-2252</Url>
      <Description>WEXTPJNUKPJZ-1215587825-2252</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8D017DDA-AE25-41DE-BFC5-CA4629137B1F}">
  <ds:schemaRefs>
    <ds:schemaRef ds:uri="http://schemas.microsoft.com/sharepoint/events"/>
  </ds:schemaRefs>
</ds:datastoreItem>
</file>

<file path=customXml/itemProps2.xml><?xml version="1.0" encoding="utf-8"?>
<ds:datastoreItem xmlns:ds="http://schemas.openxmlformats.org/officeDocument/2006/customXml" ds:itemID="{4F3A5D74-3021-447D-8223-56F8CFF4F0C1}">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14FF64A0-852A-428F-89E9-F003A4AC6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e10e1-3e2d-4cb5-bdd3-156dacd9dc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9B8CD0-11A3-4E05-BC2F-08848044594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f0e10e1-3e2d-4cb5-bdd3-156dacd9dc33"/>
    <ds:schemaRef ds:uri="http://www.w3.org/XML/1998/namespace"/>
    <ds:schemaRef ds:uri="http://purl.org/dc/dcmitype/"/>
  </ds:schemaRefs>
</ds:datastoreItem>
</file>

<file path=customXml/itemProps5.xml><?xml version="1.0" encoding="utf-8"?>
<ds:datastoreItem xmlns:ds="http://schemas.openxmlformats.org/officeDocument/2006/customXml" ds:itemID="{F3C867EB-3A13-49BC-83AF-80388FCCFD5B}">
  <ds:schemaRefs>
    <ds:schemaRef ds:uri="http://schemas.microsoft.com/sharepoint/v3/contenttype/forms"/>
  </ds:schemaRefs>
</ds:datastoreItem>
</file>

<file path=customXml/itemProps6.xml><?xml version="1.0" encoding="utf-8"?>
<ds:datastoreItem xmlns:ds="http://schemas.openxmlformats.org/officeDocument/2006/customXml" ds:itemID="{47ACAEE9-4F6D-40E4-BC88-4F57DAE21EA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21717</TotalTime>
  <Words>1092</Words>
  <Application>Microsoft Office PowerPoint</Application>
  <PresentationFormat>On-screen Show (4:3)</PresentationFormat>
  <Paragraphs>328</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ＭＳ Ｐゴシック</vt:lpstr>
      <vt:lpstr>Arial</vt:lpstr>
      <vt:lpstr>Calibri</vt:lpstr>
      <vt:lpstr>Consolas</vt:lpstr>
      <vt:lpstr>Courier New</vt:lpstr>
      <vt:lpstr>Symbol</vt:lpstr>
      <vt:lpstr>Times New Roman</vt:lpstr>
      <vt:lpstr>Wingdings</vt:lpstr>
      <vt:lpstr>1_Custom Design</vt:lpstr>
      <vt:lpstr>Radar Flight Data Controller Training</vt:lpstr>
      <vt:lpstr>Lesson Objectives</vt:lpstr>
      <vt:lpstr>Control Position Consoles</vt:lpstr>
      <vt:lpstr>A Position Console</vt:lpstr>
      <vt:lpstr>PowerPoint Presentation</vt:lpstr>
      <vt:lpstr>PowerPoint Presentation</vt:lpstr>
      <vt:lpstr>Hard-Labeled Function Keys</vt:lpstr>
      <vt:lpstr>Category Keys</vt:lpstr>
      <vt:lpstr>Text Editing Keys</vt:lpstr>
      <vt:lpstr>PowerPoint Presentation</vt:lpstr>
      <vt:lpstr>Knowledge Check</vt:lpstr>
      <vt:lpstr>Knowledge Check</vt:lpstr>
      <vt:lpstr>A Position View: A-CRD</vt:lpstr>
      <vt:lpstr>Knowledge Check</vt:lpstr>
      <vt:lpstr>Knowledge Check</vt:lpstr>
      <vt:lpstr>A Position View</vt:lpstr>
      <vt:lpstr>Flight Strip Printer (FSP)</vt:lpstr>
      <vt:lpstr>PowerPoint Presentation</vt:lpstr>
      <vt:lpstr>RA Position Console</vt:lpstr>
      <vt:lpstr>En Route Information Display System (ERIDS) </vt:lpstr>
      <vt:lpstr>PowerPoint Presentation</vt:lpstr>
      <vt:lpstr>PowerPoint Presentation</vt:lpstr>
      <vt:lpstr>PowerPoint Presentation</vt:lpstr>
      <vt:lpstr>PowerPoint Presentation</vt:lpstr>
      <vt:lpstr>PowerPoint Presentation</vt:lpstr>
      <vt:lpstr>Knowledge Check</vt:lpstr>
      <vt:lpstr>ERIDS Keyboards  </vt:lpstr>
      <vt:lpstr>ERIDS Keyboards (Cont’d) </vt:lpstr>
      <vt:lpstr>Knowledge Check</vt:lpstr>
      <vt:lpstr>ERIDS PIREP Keyboard  </vt:lpstr>
      <vt:lpstr>Creating a PIREP</vt:lpstr>
      <vt:lpstr>Creating a PIREP (Cont’d)</vt:lpstr>
      <vt:lpstr>ATC Docs </vt:lpstr>
      <vt:lpstr>Search </vt:lpstr>
      <vt:lpstr>Lookup </vt:lpstr>
      <vt:lpstr>PowerPoint Presentation</vt:lpstr>
      <vt:lpstr>RA Display</vt:lpstr>
      <vt:lpstr>RA Display (Cont’d)</vt:lpstr>
      <vt:lpstr>RA Display (Cont’d)</vt:lpstr>
      <vt:lpstr>RA Display (Cont’d)</vt:lpstr>
      <vt:lpstr>RA Trackball</vt:lpstr>
      <vt:lpstr>R Position Console</vt:lpstr>
      <vt:lpstr>Knowledge Check</vt:lpstr>
      <vt:lpstr>Lesson Summary</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Unrestricted</dc:subject>
  <dc:creator>NISC Training Group</dc:creator>
  <cp:lastModifiedBy>Listman, Kathleen CTR (FAA)</cp:lastModifiedBy>
  <cp:revision>530</cp:revision>
  <cp:lastPrinted>2006-06-13T13:31:45Z</cp:lastPrinted>
  <dcterms:created xsi:type="dcterms:W3CDTF">2005-01-28T20:32:53Z</dcterms:created>
  <dcterms:modified xsi:type="dcterms:W3CDTF">2022-12-14T22:15:03Z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1380eca6-ee70-4856-aa09-132726d2b251</vt:lpwstr>
  </property>
  <property fmtid="{D5CDD505-2E9C-101B-9397-08002B2CF9AE}" pid="3" name="bjSaver">
    <vt:lpwstr>sBLw3nsrhOIYMwh/7iG1BfDIN7c3V3Iu</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uid="42834bfb-1ec1-4beb-bd64-eb83fb3cb3f3" value="" /&gt;&lt;/sisl&gt;</vt:lpwstr>
  </property>
  <property fmtid="{D5CDD505-2E9C-101B-9397-08002B2CF9AE}" pid="6" name="bjDocumentSecurityLabel">
    <vt:lpwstr>Unrestricted</vt:lpwstr>
  </property>
  <property fmtid="{D5CDD505-2E9C-101B-9397-08002B2CF9AE}" pid="7" name="bjLabelHistoryID">
    <vt:lpwstr>{4F3A5D74-3021-447D-8223-56F8CFF4F0C1}</vt:lpwstr>
  </property>
  <property fmtid="{D5CDD505-2E9C-101B-9397-08002B2CF9AE}" pid="8" name="ContentTypeId">
    <vt:lpwstr>0x0101003DFAFDB35B5AD34C89EBE32B06747F48</vt:lpwstr>
  </property>
  <property fmtid="{D5CDD505-2E9C-101B-9397-08002B2CF9AE}" pid="9" name="_dlc_DocIdItemGuid">
    <vt:lpwstr>ed511ea7-4c42-4fa2-933d-d12941198377</vt:lpwstr>
  </property>
  <property fmtid="{D5CDD505-2E9C-101B-9397-08002B2CF9AE}" pid="10" name="ArticulateGUID">
    <vt:lpwstr>5E72F16E-1403-4F56-88FD-C8F8C055ADB6</vt:lpwstr>
  </property>
  <property fmtid="{D5CDD505-2E9C-101B-9397-08002B2CF9AE}" pid="11" name="ArticulatePath">
    <vt:lpwstr>PRS04</vt:lpwstr>
  </property>
</Properties>
</file>