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1" r:id="rId8"/>
  </p:sldMasterIdLst>
  <p:notesMasterIdLst>
    <p:notesMasterId r:id="rId51"/>
  </p:notesMasterIdLst>
  <p:handoutMasterIdLst>
    <p:handoutMasterId r:id="rId52"/>
  </p:handoutMasterIdLst>
  <p:sldIdLst>
    <p:sldId id="273" r:id="rId9"/>
    <p:sldId id="384" r:id="rId10"/>
    <p:sldId id="291" r:id="rId11"/>
    <p:sldId id="293" r:id="rId12"/>
    <p:sldId id="307" r:id="rId13"/>
    <p:sldId id="308" r:id="rId14"/>
    <p:sldId id="276" r:id="rId15"/>
    <p:sldId id="329" r:id="rId16"/>
    <p:sldId id="341" r:id="rId17"/>
    <p:sldId id="342" r:id="rId18"/>
    <p:sldId id="343" r:id="rId19"/>
    <p:sldId id="344" r:id="rId20"/>
    <p:sldId id="302" r:id="rId21"/>
    <p:sldId id="391" r:id="rId22"/>
    <p:sldId id="388" r:id="rId23"/>
    <p:sldId id="360" r:id="rId24"/>
    <p:sldId id="359" r:id="rId25"/>
    <p:sldId id="354" r:id="rId26"/>
    <p:sldId id="376" r:id="rId27"/>
    <p:sldId id="377" r:id="rId28"/>
    <p:sldId id="392" r:id="rId29"/>
    <p:sldId id="351" r:id="rId30"/>
    <p:sldId id="355" r:id="rId31"/>
    <p:sldId id="372" r:id="rId32"/>
    <p:sldId id="379" r:id="rId33"/>
    <p:sldId id="350" r:id="rId34"/>
    <p:sldId id="312" r:id="rId35"/>
    <p:sldId id="381" r:id="rId36"/>
    <p:sldId id="397" r:id="rId37"/>
    <p:sldId id="398" r:id="rId38"/>
    <p:sldId id="339" r:id="rId39"/>
    <p:sldId id="393" r:id="rId40"/>
    <p:sldId id="394" r:id="rId41"/>
    <p:sldId id="395" r:id="rId42"/>
    <p:sldId id="396" r:id="rId43"/>
    <p:sldId id="338" r:id="rId44"/>
    <p:sldId id="390" r:id="rId45"/>
    <p:sldId id="333" r:id="rId46"/>
    <p:sldId id="281" r:id="rId47"/>
    <p:sldId id="334" r:id="rId48"/>
    <p:sldId id="399" r:id="rId49"/>
    <p:sldId id="383" r:id="rId50"/>
  </p:sldIdLst>
  <p:sldSz cx="9144000" cy="6858000" type="screen4x3"/>
  <p:notesSz cx="6858000" cy="92964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Ekins" initials="JE" lastIdx="1" clrIdx="0">
    <p:extLst>
      <p:ext uri="{19B8F6BF-5375-455C-9EA6-DF929625EA0E}">
        <p15:presenceInfo xmlns:p15="http://schemas.microsoft.com/office/powerpoint/2012/main" userId="S-1-5-21-854245398-57989841-1801674531-17622" providerId="AD"/>
      </p:ext>
    </p:extLst>
  </p:cmAuthor>
  <p:cmAuthor id="2" name="Huntley, Alan P. [US-US][NON-EMP]" initials="HAP[" lastIdx="1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BF"/>
    <a:srgbClr val="FFCC00"/>
    <a:srgbClr val="000066"/>
    <a:srgbClr val="FF0000"/>
    <a:srgbClr val="FFFF99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768" y="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6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C78B8E-AEDE-43F4-A2F2-174FE1BE1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01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412BC3-9560-4286-B98E-D99904F43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6416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4CE940-5D7F-4C07-807E-8B4DFF7CAE4A}" type="slidenum">
              <a:rPr lang="en-US" altLang="en-US" sz="1200" smtClean="0">
                <a:latin typeface="Times New Roman" panose="02020603050405020304" pitchFamily="18" charset="0"/>
              </a:rPr>
              <a:pPr/>
              <a:t>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53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02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17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89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52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9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89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38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560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12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30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3EE7F8-9F90-42D9-9266-25F6B709A686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1399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985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56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88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57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44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541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6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66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09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12BC3-9560-4286-B98E-D99904F436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061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928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7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556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062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530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2656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4BDAF5-FC79-4C8E-A6AF-E27C292CE345}" type="slidenum">
              <a:rPr lang="en-US" altLang="en-US" sz="1200" smtClean="0">
                <a:latin typeface="Times New Roman" panose="02020603050405020304" pitchFamily="18" charset="0"/>
              </a:rPr>
              <a:pPr/>
              <a:t>35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8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43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9EAA-AA72-465D-AEE9-E3CEA6CE5CBD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767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79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774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9EAA-AA72-465D-AEE9-E3CEA6CE5CBD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903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9EAA-AA72-465D-AEE9-E3CEA6CE5CBD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5654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28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3589C9-CA3F-4102-A8CA-F4CDB3CE878C}" type="slidenum">
              <a:rPr lang="en-US" altLang="en-US" sz="1200" smtClean="0">
                <a:latin typeface="Times New Roman" panose="02020603050405020304" pitchFamily="18" charset="0"/>
              </a:rPr>
              <a:pPr/>
              <a:t>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9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A9EAA-AA72-465D-AEE9-E3CEA6CE5CB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54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1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339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12BC3-9560-4286-B98E-D99904F436B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1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2284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862178"/>
              </p:ext>
            </p:extLst>
          </p:nvPr>
        </p:nvGraphicFramePr>
        <p:xfrm>
          <a:off x="0" y="6048752"/>
          <a:ext cx="9144000" cy="80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PHOTO-PAINT" r:id="rId4" imgW="2995920" imgH="264960" progId="CorelPHOTOPAINT.Image.15">
                  <p:embed/>
                </p:oleObj>
              </mc:Choice>
              <mc:Fallback>
                <p:oleObj name="PHOTO-PAINT" r:id="rId4" imgW="2995920" imgH="264960" progId="CorelPHOTOPAINT.Image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048752"/>
                        <a:ext cx="9144000" cy="80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5" y="6336792"/>
            <a:ext cx="3094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Lesson 3: Flight Progress Strip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2449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1797E99-3DB8-4FFE-B1ED-600ADE9C27AD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50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7ABA02D-E246-4C71-8D27-014E59EE61B6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6661B32C-A926-4305-BA03-EAEBAF995979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14E0D0C-460A-4406-9FCA-E768CDAD706A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2225" y="6043613"/>
            <a:ext cx="9166225" cy="819150"/>
            <a:chOff x="-22225" y="6043613"/>
            <a:chExt cx="9166225" cy="819150"/>
          </a:xfrm>
        </p:grpSpPr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-22225" y="6043613"/>
              <a:ext cx="9166225" cy="819150"/>
            </a:xfrm>
            <a:prstGeom prst="rect">
              <a:avLst/>
            </a:prstGeom>
            <a:solidFill>
              <a:srgbClr val="1D2F68"/>
            </a:solidFill>
            <a:ln w="9525">
              <a:solidFill>
                <a:srgbClr val="1D2F6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1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610552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981075" y="6336792"/>
              <a:ext cx="30941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</a:rPr>
                <a:t>Lesson 3: Flight Progress Strip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4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755900" y="6346825"/>
            <a:ext cx="36703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E2EE650E-050D-434E-B369-C630843A51D3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38BC3C4-1B4A-44F1-B778-223DA0CFCD96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7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21B841D-263B-4438-A2D5-3CF2BC665318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03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2A3F9603-0751-419B-ADDF-E0736BD7BBFC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7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8CAB7A0E-B1AC-48E6-BE47-8365AA88961B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CE4C5270-3BE0-4B15-B0A1-B8A2B374988A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BDC97B5F-88D8-48A3-92E4-FDEDEA895C11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3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5A8D06F7-8942-429C-848E-7801D8199BA3}" type="slidenum">
              <a:rPr lang="en-US" altLang="en-US" sz="1200" b="1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200" b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7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Select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2225" y="6043613"/>
            <a:ext cx="9166225" cy="819150"/>
            <a:chOff x="-22225" y="6043613"/>
            <a:chExt cx="9166225" cy="819150"/>
          </a:xfrm>
        </p:grpSpPr>
        <p:sp>
          <p:nvSpPr>
            <p:cNvPr id="1029" name="Rectangle 7"/>
            <p:cNvSpPr>
              <a:spLocks noChangeArrowheads="1"/>
            </p:cNvSpPr>
            <p:nvPr userDrawn="1"/>
          </p:nvSpPr>
          <p:spPr bwMode="auto">
            <a:xfrm>
              <a:off x="-22225" y="6043613"/>
              <a:ext cx="9166225" cy="819150"/>
            </a:xfrm>
            <a:prstGeom prst="rect">
              <a:avLst/>
            </a:prstGeom>
            <a:solidFill>
              <a:srgbClr val="1D2F68"/>
            </a:solidFill>
            <a:ln w="9525">
              <a:solidFill>
                <a:srgbClr val="1D2F68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2" name="Picture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" y="610552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981075" y="6336792"/>
              <a:ext cx="30941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smtClean="0">
                  <a:solidFill>
                    <a:schemeClr val="bg1"/>
                  </a:solidFill>
                </a:rPr>
                <a:t>Lesson 3: Flight Progress Strip Distribution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8888" y="1687513"/>
            <a:ext cx="6858000" cy="925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Radar Flight Data</a:t>
            </a:r>
            <a:b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Controller Training</a:t>
            </a:r>
            <a:endParaRPr lang="en-US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Lesson 3: Flight Progress Strip Distribution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Course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- 55053</a:t>
            </a:r>
          </a:p>
          <a:p>
            <a:pPr lvl="0" eaLnBrk="1" hangingPunct="1">
              <a:defRPr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Version </a:t>
            </a:r>
            <a:r>
              <a:rPr lang="en-US" sz="14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rPr>
              <a:t>2019-12.1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7825"/>
            <a:ext cx="9149323" cy="184650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6777" y="3205527"/>
            <a:ext cx="8747697" cy="28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Aircraft identification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aircraft/suffix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airspeed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 Fix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Previous Fix</a:t>
            </a:r>
          </a:p>
          <a:p>
            <a:pPr marL="514350" indent="-514350">
              <a:buFont typeface="+mj-lt"/>
              <a:buAutoNum type="arabicPeriod" startAt="15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ix</a:t>
            </a:r>
          </a:p>
          <a:p>
            <a:pPr marL="514350" indent="-514350">
              <a:buFont typeface="+mj-lt"/>
              <a:buAutoNum type="arabicPeriod" startAt="19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Fix, departing proposed time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/>
              <a:t>Altitude information</a:t>
            </a:r>
          </a:p>
          <a:p>
            <a:pPr marL="514350" indent="-514350">
              <a:buFont typeface="+mj-lt"/>
              <a:buAutoNum type="arabicPeriod" startAt="20"/>
              <a:defRPr/>
            </a:pPr>
            <a:endParaRPr lang="en-US" sz="2000" dirty="0"/>
          </a:p>
          <a:p>
            <a:pPr marL="514350" indent="-514350">
              <a:buFont typeface="+mj-lt"/>
              <a:buAutoNum type="arabicPeriod" startAt="20"/>
              <a:defRPr/>
            </a:pPr>
            <a:endParaRPr lang="en-US" sz="2000" dirty="0" smtClean="0"/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/>
              <a:t>Requested </a:t>
            </a:r>
            <a:r>
              <a:rPr lang="en-US" sz="2000" dirty="0" smtClean="0"/>
              <a:t>altitude</a:t>
            </a:r>
            <a:endParaRPr lang="en-US" sz="2000" dirty="0"/>
          </a:p>
          <a:p>
            <a:pPr marL="514350" indent="-514350">
              <a:buFont typeface="+mj-lt"/>
              <a:buAutoNum type="arabicPeriod" startAt="24"/>
              <a:defRPr/>
            </a:pPr>
            <a:endParaRPr lang="en-US" sz="2000" dirty="0" smtClean="0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Flight Strip Data Locations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3551925" y="1340565"/>
            <a:ext cx="1028700" cy="79692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711700" y="2528251"/>
            <a:ext cx="566738" cy="4476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24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7825"/>
            <a:ext cx="9149323" cy="184650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6777" y="3205527"/>
            <a:ext cx="8747697" cy="28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Aircraft identification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aircraft/suffix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airspeed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 Fix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Previous Fix</a:t>
            </a:r>
          </a:p>
          <a:p>
            <a:pPr marL="514350" indent="-514350">
              <a:buFont typeface="+mj-lt"/>
              <a:buAutoNum type="arabicPeriod" startAt="15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Fix</a:t>
            </a:r>
          </a:p>
          <a:p>
            <a:pPr marL="514350" indent="-514350">
              <a:buFont typeface="+mj-lt"/>
              <a:buAutoNum type="arabicPeriod" startAt="19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Fix, departing proposed time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Altitude information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/>
              <a:t>Next Fix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/>
              <a:t>Est. time over Next Fix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Requested altitude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Flight Strip Data Locations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4725607" y="1335088"/>
            <a:ext cx="566737" cy="4476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725607" y="1860550"/>
            <a:ext cx="566737" cy="4476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232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7825"/>
            <a:ext cx="9149323" cy="184650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6777" y="3205527"/>
            <a:ext cx="8747697" cy="28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Aircraft identification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aircraft/suffix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airspeed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 Fix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Previous Fix</a:t>
            </a:r>
          </a:p>
          <a:p>
            <a:pPr marL="514350" indent="-514350">
              <a:buFont typeface="+mj-lt"/>
              <a:buAutoNum type="arabicPeriod" startAt="15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Fix</a:t>
            </a:r>
          </a:p>
          <a:p>
            <a:pPr marL="514350" indent="-514350">
              <a:buFont typeface="+mj-lt"/>
              <a:buAutoNum type="arabicPeriod" startAt="19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Fix, departing proposed time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Altitude information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Fix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Next Fix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Requested altitude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/>
              <a:t>Route of flight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/>
              <a:t>Remarks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Flight Strip Data Locations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35587" y="1269073"/>
            <a:ext cx="2166937" cy="104298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25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5335587" y="2695349"/>
            <a:ext cx="1871663" cy="30638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2000" b="1" dirty="0">
                <a:latin typeface="Arial" pitchFamily="44" charset="0"/>
              </a:rPr>
              <a:t>26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7825"/>
            <a:ext cx="9149323" cy="184650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6777" y="3205527"/>
            <a:ext cx="8747697" cy="28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Aircraft identification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aircraft/suffix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airspeed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Previous Fix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Previous Fix</a:t>
            </a:r>
          </a:p>
          <a:p>
            <a:pPr marL="514350" indent="-514350">
              <a:buFont typeface="+mj-lt"/>
              <a:buAutoNum type="arabicPeriod" startAt="15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Fix</a:t>
            </a:r>
          </a:p>
          <a:p>
            <a:pPr marL="514350" indent="-514350">
              <a:buFont typeface="+mj-lt"/>
              <a:buAutoNum type="arabicPeriod" startAt="19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Fix, departing proposed time</a:t>
            </a: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Altitude information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Fix</a:t>
            </a:r>
          </a:p>
          <a:p>
            <a:pPr marL="514350" indent="-514350"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Est. time over Next Fix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Requested altitude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Route of flight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Remarks</a:t>
            </a:r>
          </a:p>
          <a:p>
            <a:pPr marL="514350" indent="-514350">
              <a:buFont typeface="+mj-lt"/>
              <a:buAutoNum type="arabicPeriod" startAt="24"/>
              <a:defRPr/>
            </a:pPr>
            <a:r>
              <a:rPr lang="en-US" sz="2000" dirty="0" smtClean="0"/>
              <a:t>Mode 3/A beacon code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Flight Strip Data Locations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30"/>
          <p:cNvSpPr/>
          <p:nvPr/>
        </p:nvSpPr>
        <p:spPr bwMode="auto">
          <a:xfrm>
            <a:off x="7677150" y="1394863"/>
            <a:ext cx="1092200" cy="4476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Proposal </a:t>
            </a:r>
            <a:r>
              <a:rPr lang="en-US" sz="2400" dirty="0"/>
              <a:t>Delta Forty-two,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Proposal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Delta Forty-two, </a:t>
            </a:r>
            <a:r>
              <a:rPr lang="en-US" sz="2400" dirty="0"/>
              <a:t>Boeing seven-fifty-seven two hundred slant-Lima, </a:t>
            </a:r>
            <a:r>
              <a:rPr lang="en-US" sz="2400" dirty="0">
                <a:solidFill>
                  <a:schemeClr val="bg1"/>
                </a:solidFill>
              </a:rPr>
              <a:t>true airspeed four-seven-zero knots, </a:t>
            </a:r>
            <a:r>
              <a:rPr lang="en-US" sz="2400" dirty="0" smtClean="0">
                <a:solidFill>
                  <a:schemeClr val="bg1"/>
                </a:solidFill>
              </a:rPr>
              <a:t>proposed departure Dallas/Fort </a:t>
            </a:r>
            <a:r>
              <a:rPr lang="en-US" sz="2400" dirty="0">
                <a:solidFill>
                  <a:schemeClr val="bg1"/>
                </a:solidFill>
              </a:rPr>
              <a:t>Worth zero-four-three-five, requesting flight level three-four-zero, route KDFW DALL4 OKM </a:t>
            </a:r>
            <a:r>
              <a:rPr lang="en-US" sz="2400" dirty="0" smtClean="0">
                <a:solidFill>
                  <a:schemeClr val="bg1"/>
                </a:solidFill>
              </a:rPr>
              <a:t>J181 </a:t>
            </a:r>
            <a:r>
              <a:rPr lang="en-US" sz="2400" dirty="0">
                <a:solidFill>
                  <a:schemeClr val="bg1"/>
                </a:solidFill>
              </a:rPr>
              <a:t>BAYLI BENKY4 KORD, code three-four-two-two.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Proposal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Delta Forty-two, Boeing seven-fifty-seven two hundred slant-Lima, </a:t>
            </a:r>
            <a:r>
              <a:rPr lang="en-US" sz="2400" dirty="0"/>
              <a:t>true airspeed four-seven-zero knots, </a:t>
            </a:r>
            <a:r>
              <a:rPr lang="en-US" sz="2400" dirty="0" smtClean="0">
                <a:solidFill>
                  <a:schemeClr val="bg1"/>
                </a:solidFill>
              </a:rPr>
              <a:t>proposed departure Dallas/Fort </a:t>
            </a:r>
            <a:r>
              <a:rPr lang="en-US" sz="2400" dirty="0">
                <a:solidFill>
                  <a:schemeClr val="bg1"/>
                </a:solidFill>
              </a:rPr>
              <a:t>Worth zero-four-three-five, requesting flight level three-four-zero, route KDFW DALL4 OKM </a:t>
            </a:r>
            <a:r>
              <a:rPr lang="en-US" sz="2400" dirty="0" smtClean="0">
                <a:solidFill>
                  <a:schemeClr val="bg1"/>
                </a:solidFill>
              </a:rPr>
              <a:t>J181 </a:t>
            </a:r>
            <a:r>
              <a:rPr lang="en-US" sz="2400" dirty="0">
                <a:solidFill>
                  <a:schemeClr val="bg1"/>
                </a:solidFill>
              </a:rPr>
              <a:t>BAYLI BENKY4 KORD, code three-four-two-two.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Proposal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Delta Forty-two, Boeing seven-fifty-seven two hundred slant-Lima, true airspeed four-seven-zero knots, </a:t>
            </a:r>
            <a:r>
              <a:rPr lang="en-US" sz="2400" dirty="0" smtClean="0"/>
              <a:t>proposed departure Dallas/Fort </a:t>
            </a:r>
            <a:r>
              <a:rPr lang="en-US" sz="2400" dirty="0"/>
              <a:t>Worth zero-four-three-five, </a:t>
            </a:r>
            <a:r>
              <a:rPr lang="en-US" sz="2400" dirty="0">
                <a:solidFill>
                  <a:schemeClr val="bg1"/>
                </a:solidFill>
              </a:rPr>
              <a:t>requesting flight level three-four-zero, route KDFW DALL4 OKM </a:t>
            </a:r>
            <a:r>
              <a:rPr lang="en-US" sz="2400" dirty="0" smtClean="0">
                <a:solidFill>
                  <a:schemeClr val="bg1"/>
                </a:solidFill>
              </a:rPr>
              <a:t>J181 </a:t>
            </a:r>
            <a:r>
              <a:rPr lang="en-US" sz="2400" dirty="0">
                <a:solidFill>
                  <a:schemeClr val="bg1"/>
                </a:solidFill>
              </a:rPr>
              <a:t>BAYLI BENKY4 KORD, code three-four-two-two.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Proposal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Delta Forty-two, Boeing seven-fifty-seven two hundred slant-Lima, true airspeed four-seven-zero knots,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proposed departure Dallas/Fort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Worth zero-four-three-five, </a:t>
            </a:r>
            <a:r>
              <a:rPr lang="en-US" sz="2400" dirty="0"/>
              <a:t>requesting flight level three-four-zero, </a:t>
            </a:r>
            <a:r>
              <a:rPr lang="en-US" sz="2400" dirty="0">
                <a:solidFill>
                  <a:schemeClr val="bg1"/>
                </a:solidFill>
              </a:rPr>
              <a:t>route KDFW DALL4 OKM </a:t>
            </a:r>
            <a:r>
              <a:rPr lang="en-US" sz="2400" dirty="0" smtClean="0">
                <a:solidFill>
                  <a:schemeClr val="bg1"/>
                </a:solidFill>
              </a:rPr>
              <a:t>J181 </a:t>
            </a:r>
            <a:r>
              <a:rPr lang="en-US" sz="2400" dirty="0">
                <a:solidFill>
                  <a:schemeClr val="bg1"/>
                </a:solidFill>
              </a:rPr>
              <a:t>BAYLI BENKY4 KORD, code three-four-two-two.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Proposal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Delta Forty-two, Boeing seven-fifty-seven two hundred slant-Lima, true airspeed four-seven-zero knots,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proposed departure Dallas/Fort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Worth zero-four-three-five, requesting flight level three-four-zero, </a:t>
            </a:r>
            <a:r>
              <a:rPr lang="en-US" sz="2400" dirty="0"/>
              <a:t>route KDFW DALL4 OKM </a:t>
            </a:r>
            <a:r>
              <a:rPr lang="en-US" sz="2400" dirty="0" smtClean="0"/>
              <a:t>J181 </a:t>
            </a:r>
            <a:r>
              <a:rPr lang="en-US" sz="2400" dirty="0"/>
              <a:t>BAYLI BENKY4 KORD, </a:t>
            </a:r>
            <a:r>
              <a:rPr lang="en-US" sz="2400" dirty="0">
                <a:solidFill>
                  <a:schemeClr val="bg1"/>
                </a:solidFill>
              </a:rPr>
              <a:t>code three-four-two-two.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Proposal </a:t>
            </a:r>
            <a:r>
              <a:rPr lang="en-US" sz="2400" dirty="0"/>
              <a:t>Delta Forty-two, Boeing seven-fifty-seven two hundred slant-Lima, true airspeed four-seven-zero knots, </a:t>
            </a:r>
            <a:r>
              <a:rPr lang="en-US" sz="2400" dirty="0" smtClean="0"/>
              <a:t>proposed departure Dallas/Fort </a:t>
            </a:r>
            <a:r>
              <a:rPr lang="en-US" sz="2400" dirty="0"/>
              <a:t>Worth zero-four-three-five, requesting flight level three-four-zero, route KDFW DALL4 OKM </a:t>
            </a:r>
            <a:r>
              <a:rPr lang="en-US" sz="2400" dirty="0" smtClean="0"/>
              <a:t>J181 </a:t>
            </a:r>
            <a:r>
              <a:rPr lang="en-US" sz="2400" dirty="0"/>
              <a:t>BAYLI BENKY4 KORD, code </a:t>
            </a:r>
            <a:r>
              <a:rPr lang="en-US" sz="2400" dirty="0" smtClean="0"/>
              <a:t>three-four-two-two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</a:t>
            </a:r>
            <a:r>
              <a:rPr lang="en-US" dirty="0" smtClean="0"/>
              <a:t>Check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2" y="954088"/>
            <a:ext cx="8953499" cy="180920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15602" y="1086484"/>
            <a:ext cx="1106742" cy="442633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3445" y="1703633"/>
            <a:ext cx="1106742" cy="330139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3445" y="2045196"/>
            <a:ext cx="717039" cy="407131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68550" y="2386922"/>
            <a:ext cx="1215781" cy="221317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099699" y="960865"/>
            <a:ext cx="484632" cy="1016283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765353" y="2255089"/>
            <a:ext cx="555113" cy="442633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12259" y="960865"/>
            <a:ext cx="2125190" cy="928225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707979" y="1164266"/>
            <a:ext cx="1106742" cy="442633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994" y="1107745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098" y="1628009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988" y="2001636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3139" y="2327920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19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7314" y="2297323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24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1744" y="1024867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11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7680" y="1363633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12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3247" y="1026200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20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6513" y="1093106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25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4218" y="1132177"/>
            <a:ext cx="52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27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550362" y="2909659"/>
            <a:ext cx="8050213" cy="2965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Proposal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Delta Forty-two, Boeing seven-fifty-seven two hundred slant-Lima, true airspeed four-seven-zero knots,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proposed departure Dallas/Fort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Worth zero-four-three-five, requesting flight level three-four-zero, route KDFW DALL4 OKM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J181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BAYLI BENKY4 KORD, </a:t>
            </a:r>
            <a:r>
              <a:rPr lang="en-US" sz="2400" dirty="0"/>
              <a:t>code </a:t>
            </a:r>
            <a:r>
              <a:rPr lang="en-US" sz="2400" dirty="0" smtClean="0"/>
              <a:t>three-four-two-two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" y="4115035"/>
            <a:ext cx="9005756" cy="1767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584094"/>
            <a:ext cx="8989815" cy="1764003"/>
          </a:xfrm>
          <a:prstGeom prst="rect">
            <a:avLst/>
          </a:prstGeo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4611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Manually Prepared Strips</a:t>
            </a:r>
            <a:endParaRPr lang="en-US" altLang="en-US" dirty="0" smtClean="0"/>
          </a:p>
        </p:txBody>
      </p:sp>
      <p:sp>
        <p:nvSpPr>
          <p:cNvPr id="5" name="Text Box 3"/>
          <p:cNvSpPr>
            <a:spLocks noGrp="1" noChangeArrowheads="1"/>
          </p:cNvSpPr>
          <p:nvPr>
            <p:ph idx="1"/>
          </p:nvPr>
        </p:nvSpPr>
        <p:spPr bwMode="hidden">
          <a:xfrm>
            <a:off x="2457422" y="1178444"/>
            <a:ext cx="2848450" cy="2862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66"/>
                </a:solidFill>
                <a:cs typeface="Arial" panose="020B0604020202020204" pitchFamily="34" charset="0"/>
              </a:rPr>
              <a:t>Proposed Flight</a:t>
            </a: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66"/>
                </a:solidFill>
                <a:cs typeface="Arial" panose="020B0604020202020204" pitchFamily="34" charset="0"/>
              </a:rPr>
              <a:t>Airborne Flight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75727" y="1637710"/>
            <a:ext cx="1355725" cy="51117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5727" y="2690106"/>
            <a:ext cx="1028700" cy="37465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297531" y="2810286"/>
            <a:ext cx="1220093" cy="45267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19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5302471" y="1375954"/>
            <a:ext cx="2290245" cy="1271972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25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7674197" y="1575450"/>
            <a:ext cx="934519" cy="639762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27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75726" y="2168501"/>
            <a:ext cx="1192213" cy="47942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4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675294" y="2816991"/>
            <a:ext cx="612775" cy="53975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79874" y="4148345"/>
            <a:ext cx="1217612" cy="500062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3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10266" y="5150902"/>
            <a:ext cx="1028700" cy="44767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5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1717523" y="3990702"/>
            <a:ext cx="566737" cy="54343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2382803" y="4162660"/>
            <a:ext cx="1028700" cy="674688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15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2339843" y="5460118"/>
            <a:ext cx="963700" cy="376238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19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3541935" y="4162660"/>
            <a:ext cx="1028700" cy="79692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20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5390578" y="3990702"/>
            <a:ext cx="2287410" cy="1042987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773024" y="4136749"/>
            <a:ext cx="827302" cy="51276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27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8070" y="4664475"/>
            <a:ext cx="1426279" cy="48178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4711568" y="4040706"/>
            <a:ext cx="566737" cy="44767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21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1707224" y="4533008"/>
            <a:ext cx="566738" cy="44767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b"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12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4717939" y="4478857"/>
            <a:ext cx="655402" cy="44767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b"/>
          <a:lstStyle/>
          <a:p>
            <a:pPr>
              <a:defRPr/>
            </a:pPr>
            <a:r>
              <a:rPr lang="en-US" sz="1200" b="1" dirty="0">
                <a:solidFill>
                  <a:srgbClr val="0070C0"/>
                </a:solidFill>
                <a:latin typeface="Arial" pitchFamily="44" charset="0"/>
              </a:rPr>
              <a:t>22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0804" r="34517" b="6633"/>
          <a:stretch/>
        </p:blipFill>
        <p:spPr>
          <a:xfrm>
            <a:off x="5741227" y="4098185"/>
            <a:ext cx="497300" cy="491346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 bwMode="auto">
          <a:xfrm>
            <a:off x="6465424" y="5146255"/>
            <a:ext cx="619897" cy="623345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sz="1200" b="1" dirty="0">
              <a:solidFill>
                <a:srgbClr val="0070C0"/>
              </a:solidFill>
              <a:latin typeface="Arial" pitchFamily="4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001588" y="4399305"/>
            <a:ext cx="463837" cy="77952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160561" y="5147730"/>
            <a:ext cx="1379263" cy="646331"/>
          </a:xfrm>
          <a:prstGeom prst="rect">
            <a:avLst/>
          </a:prstGeom>
          <a:solidFill>
            <a:srgbClr val="FBFB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Tailoring Symbol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4759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08994 0.1638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Prepared Strips    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95" y="2785830"/>
            <a:ext cx="8511822" cy="3239913"/>
          </a:xfrm>
        </p:spPr>
        <p:txBody>
          <a:bodyPr/>
          <a:lstStyle/>
          <a:p>
            <a:r>
              <a:rPr lang="en-US" dirty="0"/>
              <a:t>Check for completeness. </a:t>
            </a:r>
          </a:p>
          <a:p>
            <a:r>
              <a:rPr lang="en-US" dirty="0" smtClean="0"/>
              <a:t>Prepare strips </a:t>
            </a:r>
            <a:r>
              <a:rPr lang="en-US" dirty="0"/>
              <a:t>needed </a:t>
            </a:r>
            <a:r>
              <a:rPr lang="en-US" dirty="0" smtClean="0"/>
              <a:t>plus a strip </a:t>
            </a:r>
            <a:r>
              <a:rPr lang="en-US" dirty="0"/>
              <a:t>for </a:t>
            </a:r>
            <a:r>
              <a:rPr lang="en-US" dirty="0" smtClean="0"/>
              <a:t>the next sector</a:t>
            </a:r>
            <a:endParaRPr lang="en-US" dirty="0"/>
          </a:p>
          <a:p>
            <a:r>
              <a:rPr lang="en-US" dirty="0" smtClean="0"/>
              <a:t>Compute fix/times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" y="1018700"/>
            <a:ext cx="9005756" cy="17671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1619955" y="1058630"/>
            <a:ext cx="637821" cy="691148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endParaRPr lang="en-US" sz="1200" b="1" dirty="0">
              <a:solidFill>
                <a:srgbClr val="0070C0"/>
              </a:solidFill>
              <a:latin typeface="Arial" pitchFamily="4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64869" y="1036052"/>
            <a:ext cx="637821" cy="691148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endParaRPr lang="en-US" sz="1200" b="1" dirty="0">
              <a:solidFill>
                <a:srgbClr val="0070C0"/>
              </a:solidFill>
              <a:latin typeface="Arial" pitchFamily="4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59377" y="1107749"/>
            <a:ext cx="886179" cy="691148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endParaRPr lang="en-US" sz="1200" b="1" dirty="0">
              <a:solidFill>
                <a:srgbClr val="0070C0"/>
              </a:solidFill>
              <a:latin typeface="Arial" pitchFamily="4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0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Comparison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73171" y="1812600"/>
            <a:ext cx="7730650" cy="1666238"/>
            <a:chOff x="273171" y="1812600"/>
            <a:chExt cx="7730650" cy="1666238"/>
          </a:xfrm>
        </p:grpSpPr>
        <p:pic>
          <p:nvPicPr>
            <p:cNvPr id="4" name="Picture 3"/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71" y="1812600"/>
              <a:ext cx="1973315" cy="1666238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 bwMode="auto">
            <a:xfrm>
              <a:off x="2246488" y="2368192"/>
              <a:ext cx="5757333" cy="550247"/>
            </a:xfrm>
            <a:prstGeom prst="rightArrow">
              <a:avLst/>
            </a:prstGeom>
            <a:solidFill>
              <a:srgbClr val="00B0F0"/>
            </a:solidFill>
            <a:ln w="603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200" b="1" dirty="0" smtClean="0"/>
                <a:t>7 Miles/Min.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1118" y="2771829"/>
              <a:ext cx="1078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420 Knots</a:t>
              </a:r>
              <a:endParaRPr lang="en-US" sz="14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56363" y="3492816"/>
            <a:ext cx="3008201" cy="769704"/>
            <a:chOff x="1656363" y="3637657"/>
            <a:chExt cx="3008201" cy="769704"/>
          </a:xfrm>
        </p:grpSpPr>
        <p:pic>
          <p:nvPicPr>
            <p:cNvPr id="6" name="Picture 5"/>
            <p:cNvPicPr preferRelativeResize="0"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363" y="3637657"/>
              <a:ext cx="584755" cy="693313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>
              <a:off x="2246487" y="3709191"/>
              <a:ext cx="2418077" cy="550247"/>
            </a:xfrm>
            <a:prstGeom prst="rightArrow">
              <a:avLst/>
            </a:prstGeom>
            <a:solidFill>
              <a:srgbClr val="00B0F0"/>
            </a:solidFill>
            <a:ln w="603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3 Miles/Min.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1118" y="4099584"/>
              <a:ext cx="1078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180 Knots</a:t>
              </a:r>
              <a:endParaRPr lang="en-US" sz="14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91773" y="4587343"/>
            <a:ext cx="2066766" cy="748542"/>
            <a:chOff x="1791773" y="4587343"/>
            <a:chExt cx="2066766" cy="748542"/>
          </a:xfrm>
        </p:grpSpPr>
        <p:pic>
          <p:nvPicPr>
            <p:cNvPr id="5" name="Picture 4"/>
            <p:cNvPicPr preferRelativeResize="0"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773" y="4587343"/>
              <a:ext cx="447072" cy="55541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 bwMode="auto">
            <a:xfrm>
              <a:off x="2246486" y="4587343"/>
              <a:ext cx="1612053" cy="550247"/>
            </a:xfrm>
            <a:prstGeom prst="rightArrow">
              <a:avLst/>
            </a:prstGeom>
            <a:solidFill>
              <a:srgbClr val="00B0F0"/>
            </a:solidFill>
            <a:ln w="603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 Miles/Min.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41392" y="5028108"/>
              <a:ext cx="1078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120 Knots</a:t>
              </a:r>
              <a:endParaRPr lang="en-US" sz="1400" b="1" dirty="0"/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664564" y="3166534"/>
            <a:ext cx="4360903" cy="225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Distance flown is a function of speed</a:t>
            </a:r>
          </a:p>
          <a:p>
            <a:pPr lvl="1"/>
            <a:r>
              <a:rPr lang="en-US" dirty="0" smtClean="0"/>
              <a:t>Higher speed aircraft cover a greater distance each 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/ Miles per Minute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478" y="1506093"/>
            <a:ext cx="4449233" cy="4391025"/>
          </a:xfrm>
        </p:spPr>
        <p:txBody>
          <a:bodyPr/>
          <a:lstStyle/>
          <a:p>
            <a:r>
              <a:rPr lang="en-US" dirty="0"/>
              <a:t>This table shows how many miles per minute an aircraft will fly at a given speed.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208525"/>
              </p:ext>
            </p:extLst>
          </p:nvPr>
        </p:nvGraphicFramePr>
        <p:xfrm>
          <a:off x="5115608" y="1284219"/>
          <a:ext cx="3193134" cy="4304861"/>
        </p:xfrm>
        <a:graphic>
          <a:graphicData uri="http://schemas.openxmlformats.org/drawingml/2006/table">
            <a:tbl>
              <a:tblPr firstRow="1" firstCol="1" bandRow="1"/>
              <a:tblGrid>
                <a:gridCol w="1406151">
                  <a:extLst>
                    <a:ext uri="{9D8B030D-6E8A-4147-A177-3AD203B41FA5}">
                      <a16:colId xmlns:a16="http://schemas.microsoft.com/office/drawing/2014/main" val="2971518887"/>
                    </a:ext>
                  </a:extLst>
                </a:gridCol>
                <a:gridCol w="1786983">
                  <a:extLst>
                    <a:ext uri="{9D8B030D-6E8A-4147-A177-3AD203B41FA5}">
                      <a16:colId xmlns:a16="http://schemas.microsoft.com/office/drawing/2014/main" val="3346161550"/>
                    </a:ext>
                  </a:extLst>
                </a:gridCol>
              </a:tblGrid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Miles/Min.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88582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159255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01584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441376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739903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613786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61733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808075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196367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03311"/>
                  </a:ext>
                </a:extLst>
              </a:tr>
              <a:tr h="36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72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66"/>
                </a:solidFill>
                <a:cs typeface="Arial" panose="020B0604020202020204" pitchFamily="34" charset="0"/>
              </a:rPr>
              <a:t>Miles Per Minute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52" y="1100620"/>
            <a:ext cx="8398083" cy="4713770"/>
          </a:xfrm>
        </p:spPr>
        <p:txBody>
          <a:bodyPr/>
          <a:lstStyle/>
          <a:p>
            <a:r>
              <a:rPr lang="en-US" dirty="0" smtClean="0"/>
              <a:t>Time from </a:t>
            </a:r>
            <a:r>
              <a:rPr lang="en-US" dirty="0"/>
              <a:t>one point to another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calculated by the </a:t>
            </a:r>
            <a:r>
              <a:rPr lang="en-US" dirty="0"/>
              <a:t>following formula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Convert </a:t>
            </a:r>
            <a:r>
              <a:rPr lang="en-US" dirty="0"/>
              <a:t>knots to miles per minute, divide the speed by 60.</a:t>
            </a:r>
          </a:p>
          <a:p>
            <a:endParaRPr lang="en-US" dirty="0" smtClean="0"/>
          </a:p>
          <a:p>
            <a:r>
              <a:rPr lang="en-US" dirty="0" smtClean="0"/>
              <a:t>420 knots = 7 miles per minute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33" y="3736161"/>
            <a:ext cx="2834056" cy="75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7" y="5117373"/>
            <a:ext cx="3623065" cy="737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64" y="2076327"/>
            <a:ext cx="4502651" cy="10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Lesson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35605"/>
            <a:ext cx="8050213" cy="3905135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Tx/>
              <a:buNone/>
              <a:defRPr/>
            </a:pPr>
            <a:r>
              <a:rPr lang="en-US" altLang="en-US" dirty="0" smtClean="0"/>
              <a:t>At the end of this lesson, you will be able to:</a:t>
            </a:r>
          </a:p>
          <a:p>
            <a:pPr lvl="0"/>
            <a:endParaRPr lang="en-US" dirty="0" smtClean="0"/>
          </a:p>
          <a:p>
            <a:pPr lvl="0"/>
            <a:r>
              <a:rPr lang="en-US" b="0" dirty="0" smtClean="0"/>
              <a:t>List </a:t>
            </a:r>
            <a:r>
              <a:rPr lang="en-US" b="0" dirty="0"/>
              <a:t>the steps for delivering </a:t>
            </a:r>
            <a:r>
              <a:rPr lang="en-US" b="0" dirty="0" smtClean="0"/>
              <a:t>strips</a:t>
            </a:r>
            <a:endParaRPr lang="en-US" b="0" dirty="0"/>
          </a:p>
          <a:p>
            <a:pPr lvl="0"/>
            <a:r>
              <a:rPr lang="en-US" b="0" dirty="0"/>
              <a:t>Identify data contained on flight </a:t>
            </a:r>
            <a:r>
              <a:rPr lang="en-US" b="0" dirty="0" smtClean="0"/>
              <a:t>strips</a:t>
            </a:r>
            <a:endParaRPr lang="en-US" b="0" dirty="0"/>
          </a:p>
          <a:p>
            <a:pPr lvl="0"/>
            <a:r>
              <a:rPr lang="en-US" b="0" dirty="0"/>
              <a:t>List the steps for preparing flight </a:t>
            </a:r>
            <a:r>
              <a:rPr lang="en-US" b="0" dirty="0" smtClean="0"/>
              <a:t>strips</a:t>
            </a:r>
            <a:endParaRPr lang="en-US" b="0" dirty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3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Estimate from 1/10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55777"/>
            <a:ext cx="8050213" cy="4643374"/>
          </a:xfrm>
        </p:spPr>
        <p:txBody>
          <a:bodyPr/>
          <a:lstStyle/>
          <a:p>
            <a:r>
              <a:rPr lang="en-US" dirty="0" smtClean="0"/>
              <a:t>6 minutes is 1/10 of 60 minutes</a:t>
            </a:r>
          </a:p>
          <a:p>
            <a:r>
              <a:rPr lang="en-US" dirty="0" smtClean="0"/>
              <a:t>Therefore, 1/10 of the speed is how far the aircraft will fly in 6 minutes</a:t>
            </a:r>
          </a:p>
          <a:p>
            <a:r>
              <a:rPr lang="en-US" dirty="0" smtClean="0"/>
              <a:t>Example, 420 knots = 420 miles in 60 min.</a:t>
            </a:r>
          </a:p>
          <a:p>
            <a:pPr lvl="1"/>
            <a:r>
              <a:rPr lang="en-US" dirty="0"/>
              <a:t>Remove the last digit of both Distance and 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Therefore, this aircraft will fly 42 miles in 6 minutes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80"/>
          <a:stretch/>
        </p:blipFill>
        <p:spPr>
          <a:xfrm>
            <a:off x="2333149" y="3821723"/>
            <a:ext cx="3519012" cy="10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66"/>
                </a:solidFill>
                <a:cs typeface="Arial" panose="020B0604020202020204" pitchFamily="34" charset="0"/>
              </a:rPr>
              <a:t>Time Calculation 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2250" y="2892264"/>
            <a:ext cx="8678863" cy="30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/>
            <a:r>
              <a:rPr lang="en-US" dirty="0" smtClean="0"/>
              <a:t>Use the table to determine miles-per-minute</a:t>
            </a:r>
            <a:endParaRPr lang="en-US" b="1" dirty="0" smtClean="0">
              <a:cs typeface="Consolas" panose="020B0609020204030204" pitchFamily="49" charset="0"/>
            </a:endParaRPr>
          </a:p>
          <a:p>
            <a:pPr marL="514350" indent="-457200"/>
            <a:r>
              <a:rPr lang="en-US" dirty="0" smtClean="0"/>
              <a:t>Calculate the time from BLH to </a:t>
            </a:r>
            <a:r>
              <a:rPr lang="en-US" b="1" dirty="0" smtClean="0">
                <a:cs typeface="Consolas" panose="020B0609020204030204" pitchFamily="49" charset="0"/>
              </a:rPr>
              <a:t>TFD</a:t>
            </a:r>
          </a:p>
          <a:p>
            <a:pPr marL="914400" lvl="1" indent="-457200"/>
            <a:r>
              <a:rPr lang="en-US" dirty="0" smtClean="0"/>
              <a:t>152 miles from BLH to TFD</a:t>
            </a:r>
          </a:p>
          <a:p>
            <a:pPr marL="914400" lvl="1" indent="-457200"/>
            <a:r>
              <a:rPr lang="en-US" dirty="0" smtClean="0"/>
              <a:t>152 miles </a:t>
            </a:r>
            <a:r>
              <a:rPr lang="en-US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➗</a:t>
            </a:r>
            <a:r>
              <a:rPr lang="en-US" dirty="0" smtClean="0"/>
              <a:t> 8 miles/min. = 19 minutes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1"/>
          <a:stretch/>
        </p:blipFill>
        <p:spPr>
          <a:xfrm>
            <a:off x="44137" y="947451"/>
            <a:ext cx="8953107" cy="176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5"/>
          <a:stretch/>
        </p:blipFill>
        <p:spPr>
          <a:xfrm>
            <a:off x="44137" y="934620"/>
            <a:ext cx="8953107" cy="177763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605146" y="3928379"/>
          <a:ext cx="2295967" cy="1173988"/>
        </p:xfrm>
        <a:graphic>
          <a:graphicData uri="http://schemas.openxmlformats.org/drawingml/2006/table">
            <a:tbl>
              <a:tblPr firstRow="1" firstCol="1" bandRow="1"/>
              <a:tblGrid>
                <a:gridCol w="1011068">
                  <a:extLst>
                    <a:ext uri="{9D8B030D-6E8A-4147-A177-3AD203B41FA5}">
                      <a16:colId xmlns:a16="http://schemas.microsoft.com/office/drawing/2014/main" val="2971518887"/>
                    </a:ext>
                  </a:extLst>
                </a:gridCol>
                <a:gridCol w="1284899">
                  <a:extLst>
                    <a:ext uri="{9D8B030D-6E8A-4147-A177-3AD203B41FA5}">
                      <a16:colId xmlns:a16="http://schemas.microsoft.com/office/drawing/2014/main" val="334616155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Miles/Min.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2885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080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196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0331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4671060" y="1017270"/>
            <a:ext cx="575310" cy="586740"/>
          </a:xfrm>
          <a:prstGeom prst="rect">
            <a:avLst/>
          </a:prstGeom>
          <a:solidFill>
            <a:srgbClr val="FBFBBF"/>
          </a:solidFill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 b="7548"/>
          <a:stretch/>
        </p:blipFill>
        <p:spPr>
          <a:xfrm>
            <a:off x="154306" y="2725081"/>
            <a:ext cx="8770590" cy="33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79512"/>
            <a:ext cx="8050213" cy="884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</a:t>
            </a:r>
            <a:r>
              <a:rPr lang="en-US" dirty="0" smtClean="0"/>
              <a:t>miles per minute </a:t>
            </a:r>
            <a:r>
              <a:rPr lang="en-US" dirty="0"/>
              <a:t>is N858 </a:t>
            </a:r>
            <a:r>
              <a:rPr lang="en-US" dirty="0" smtClean="0"/>
              <a:t>traveling?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45471" y="4013885"/>
            <a:ext cx="1173844" cy="15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"/>
          <a:stretch/>
        </p:blipFill>
        <p:spPr>
          <a:xfrm>
            <a:off x="3119315" y="2164204"/>
            <a:ext cx="2487753" cy="1849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79512"/>
            <a:ext cx="8050213" cy="700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</a:t>
            </a:r>
            <a:r>
              <a:rPr lang="en-US" dirty="0" smtClean="0"/>
              <a:t>miles per minute </a:t>
            </a:r>
            <a:r>
              <a:rPr lang="en-US" dirty="0"/>
              <a:t>is DAL1513 </a:t>
            </a:r>
            <a:r>
              <a:rPr lang="en-US" dirty="0" smtClean="0"/>
              <a:t>traveling?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2"/>
          <a:stretch/>
        </p:blipFill>
        <p:spPr>
          <a:xfrm>
            <a:off x="3119315" y="2164204"/>
            <a:ext cx="2594323" cy="184968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945471" y="4013885"/>
            <a:ext cx="1070129" cy="154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79512"/>
            <a:ext cx="8050213" cy="4700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aircraft flying at 382 knots will take approximately how many minutes to travel 76 miles?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sz="2800" b="1" dirty="0" smtClean="0"/>
              <a:t>10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800" b="1" dirty="0" smtClean="0"/>
              <a:t>12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800" b="1" dirty="0" smtClean="0"/>
              <a:t>18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95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79512"/>
            <a:ext cx="8050213" cy="47003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aircraft flying at 160 knots will take approximately how many minutes to travel 96 miles?</a:t>
            </a:r>
          </a:p>
          <a:p>
            <a:pPr marL="0" indent="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lphaUcPeriod"/>
            </a:pPr>
            <a:r>
              <a:rPr lang="en-US" sz="2800" b="1" dirty="0" smtClean="0"/>
              <a:t>16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800" b="1" dirty="0" smtClean="0"/>
              <a:t>24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sz="2800" b="1" dirty="0" smtClean="0"/>
              <a:t>36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Knowledge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" y="1070913"/>
            <a:ext cx="8886812" cy="1746899"/>
          </a:xfrm>
        </p:spPr>
      </p:pic>
      <p:sp>
        <p:nvSpPr>
          <p:cNvPr id="5" name="Rounded Rectangle 4"/>
          <p:cNvSpPr/>
          <p:nvPr/>
        </p:nvSpPr>
        <p:spPr bwMode="auto">
          <a:xfrm>
            <a:off x="2305050" y="1303012"/>
            <a:ext cx="977900" cy="635000"/>
          </a:xfrm>
          <a:prstGeom prst="roundRect">
            <a:avLst/>
          </a:prstGeom>
          <a:solidFill>
            <a:srgbClr val="FBFBBF"/>
          </a:solidFill>
          <a:ln w="603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03201" y="3060700"/>
            <a:ext cx="354471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Compute LLC time.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2159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2201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2239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9494" r="764" b="14530"/>
          <a:stretch/>
        </p:blipFill>
        <p:spPr>
          <a:xfrm>
            <a:off x="3640667" y="2817812"/>
            <a:ext cx="5420783" cy="32296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58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Flight Strip Worksheet to record flight plans read by the instructor</a:t>
            </a:r>
          </a:p>
          <a:p>
            <a:endParaRPr lang="en-US" dirty="0" smtClean="0"/>
          </a:p>
          <a:p>
            <a:r>
              <a:rPr lang="en-US" dirty="0" smtClean="0"/>
              <a:t>Focus on legible hand written characters and completeness of information</a:t>
            </a:r>
          </a:p>
          <a:p>
            <a:endParaRPr lang="en-US" dirty="0"/>
          </a:p>
          <a:p>
            <a:r>
              <a:rPr lang="en-US" dirty="0" smtClean="0"/>
              <a:t>Use chart slides, when revealed, to calculate requested fix/times</a:t>
            </a:r>
          </a:p>
        </p:txBody>
      </p:sp>
    </p:spTree>
    <p:extLst>
      <p:ext uri="{BB962C8B-B14F-4D97-AF65-F5344CB8AC3E}">
        <p14:creationId xmlns:p14="http://schemas.microsoft.com/office/powerpoint/2010/main" val="8535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" y="344488"/>
            <a:ext cx="8621275" cy="1057592"/>
          </a:xfrm>
        </p:spPr>
        <p:txBody>
          <a:bodyPr/>
          <a:lstStyle/>
          <a:p>
            <a:pPr algn="ctr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N310ZM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RAV fix time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6424" r="8231" b="10242"/>
          <a:stretch/>
        </p:blipFill>
        <p:spPr>
          <a:xfrm>
            <a:off x="0" y="963167"/>
            <a:ext cx="9131808" cy="50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0657"/>
            <a:ext cx="9121711" cy="1783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#1 Correct Flight Strips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455" y="2899911"/>
            <a:ext cx="8681657" cy="2999239"/>
          </a:xfrm>
        </p:spPr>
        <p:txBody>
          <a:bodyPr/>
          <a:lstStyle/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KPHL</a:t>
            </a:r>
            <a:r>
              <a:rPr lang="en-US" dirty="0" smtClean="0">
                <a:latin typeface="+mj-lt"/>
              </a:rPr>
              <a:t> to 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RAV</a:t>
            </a:r>
            <a:r>
              <a:rPr lang="en-US" dirty="0" smtClean="0">
                <a:latin typeface="+mj-lt"/>
              </a:rPr>
              <a:t> 72 miles</a:t>
            </a:r>
          </a:p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S</a:t>
            </a:r>
            <a:r>
              <a:rPr lang="en-US" dirty="0" smtClean="0">
                <a:latin typeface="+mj-lt"/>
              </a:rPr>
              <a:t>peed is 240 knots</a:t>
            </a:r>
          </a:p>
          <a:p>
            <a:r>
              <a:rPr lang="en-US" dirty="0" smtClean="0">
                <a:latin typeface="+mj-lt"/>
              </a:rPr>
              <a:t>240 knots = 4 miles/min. </a:t>
            </a:r>
          </a:p>
          <a:p>
            <a:r>
              <a:rPr lang="en-US" dirty="0" smtClean="0"/>
              <a:t>72 miles </a:t>
            </a:r>
            <a:r>
              <a:rPr lang="en-US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➗</a:t>
            </a:r>
            <a:r>
              <a:rPr lang="en-US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dirty="0" smtClean="0">
                <a:ea typeface="Segoe UI Symbol" panose="020B0502040204020203" pitchFamily="34" charset="0"/>
              </a:rPr>
              <a:t>4</a:t>
            </a:r>
            <a:r>
              <a:rPr lang="en-US" dirty="0" smtClean="0"/>
              <a:t> miles/min. = 18 min.</a:t>
            </a:r>
          </a:p>
          <a:p>
            <a:pPr marL="400050" lvl="1" indent="0">
              <a:buNone/>
            </a:pPr>
            <a:r>
              <a:rPr lang="en-US" b="1" dirty="0" smtClean="0"/>
              <a:t>-OR- </a:t>
            </a:r>
          </a:p>
          <a:p>
            <a:r>
              <a:rPr lang="en-US" dirty="0" smtClean="0"/>
              <a:t>24 </a:t>
            </a:r>
            <a:r>
              <a:rPr lang="en-US" dirty="0"/>
              <a:t>miles in 6 min</a:t>
            </a:r>
            <a:r>
              <a:rPr lang="en-US" dirty="0" smtClean="0"/>
              <a:t>. 24 x 3 = 72, 6 x 3 =18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Control Room Layout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184275"/>
            <a:ext cx="6381750" cy="4489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6" y="344488"/>
            <a:ext cx="2657856" cy="3105848"/>
          </a:xfrm>
        </p:spPr>
        <p:txBody>
          <a:bodyPr/>
          <a:lstStyle/>
          <a:p>
            <a:pPr algn="ctr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N80HK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PWL fix time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5" y="0"/>
            <a:ext cx="3846050" cy="60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#1 Correct Flight Strips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9455" y="2899911"/>
            <a:ext cx="8681657" cy="2999239"/>
          </a:xfrm>
        </p:spPr>
        <p:txBody>
          <a:bodyPr/>
          <a:lstStyle/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ALB</a:t>
            </a:r>
            <a:r>
              <a:rPr lang="en-US" dirty="0" smtClean="0">
                <a:latin typeface="+mj-lt"/>
              </a:rPr>
              <a:t> to PWL 60 miles</a:t>
            </a:r>
          </a:p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S</a:t>
            </a:r>
            <a:r>
              <a:rPr lang="en-US" dirty="0" smtClean="0">
                <a:latin typeface="+mj-lt"/>
              </a:rPr>
              <a:t>peed is 120 knots</a:t>
            </a:r>
          </a:p>
          <a:p>
            <a:r>
              <a:rPr lang="en-US" dirty="0" smtClean="0">
                <a:latin typeface="+mj-lt"/>
              </a:rPr>
              <a:t>120 knots = 2 miles/min. </a:t>
            </a:r>
          </a:p>
          <a:p>
            <a:r>
              <a:rPr lang="en-US" dirty="0" smtClean="0"/>
              <a:t>60 miles </a:t>
            </a:r>
            <a:r>
              <a:rPr lang="en-US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➗</a:t>
            </a:r>
            <a:r>
              <a:rPr lang="en-US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dirty="0" smtClean="0"/>
              <a:t>2 miles/min. = 30 min.</a:t>
            </a:r>
          </a:p>
          <a:p>
            <a:pPr marL="400050" lvl="1" indent="0">
              <a:buNone/>
            </a:pPr>
            <a:r>
              <a:rPr lang="en-US" b="1" dirty="0" smtClean="0"/>
              <a:t>-OR- </a:t>
            </a:r>
          </a:p>
          <a:p>
            <a:r>
              <a:rPr lang="en-US" dirty="0" smtClean="0"/>
              <a:t>12 </a:t>
            </a:r>
            <a:r>
              <a:rPr lang="en-US" dirty="0"/>
              <a:t>miles in 6 min</a:t>
            </a:r>
            <a:r>
              <a:rPr lang="en-US" dirty="0" smtClean="0"/>
              <a:t>. 12 x 5 = 60, 6 x 5 = 30 min.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4" y="1073557"/>
            <a:ext cx="8868753" cy="17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" y="344488"/>
            <a:ext cx="8621275" cy="1057592"/>
          </a:xfrm>
        </p:spPr>
        <p:txBody>
          <a:bodyPr/>
          <a:lstStyle/>
          <a:p>
            <a:pPr algn="ctr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DAL1167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FOD fix time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2194"/>
          <a:stretch/>
        </p:blipFill>
        <p:spPr>
          <a:xfrm>
            <a:off x="73378" y="1907752"/>
            <a:ext cx="8997244" cy="31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#1 Correct Flight Strips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455" y="2899911"/>
            <a:ext cx="8681657" cy="2999239"/>
          </a:xfrm>
        </p:spPr>
        <p:txBody>
          <a:bodyPr/>
          <a:lstStyle/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DBQ</a:t>
            </a:r>
            <a:r>
              <a:rPr lang="en-US" dirty="0" smtClean="0">
                <a:latin typeface="+mj-lt"/>
              </a:rPr>
              <a:t> to </a:t>
            </a:r>
            <a:r>
              <a:rPr lang="en-US" dirty="0" smtClean="0">
                <a:latin typeface="+mj-lt"/>
                <a:cs typeface="Consolas" panose="020B0609020204030204" pitchFamily="49" charset="0"/>
              </a:rPr>
              <a:t>FOD</a:t>
            </a:r>
            <a:r>
              <a:rPr lang="en-US" dirty="0" smtClean="0">
                <a:latin typeface="+mj-lt"/>
              </a:rPr>
              <a:t> 180 miles</a:t>
            </a:r>
          </a:p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S</a:t>
            </a:r>
            <a:r>
              <a:rPr lang="en-US" dirty="0" smtClean="0">
                <a:latin typeface="+mj-lt"/>
              </a:rPr>
              <a:t>peed is 450 knots</a:t>
            </a:r>
          </a:p>
          <a:p>
            <a:r>
              <a:rPr lang="en-US" dirty="0" smtClean="0">
                <a:latin typeface="+mj-lt"/>
              </a:rPr>
              <a:t>450 knots = 7.5 miles/min. </a:t>
            </a:r>
          </a:p>
          <a:p>
            <a:r>
              <a:rPr lang="en-US" dirty="0" smtClean="0"/>
              <a:t>180 miles </a:t>
            </a:r>
            <a:r>
              <a:rPr lang="en-US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➗</a:t>
            </a:r>
            <a:r>
              <a:rPr lang="en-US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dirty="0" smtClean="0">
                <a:ea typeface="Segoe UI Symbol" panose="020B0502040204020203" pitchFamily="34" charset="0"/>
              </a:rPr>
              <a:t>7.5</a:t>
            </a:r>
            <a:r>
              <a:rPr lang="en-US" dirty="0" smtClean="0"/>
              <a:t> miles/min. = 24 min.</a:t>
            </a:r>
          </a:p>
          <a:p>
            <a:pPr marL="400050" lvl="1" indent="0">
              <a:buNone/>
            </a:pPr>
            <a:r>
              <a:rPr lang="en-US" b="1" dirty="0" smtClean="0"/>
              <a:t>-OR- </a:t>
            </a:r>
          </a:p>
          <a:p>
            <a:r>
              <a:rPr lang="en-US" dirty="0" smtClean="0"/>
              <a:t>45 </a:t>
            </a:r>
            <a:r>
              <a:rPr lang="en-US" dirty="0"/>
              <a:t>miles in 6 min</a:t>
            </a:r>
            <a:r>
              <a:rPr lang="en-US" dirty="0" smtClean="0"/>
              <a:t>. 45 x 4 = 180, 6 x 4 =24 min.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" y="1071288"/>
            <a:ext cx="9060714" cy="18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75" y="344488"/>
            <a:ext cx="8621275" cy="1563264"/>
          </a:xfrm>
        </p:spPr>
        <p:txBody>
          <a:bodyPr/>
          <a:lstStyle/>
          <a:p>
            <a:pPr algn="ctr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JAW</a:t>
            </a:r>
            <a:r>
              <a:rPr lang="en-US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GFL278014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fix time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14390" r="170" b="12344"/>
          <a:stretch/>
        </p:blipFill>
        <p:spPr>
          <a:xfrm>
            <a:off x="466737" y="1560576"/>
            <a:ext cx="8210527" cy="4337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92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#1 Correct Flight Strips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9455" y="2899911"/>
            <a:ext cx="8681657" cy="2999239"/>
          </a:xfrm>
        </p:spPr>
        <p:txBody>
          <a:bodyPr/>
          <a:lstStyle/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SYR to GFL278014 </a:t>
            </a:r>
            <a:r>
              <a:rPr lang="en-US" dirty="0" smtClean="0">
                <a:latin typeface="+mj-lt"/>
              </a:rPr>
              <a:t>96 miles</a:t>
            </a:r>
          </a:p>
          <a:p>
            <a:r>
              <a:rPr lang="en-US" dirty="0" smtClean="0">
                <a:latin typeface="+mj-lt"/>
                <a:cs typeface="Consolas" panose="020B0609020204030204" pitchFamily="49" charset="0"/>
              </a:rPr>
              <a:t>S</a:t>
            </a:r>
            <a:r>
              <a:rPr lang="en-US" dirty="0" smtClean="0">
                <a:latin typeface="+mj-lt"/>
              </a:rPr>
              <a:t>peed is 480 knots</a:t>
            </a:r>
          </a:p>
          <a:p>
            <a:r>
              <a:rPr lang="en-US" dirty="0" smtClean="0">
                <a:latin typeface="+mj-lt"/>
              </a:rPr>
              <a:t>480 knots = 8 miles/min. </a:t>
            </a:r>
          </a:p>
          <a:p>
            <a:r>
              <a:rPr lang="en-US" dirty="0" smtClean="0"/>
              <a:t>96 miles </a:t>
            </a:r>
            <a:r>
              <a:rPr lang="en-US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➗</a:t>
            </a:r>
            <a:r>
              <a:rPr lang="en-US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US" dirty="0" smtClean="0">
                <a:ea typeface="Segoe UI Symbol" panose="020B0502040204020203" pitchFamily="34" charset="0"/>
              </a:rPr>
              <a:t>8</a:t>
            </a:r>
            <a:r>
              <a:rPr lang="en-US" dirty="0" smtClean="0"/>
              <a:t> miles/min. = 12 min.</a:t>
            </a:r>
          </a:p>
          <a:p>
            <a:pPr marL="400050" lvl="1" indent="0">
              <a:buNone/>
            </a:pPr>
            <a:r>
              <a:rPr lang="en-US" b="1" dirty="0" smtClean="0"/>
              <a:t>-OR- </a:t>
            </a:r>
          </a:p>
          <a:p>
            <a:r>
              <a:rPr lang="en-US" dirty="0" smtClean="0"/>
              <a:t>48 </a:t>
            </a:r>
            <a:r>
              <a:rPr lang="en-US" dirty="0"/>
              <a:t>miles in 6 min</a:t>
            </a:r>
            <a:r>
              <a:rPr lang="en-US" dirty="0" smtClean="0"/>
              <a:t>. 48 x 2 = 96, 6 x 2 =12 min.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1069848"/>
            <a:ext cx="90615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Poor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" y="3342475"/>
            <a:ext cx="8669690" cy="1942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" y="1257537"/>
            <a:ext cx="8713400" cy="19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" y="1241921"/>
            <a:ext cx="8836216" cy="1783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" y="1241921"/>
            <a:ext cx="8857413" cy="1787593"/>
          </a:xfrm>
          <a:prstGeom prst="rect">
            <a:avLst/>
          </a:prstGeom>
        </p:spPr>
      </p:pic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Knowledge Check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8763" y="3403600"/>
            <a:ext cx="8577262" cy="55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44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kern="0" dirty="0" smtClean="0"/>
              <a:t>What data was omitted on this manually prepared strip?</a:t>
            </a:r>
            <a:endParaRPr lang="en-US" sz="2400" kern="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38223" y="2157047"/>
            <a:ext cx="944077" cy="575519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Arial" pitchFamily="44" charset="0"/>
              </a:rPr>
              <a:t>5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550150" y="1300163"/>
            <a:ext cx="1028700" cy="539714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Arial" pitchFamily="44" charset="0"/>
              </a:rPr>
              <a:t>27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120900" y="2619376"/>
            <a:ext cx="1412875" cy="360362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200" b="1" dirty="0">
                <a:solidFill>
                  <a:srgbClr val="00B0F0"/>
                </a:solidFill>
                <a:latin typeface="Arial" pitchFamily="44" charset="0"/>
              </a:rPr>
              <a:t>19</a:t>
            </a:r>
          </a:p>
        </p:txBody>
      </p:sp>
      <p:sp>
        <p:nvSpPr>
          <p:cNvPr id="31761" name="Freeform 6"/>
          <p:cNvSpPr>
            <a:spLocks/>
          </p:cNvSpPr>
          <p:nvPr/>
        </p:nvSpPr>
        <p:spPr bwMode="auto">
          <a:xfrm>
            <a:off x="3476625" y="1619250"/>
            <a:ext cx="11113" cy="644525"/>
          </a:xfrm>
          <a:custGeom>
            <a:avLst/>
            <a:gdLst>
              <a:gd name="T0" fmla="*/ 5470 w 11305"/>
              <a:gd name="T1" fmla="*/ 0 h 643466"/>
              <a:gd name="T2" fmla="*/ 10924 w 11305"/>
              <a:gd name="T3" fmla="*/ 33978 h 643466"/>
              <a:gd name="T4" fmla="*/ 16 w 11305"/>
              <a:gd name="T5" fmla="*/ 169891 h 643466"/>
              <a:gd name="T6" fmla="*/ 5470 w 11305"/>
              <a:gd name="T7" fmla="*/ 368097 h 643466"/>
              <a:gd name="T8" fmla="*/ 10924 w 11305"/>
              <a:gd name="T9" fmla="*/ 515336 h 643466"/>
              <a:gd name="T10" fmla="*/ 5470 w 11305"/>
              <a:gd name="T11" fmla="*/ 600282 h 643466"/>
              <a:gd name="T12" fmla="*/ 16 w 11305"/>
              <a:gd name="T13" fmla="*/ 645586 h 6434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305" h="643466">
                <a:moveTo>
                  <a:pt x="5660" y="0"/>
                </a:moveTo>
                <a:cubicBezTo>
                  <a:pt x="7542" y="11289"/>
                  <a:pt x="11305" y="22422"/>
                  <a:pt x="11305" y="33866"/>
                </a:cubicBezTo>
                <a:cubicBezTo>
                  <a:pt x="11305" y="119943"/>
                  <a:pt x="11032" y="114249"/>
                  <a:pt x="16" y="169333"/>
                </a:cubicBezTo>
                <a:cubicBezTo>
                  <a:pt x="1897" y="235185"/>
                  <a:pt x="3501" y="301045"/>
                  <a:pt x="5660" y="366888"/>
                </a:cubicBezTo>
                <a:cubicBezTo>
                  <a:pt x="7264" y="415817"/>
                  <a:pt x="11305" y="464689"/>
                  <a:pt x="11305" y="513644"/>
                </a:cubicBezTo>
                <a:cubicBezTo>
                  <a:pt x="11305" y="541929"/>
                  <a:pt x="8342" y="570153"/>
                  <a:pt x="5660" y="598311"/>
                </a:cubicBezTo>
                <a:cubicBezTo>
                  <a:pt x="-603" y="664067"/>
                  <a:pt x="16" y="611467"/>
                  <a:pt x="16" y="643466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301875" y="4251325"/>
            <a:ext cx="35401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ＭＳ Ｐゴシック" pitchFamily="-44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44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44" charset="-128"/>
              </a:defRPr>
            </a:lvl9pPr>
          </a:lstStyle>
          <a:p>
            <a:pPr>
              <a:defRPr/>
            </a:pPr>
            <a:r>
              <a:rPr lang="en-US" sz="2400" kern="0" dirty="0" smtClean="0"/>
              <a:t>5 - True Airspeed</a:t>
            </a:r>
          </a:p>
          <a:p>
            <a:pPr>
              <a:defRPr/>
            </a:pPr>
            <a:r>
              <a:rPr lang="en-US" sz="2400" kern="0" dirty="0" smtClean="0"/>
              <a:t>19 - Proposed Time</a:t>
            </a:r>
          </a:p>
          <a:p>
            <a:pPr>
              <a:defRPr/>
            </a:pPr>
            <a:r>
              <a:rPr lang="en-US" sz="2400" kern="0" dirty="0" smtClean="0"/>
              <a:t>27 - Beacon Code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222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1524546"/>
            <a:ext cx="78787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How are strips prepared when automation systems are not available?</a:t>
            </a:r>
            <a:endParaRPr lang="en-US" b="1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 smtClean="0">
                <a:latin typeface="+mn-lt"/>
              </a:rPr>
              <a:t>Strips are prepared by the Traffic Management Coordinator and distributed as necessary.</a:t>
            </a: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 smtClean="0">
                <a:latin typeface="+mn-lt"/>
              </a:rPr>
              <a:t>Strips are prepared by Tech-Ops at the high-speed printer.</a:t>
            </a: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 smtClean="0">
                <a:latin typeface="+mn-lt"/>
              </a:rPr>
              <a:t>Strips are prepared manually by the Assistant Controller or other controllers.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Sectors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6" y="1508126"/>
            <a:ext cx="3701514" cy="3111500"/>
          </a:xfrm>
        </p:spPr>
      </p:pic>
      <p:sp>
        <p:nvSpPr>
          <p:cNvPr id="32772" name="Content Placeholder 2"/>
          <p:cNvSpPr>
            <a:spLocks noGrp="1"/>
          </p:cNvSpPr>
          <p:nvPr>
            <p:ph sz="half" idx="2"/>
          </p:nvPr>
        </p:nvSpPr>
        <p:spPr>
          <a:xfrm>
            <a:off x="4100513" y="1041399"/>
            <a:ext cx="4902376" cy="4843010"/>
          </a:xfrm>
        </p:spPr>
        <p:txBody>
          <a:bodyPr/>
          <a:lstStyle/>
          <a:p>
            <a:r>
              <a:rPr lang="en-US" altLang="en-US" dirty="0" smtClean="0"/>
              <a:t>Name </a:t>
            </a:r>
          </a:p>
          <a:p>
            <a:pPr lvl="1"/>
            <a:r>
              <a:rPr lang="en-US" altLang="en-US" dirty="0" smtClean="0"/>
              <a:t>All sectors are named and/or numbered based on facility policy.</a:t>
            </a:r>
          </a:p>
          <a:p>
            <a:r>
              <a:rPr lang="en-US" altLang="en-US" dirty="0" smtClean="0"/>
              <a:t>Location</a:t>
            </a:r>
          </a:p>
          <a:p>
            <a:r>
              <a:rPr lang="en-US" altLang="en-US" dirty="0" smtClean="0"/>
              <a:t>Bays </a:t>
            </a:r>
          </a:p>
          <a:p>
            <a:pPr lvl="1"/>
            <a:r>
              <a:rPr lang="en-US" altLang="en-US" dirty="0" smtClean="0"/>
              <a:t>Inactive </a:t>
            </a:r>
          </a:p>
          <a:p>
            <a:pPr lvl="1"/>
            <a:r>
              <a:rPr lang="en-US" altLang="en-US" dirty="0" smtClean="0"/>
              <a:t>Suspense </a:t>
            </a:r>
          </a:p>
          <a:p>
            <a:pPr lvl="1"/>
            <a:r>
              <a:rPr lang="en-US" altLang="en-US" dirty="0" smtClean="0"/>
              <a:t>Active </a:t>
            </a:r>
          </a:p>
          <a:p>
            <a:r>
              <a:rPr lang="en-US" altLang="en-US" dirty="0" smtClean="0"/>
              <a:t>Printer assignments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Strip Delivery</a:t>
            </a:r>
          </a:p>
        </p:txBody>
      </p:sp>
      <p:sp>
        <p:nvSpPr>
          <p:cNvPr id="33795" name="Content Placeholder 1"/>
          <p:cNvSpPr>
            <a:spLocks noGrp="1"/>
          </p:cNvSpPr>
          <p:nvPr>
            <p:ph sz="half" idx="1"/>
          </p:nvPr>
        </p:nvSpPr>
        <p:spPr>
          <a:xfrm>
            <a:off x="428625" y="1349375"/>
            <a:ext cx="3948113" cy="4391025"/>
          </a:xfrm>
        </p:spPr>
        <p:txBody>
          <a:bodyPr/>
          <a:lstStyle/>
          <a:p>
            <a:r>
              <a:rPr lang="en-US" altLang="en-US" dirty="0" smtClean="0"/>
              <a:t>Hand-Carried</a:t>
            </a:r>
          </a:p>
          <a:p>
            <a:r>
              <a:rPr lang="en-US" altLang="en-US" dirty="0" smtClean="0"/>
              <a:t>Placement by Fix Posting</a:t>
            </a:r>
          </a:p>
          <a:p>
            <a:pPr lvl="1"/>
            <a:r>
              <a:rPr lang="en-US" altLang="en-US" dirty="0" smtClean="0"/>
              <a:t>Proximity to route of flight</a:t>
            </a:r>
          </a:p>
          <a:p>
            <a:pPr lvl="2"/>
            <a:r>
              <a:rPr lang="en-US" altLang="en-US" sz="2400" dirty="0" smtClean="0"/>
              <a:t>Active bay</a:t>
            </a:r>
          </a:p>
          <a:p>
            <a:pPr lvl="2"/>
            <a:r>
              <a:rPr lang="en-US" altLang="en-US" sz="2400" dirty="0" smtClean="0"/>
              <a:t>Inactive bay</a:t>
            </a:r>
          </a:p>
          <a:p>
            <a:pPr lvl="2"/>
            <a:r>
              <a:rPr lang="en-US" altLang="en-US" sz="2400" dirty="0" smtClean="0"/>
              <a:t>Proposal bay</a:t>
            </a:r>
          </a:p>
          <a:p>
            <a:pPr lvl="2"/>
            <a:endParaRPr lang="en-US" altLang="en-US" sz="2400" dirty="0" smtClean="0"/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9350"/>
            <a:ext cx="463391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" y="1524546"/>
            <a:ext cx="84724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The Flight Strip Printer at you sector was offline while you installed a new box of paper. What will happen to the strips that attempted to print while it was offline?</a:t>
            </a:r>
            <a:endParaRPr lang="en-US" b="1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 smtClean="0">
                <a:latin typeface="+mn-lt"/>
              </a:rPr>
              <a:t>Strips will print at a specific location in your facility.</a:t>
            </a: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 smtClean="0">
                <a:latin typeface="+mn-lt"/>
              </a:rPr>
              <a:t>Strips will reprint at this sector once you place the printer online.</a:t>
            </a: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dirty="0" smtClean="0">
                <a:latin typeface="+mn-lt"/>
              </a:rPr>
              <a:t>Strips are lost and must be requested from the computer.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altLang="en-US" dirty="0" smtClean="0"/>
              <a:t>Lesson Summary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5300" y="1285675"/>
            <a:ext cx="7794685" cy="43910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List the steps for delivering strips</a:t>
            </a:r>
          </a:p>
          <a:p>
            <a:pPr lvl="1"/>
            <a:r>
              <a:rPr lang="en-US" altLang="en-US" smtClean="0"/>
              <a:t>Control room layout</a:t>
            </a:r>
          </a:p>
          <a:p>
            <a:pPr lvl="1"/>
            <a:r>
              <a:rPr lang="en-US" altLang="en-US" smtClean="0"/>
              <a:t>Strip delivery</a:t>
            </a:r>
          </a:p>
          <a:p>
            <a:r>
              <a:rPr lang="en-US" altLang="en-US" smtClean="0"/>
              <a:t>Identify data contained on flight strips</a:t>
            </a:r>
          </a:p>
          <a:p>
            <a:pPr lvl="1"/>
            <a:r>
              <a:rPr lang="en-US" altLang="en-US" smtClean="0"/>
              <a:t>Flight Strip data locations</a:t>
            </a:r>
          </a:p>
          <a:p>
            <a:r>
              <a:rPr lang="en-US" altLang="en-US" smtClean="0"/>
              <a:t>List the steps for preparing flight strips</a:t>
            </a:r>
          </a:p>
          <a:p>
            <a:pPr lvl="1"/>
            <a:r>
              <a:rPr lang="en-US" altLang="en-US" smtClean="0"/>
              <a:t>Manually prepared strips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7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178"/>
          <a:stretch/>
        </p:blipFill>
        <p:spPr>
          <a:xfrm>
            <a:off x="0" y="0"/>
            <a:ext cx="9144000" cy="60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0225" y="1763713"/>
            <a:ext cx="78787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+mn-lt"/>
              </a:rPr>
              <a:t>What is the first step in delivering strips?</a:t>
            </a:r>
            <a:endParaRPr lang="en-US" altLang="en-US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0" dirty="0">
              <a:latin typeface="+mn-lt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smtClean="0">
                <a:latin typeface="+mn-lt"/>
              </a:rPr>
              <a:t>Turn the printer off</a:t>
            </a:r>
            <a:endParaRPr lang="en-US" altLang="en-US" sz="2800" dirty="0">
              <a:latin typeface="+mn-lt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endParaRPr lang="en-US" altLang="en-US" sz="2800" dirty="0">
              <a:latin typeface="+mn-lt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smtClean="0">
                <a:latin typeface="+mn-lt"/>
              </a:rPr>
              <a:t>Remove the printed strips from the printer</a:t>
            </a:r>
            <a:endParaRPr lang="en-US" altLang="en-US" sz="2800" dirty="0">
              <a:latin typeface="+mn-lt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endParaRPr lang="en-US" altLang="en-US" sz="2800" dirty="0">
              <a:latin typeface="+mn-lt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en-US" altLang="en-US" sz="2800" dirty="0" smtClean="0">
                <a:latin typeface="+mn-lt"/>
              </a:rPr>
              <a:t>Sort the strips alphabetically</a:t>
            </a:r>
            <a:endParaRPr lang="en-US" altLang="en-US" sz="2800" dirty="0">
              <a:latin typeface="+mn-lt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Knowledge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536" y="1714945"/>
            <a:ext cx="89367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+mn-lt"/>
              </a:rPr>
              <a:t>When </a:t>
            </a:r>
            <a:r>
              <a:rPr lang="en-US" sz="2800" b="1" dirty="0">
                <a:latin typeface="+mn-lt"/>
              </a:rPr>
              <a:t>delivering strips, </a:t>
            </a:r>
            <a:r>
              <a:rPr lang="en-US" sz="2800" b="1" dirty="0" smtClean="0">
                <a:latin typeface="+mn-lt"/>
              </a:rPr>
              <a:t>how should they </a:t>
            </a:r>
            <a:r>
              <a:rPr lang="en-US" sz="2800" b="1" dirty="0">
                <a:latin typeface="+mn-lt"/>
              </a:rPr>
              <a:t>be </a:t>
            </a:r>
            <a:r>
              <a:rPr lang="en-US" sz="2800" b="1" dirty="0" smtClean="0">
                <a:latin typeface="+mn-lt"/>
              </a:rPr>
              <a:t>sorted?</a:t>
            </a:r>
            <a:endParaRPr lang="en-US" sz="2800" b="1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800" dirty="0">
                <a:latin typeface="+mn-lt"/>
              </a:rPr>
              <a:t>Alphabetically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sz="2800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+mn-lt"/>
              </a:rPr>
              <a:t>By Beacon </a:t>
            </a:r>
            <a:r>
              <a:rPr lang="en-US" sz="2800" dirty="0">
                <a:latin typeface="+mn-lt"/>
              </a:rPr>
              <a:t>Code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sz="2800" dirty="0">
              <a:latin typeface="+mn-lt"/>
            </a:endParaRPr>
          </a:p>
          <a:p>
            <a:pPr marL="914400" lvl="1" indent="-457200">
              <a:buFont typeface="+mj-lt"/>
              <a:buAutoNum type="alphaUcPeriod"/>
              <a:defRPr/>
            </a:pPr>
            <a:r>
              <a:rPr lang="en-US" sz="2800" dirty="0" smtClean="0">
                <a:latin typeface="+mn-lt"/>
              </a:rPr>
              <a:t>By Fix </a:t>
            </a:r>
            <a:r>
              <a:rPr lang="en-US" sz="2800" dirty="0">
                <a:latin typeface="+mn-lt"/>
              </a:rPr>
              <a:t>Posting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4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 Route Data Entries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6325"/>
            <a:ext cx="8686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422900"/>
            <a:ext cx="384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768350" y="5499100"/>
            <a:ext cx="226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/>
              <a:t>JO 7110.65</a:t>
            </a:r>
          </a:p>
        </p:txBody>
      </p:sp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84175" y="3313113"/>
            <a:ext cx="851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Manually Prepared Strips are prepared when the computer is shut down for maintenance or other reasons. 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84175" y="4265613"/>
            <a:ext cx="851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When an outage occurs, information is routed to a paired printer.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7825"/>
            <a:ext cx="9149323" cy="184650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6777" y="3205527"/>
            <a:ext cx="8747697" cy="28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/>
              <a:t>Aircraft identification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/>
              <a:t>Type of aircraft/suffix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/>
              <a:t>True airspeed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Flight Strip Data Locations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06777" y="1409699"/>
            <a:ext cx="1241425" cy="42637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19476" y="2418947"/>
            <a:ext cx="1028700" cy="38775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06777" y="1905837"/>
            <a:ext cx="1241425" cy="411913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3" y="1270733"/>
            <a:ext cx="9151454" cy="1846936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06777" y="3205527"/>
            <a:ext cx="8747697" cy="28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Aircraft identification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Type of aircraft/suffix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True airspeed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 smtClean="0"/>
              <a:t>Previous Fix</a:t>
            </a:r>
          </a:p>
          <a:p>
            <a:pPr marL="514350" indent="-514350">
              <a:buFont typeface="+mj-lt"/>
              <a:buAutoNum type="arabicPeriod" startAt="11"/>
              <a:defRPr/>
            </a:pPr>
            <a:r>
              <a:rPr lang="en-US" sz="2000" dirty="0"/>
              <a:t>Est. time over Previous </a:t>
            </a:r>
            <a:r>
              <a:rPr lang="en-US" sz="2000" dirty="0" smtClean="0"/>
              <a:t>Fix</a:t>
            </a:r>
          </a:p>
          <a:p>
            <a:pPr marL="514350" indent="-514350">
              <a:buFont typeface="+mj-lt"/>
              <a:buAutoNum type="arabicPeriod" startAt="15"/>
              <a:defRPr/>
            </a:pPr>
            <a:r>
              <a:rPr lang="en-US" sz="2000" dirty="0" smtClean="0"/>
              <a:t>Est. time over Fix</a:t>
            </a:r>
          </a:p>
          <a:p>
            <a:pPr marL="514350" indent="-514350">
              <a:buFont typeface="+mj-lt"/>
              <a:buAutoNum type="arabicPeriod" startAt="19"/>
              <a:defRPr/>
            </a:pPr>
            <a:r>
              <a:rPr lang="en-US" sz="2000" dirty="0" smtClean="0"/>
              <a:t>Fix, departing proposed time</a:t>
            </a: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Flight Strip Data Locations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655763" y="1338262"/>
            <a:ext cx="566737" cy="4476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11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346326" y="1400306"/>
            <a:ext cx="1028700" cy="67468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279650" y="2722563"/>
            <a:ext cx="1219200" cy="30638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2000" b="1" dirty="0">
                <a:latin typeface="Arial" pitchFamily="44" charset="0"/>
              </a:rPr>
              <a:t>19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5763" y="1864650"/>
            <a:ext cx="566737" cy="4476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rial" pitchFamily="44" charset="0"/>
              </a:rPr>
              <a:t>12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249988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7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60325" cap="flat" cmpd="sng" algn="ctr">
          <a:solidFill>
            <a:srgbClr val="FFC000">
              <a:alpha val="83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xMC80LzIwMTggMjowMjo1OSBBTTwvRGF0ZVRpbWU+PExhYmVsU3RyaW5nPlVucmVzdHJpY3RlZDwvTGFiZWxTdHJpbmc+PC9pdGVtPjwvbGFiZWxIaXN0b3J5Pg==</Value>
</WrappedLabelHistory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WEXTPJNUKPJZ-1215587825-2251</_dlc_DocId>
    <_dlc_DocIdUrl xmlns="4f0e10e1-3e2d-4cb5-bdd3-156dacd9dc33">
      <Url>https://ksn2.faa.gov/stt/TTPPM/ER24/_layouts/15/DocIdRedir.aspx?ID=WEXTPJNUKPJZ-1215587825-2251</Url>
      <Description>WEXTPJNUKPJZ-1215587825-2251</Description>
    </_dlc_DocIdUrl>
  </documentManagement>
</p:properties>
</file>

<file path=customXml/itemProps1.xml><?xml version="1.0" encoding="utf-8"?>
<ds:datastoreItem xmlns:ds="http://schemas.openxmlformats.org/officeDocument/2006/customXml" ds:itemID="{FB6EEB6B-C038-40E3-8154-4950E2282D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D0C3A2-5573-4A1B-BF2B-C4722052859A}">
  <ds:schemaRefs>
    <ds:schemaRef ds:uri="http://www.w3.org/2001/XMLSchema"/>
    <ds:schemaRef ds:uri="http://www.boldonjames.com/2008/01/sie/internal/label"/>
  </ds:schemaRefs>
</ds:datastoreItem>
</file>

<file path=customXml/itemProps3.xml><?xml version="1.0" encoding="utf-8"?>
<ds:datastoreItem xmlns:ds="http://schemas.openxmlformats.org/officeDocument/2006/customXml" ds:itemID="{9F9F05CE-9D95-442E-9BFB-9AFBFE697B8F}">
  <ds:schemaRefs>
    <ds:schemaRef ds:uri="http://www.w3.org/2001/XMLSchema"/>
    <ds:schemaRef ds:uri="http://www.boldonjames.com/2016/02/Classifier/internal/wrappedLabelHistory"/>
  </ds:schemaRefs>
</ds:datastoreItem>
</file>

<file path=customXml/itemProps4.xml><?xml version="1.0" encoding="utf-8"?>
<ds:datastoreItem xmlns:ds="http://schemas.openxmlformats.org/officeDocument/2006/customXml" ds:itemID="{D7CFF059-3F28-4632-83D4-99A57441A617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B8C24054-8986-48F1-9A53-5FF1BBEF0FC8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11E20A74-AF80-4EB6-8BFD-1E7CCC5492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e10e1-3e2d-4cb5-bdd3-156dacd9d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215DA8AB-0623-4A83-80F5-45FC5979A2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f0e10e1-3e2d-4cb5-bdd3-156dacd9dc3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14582</TotalTime>
  <Words>1519</Words>
  <Application>Microsoft Office PowerPoint</Application>
  <PresentationFormat>On-screen Show (4:3)</PresentationFormat>
  <Paragraphs>382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Consolas</vt:lpstr>
      <vt:lpstr>Segoe UI Symbol</vt:lpstr>
      <vt:lpstr>Times New Roman</vt:lpstr>
      <vt:lpstr>1_Custom Design</vt:lpstr>
      <vt:lpstr>PHOTO-PAINT</vt:lpstr>
      <vt:lpstr>Radar Flight Data Controller Training</vt:lpstr>
      <vt:lpstr>Lesson Objectives</vt:lpstr>
      <vt:lpstr>Sample Control Room Layout</vt:lpstr>
      <vt:lpstr>Strip Delivery</vt:lpstr>
      <vt:lpstr>Knowledge Check</vt:lpstr>
      <vt:lpstr>Knowledge Check</vt:lpstr>
      <vt:lpstr>En Route Data Entries</vt:lpstr>
      <vt:lpstr>Flight Strip Data Locations</vt:lpstr>
      <vt:lpstr>Flight Strip Data Locations</vt:lpstr>
      <vt:lpstr>Flight Strip Data Locations</vt:lpstr>
      <vt:lpstr>Flight Strip Data Locations</vt:lpstr>
      <vt:lpstr>Flight Strip Data Locations</vt:lpstr>
      <vt:lpstr>Flight Strip Data Locations</vt:lpstr>
      <vt:lpstr>Knowledge Check</vt:lpstr>
      <vt:lpstr>Manually Prepared Strips</vt:lpstr>
      <vt:lpstr>Manually Prepared Strips    </vt:lpstr>
      <vt:lpstr>Speed Comparison</vt:lpstr>
      <vt:lpstr>Time / Miles per Minute Table</vt:lpstr>
      <vt:lpstr>Miles Per Minute Calculation</vt:lpstr>
      <vt:lpstr>Quick Estimate from 1/10 Hour</vt:lpstr>
      <vt:lpstr>Time Calculation  </vt:lpstr>
      <vt:lpstr>Knowledge Check</vt:lpstr>
      <vt:lpstr>Knowledge Check</vt:lpstr>
      <vt:lpstr>Knowledge Check</vt:lpstr>
      <vt:lpstr>Knowledge Check</vt:lpstr>
      <vt:lpstr>Knowledge Check</vt:lpstr>
      <vt:lpstr>Practice Exercise #1</vt:lpstr>
      <vt:lpstr>N310ZM Calculate RAV fix time </vt:lpstr>
      <vt:lpstr>Ex. #1 Correct Flight Strips</vt:lpstr>
      <vt:lpstr>N80HK Calculate PWL fix time </vt:lpstr>
      <vt:lpstr>Ex. #1 Correct Flight Strips</vt:lpstr>
      <vt:lpstr>DAL1167 Calculate FOD fix time </vt:lpstr>
      <vt:lpstr>Ex. #1 Correct Flight Strips</vt:lpstr>
      <vt:lpstr>JAWS21 Calculate  GFL278014 fix time </vt:lpstr>
      <vt:lpstr>Ex. #1 Correct Flight Strips</vt:lpstr>
      <vt:lpstr>Poor Examples</vt:lpstr>
      <vt:lpstr>Knowledge Check </vt:lpstr>
      <vt:lpstr>Knowledge Check</vt:lpstr>
      <vt:lpstr>Sectors</vt:lpstr>
      <vt:lpstr>Knowledge Check</vt:lpstr>
      <vt:lpstr>Lesson Summary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Stonebarger, Amanda CTR (FAA)</cp:lastModifiedBy>
  <cp:revision>428</cp:revision>
  <cp:lastPrinted>2006-06-13T13:31:45Z</cp:lastPrinted>
  <dcterms:created xsi:type="dcterms:W3CDTF">2005-01-28T20:32:53Z</dcterms:created>
  <dcterms:modified xsi:type="dcterms:W3CDTF">2022-12-02T17:06:00Z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WEXTPJNUKPJZ-1215587825-405</vt:lpwstr>
  </property>
  <property fmtid="{D5CDD505-2E9C-101B-9397-08002B2CF9AE}" pid="3" name="_dlc_DocIdItemGuid">
    <vt:lpwstr>77915cba-ba44-4b6c-b450-ed378240f62e</vt:lpwstr>
  </property>
  <property fmtid="{D5CDD505-2E9C-101B-9397-08002B2CF9AE}" pid="4" name="_dlc_DocIdUrl">
    <vt:lpwstr>https://ksn2.faa.gov/stt/TTPPM/ER24/_layouts/15/DocIdRedir.aspx?ID=WEXTPJNUKPJZ-1215587825-405, WEXTPJNUKPJZ-1215587825-405</vt:lpwstr>
  </property>
  <property fmtid="{D5CDD505-2E9C-101B-9397-08002B2CF9AE}" pid="5" name="docIndexRef">
    <vt:lpwstr>b003cf71-7a3e-4c2b-a843-21c0b16cb68c</vt:lpwstr>
  </property>
  <property fmtid="{D5CDD505-2E9C-101B-9397-08002B2CF9AE}" pid="6" name="bjSaver">
    <vt:lpwstr>nAFgvCsYDVYf5XXx5wFs3z9OzyqVTT+J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8" name="bjDocumentLabelXML-0">
    <vt:lpwstr>ames.com/2008/01/sie/internal/label"&gt;&lt;element uid="42834bfb-1ec1-4beb-bd64-eb83fb3cb3f3" value="" /&gt;&lt;/sisl&gt;</vt:lpwstr>
  </property>
  <property fmtid="{D5CDD505-2E9C-101B-9397-08002B2CF9AE}" pid="9" name="bjDocumentSecurityLabel">
    <vt:lpwstr>Unrestricted</vt:lpwstr>
  </property>
  <property fmtid="{D5CDD505-2E9C-101B-9397-08002B2CF9AE}" pid="10" name="bjLabelHistoryID">
    <vt:lpwstr>{9F9F05CE-9D95-442E-9BFB-9AFBFE697B8F}</vt:lpwstr>
  </property>
  <property fmtid="{D5CDD505-2E9C-101B-9397-08002B2CF9AE}" pid="11" name="ContentTypeId">
    <vt:lpwstr>0x0101003DFAFDB35B5AD34C89EBE32B06747F48</vt:lpwstr>
  </property>
  <property fmtid="{D5CDD505-2E9C-101B-9397-08002B2CF9AE}" pid="12" name="ArticulateGUID">
    <vt:lpwstr>DE3D5419-F502-44FB-BEE1-EABCB32FBC80</vt:lpwstr>
  </property>
  <property fmtid="{D5CDD505-2E9C-101B-9397-08002B2CF9AE}" pid="13" name="ArticulatePath">
    <vt:lpwstr>PRS03</vt:lpwstr>
  </property>
</Properties>
</file>