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1" r:id="rId8"/>
    <p:sldMasterId id="2147483800" r:id="rId9"/>
  </p:sldMasterIdLst>
  <p:notesMasterIdLst>
    <p:notesMasterId r:id="rId40"/>
  </p:notesMasterIdLst>
  <p:handoutMasterIdLst>
    <p:handoutMasterId r:id="rId41"/>
  </p:handoutMasterIdLst>
  <p:sldIdLst>
    <p:sldId id="273" r:id="rId10"/>
    <p:sldId id="274" r:id="rId11"/>
    <p:sldId id="315" r:id="rId12"/>
    <p:sldId id="316" r:id="rId13"/>
    <p:sldId id="275" r:id="rId14"/>
    <p:sldId id="309" r:id="rId15"/>
    <p:sldId id="319" r:id="rId16"/>
    <p:sldId id="318" r:id="rId17"/>
    <p:sldId id="310" r:id="rId18"/>
    <p:sldId id="276" r:id="rId19"/>
    <p:sldId id="277" r:id="rId20"/>
    <p:sldId id="317" r:id="rId21"/>
    <p:sldId id="305" r:id="rId22"/>
    <p:sldId id="279" r:id="rId23"/>
    <p:sldId id="282" r:id="rId24"/>
    <p:sldId id="320" r:id="rId25"/>
    <p:sldId id="301" r:id="rId26"/>
    <p:sldId id="321" r:id="rId27"/>
    <p:sldId id="312" r:id="rId28"/>
    <p:sldId id="286" r:id="rId29"/>
    <p:sldId id="306" r:id="rId30"/>
    <p:sldId id="293" r:id="rId31"/>
    <p:sldId id="296" r:id="rId32"/>
    <p:sldId id="297" r:id="rId33"/>
    <p:sldId id="307" r:id="rId34"/>
    <p:sldId id="313" r:id="rId35"/>
    <p:sldId id="300" r:id="rId36"/>
    <p:sldId id="314" r:id="rId37"/>
    <p:sldId id="304" r:id="rId38"/>
    <p:sldId id="323" r:id="rId39"/>
  </p:sldIdLst>
  <p:sldSz cx="9144000" cy="6858000" type="screen4x3"/>
  <p:notesSz cx="6858000" cy="9296400"/>
  <p:custDataLst>
    <p:tags r:id="rId4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tley, Alan P. [US-US][NON-EMP]" initials="HAP[" lastIdx="10" clrIdx="0">
    <p:extLst>
      <p:ext uri="{19B8F6BF-5375-455C-9EA6-DF929625EA0E}">
        <p15:presenceInfo xmlns:p15="http://schemas.microsoft.com/office/powerpoint/2012/main" userId="S-1-5-21-727274380-931424960-1827182208-1387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5D1"/>
    <a:srgbClr val="FFCC00"/>
    <a:srgbClr val="FBFBFB"/>
    <a:srgbClr val="F26E58"/>
    <a:srgbClr val="000066"/>
    <a:srgbClr val="FF0000"/>
    <a:srgbClr val="FFFF99"/>
    <a:srgbClr val="DDDDDD"/>
    <a:srgbClr val="C0C0C0"/>
    <a:srgbClr val="1D2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1360" autoAdjust="0"/>
  </p:normalViewPr>
  <p:slideViewPr>
    <p:cSldViewPr snapToGrid="0">
      <p:cViewPr varScale="1">
        <p:scale>
          <a:sx n="101" d="100"/>
          <a:sy n="101" d="100"/>
        </p:scale>
        <p:origin x="1206" y="114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6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0D168E-AF8A-4901-A4F3-569E9B5EC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01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DFE45F-8756-4A05-857A-EEE7A64479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48282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F009C5-1E41-4B27-BB2B-84DE6F72F281}" type="slidenum">
              <a:rPr lang="en-US" altLang="en-US" sz="1200" smtClean="0">
                <a:latin typeface="Times New Roman" panose="02020603050405020304" pitchFamily="18" charset="0"/>
              </a:rPr>
              <a:pPr/>
              <a:t>0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538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57015-A4A9-4C7F-A6B2-D51A55F05E81}" type="slidenum">
              <a:rPr lang="en-US" altLang="en-US" sz="1200" smtClean="0">
                <a:latin typeface="Times New Roman" panose="02020603050405020304" pitchFamily="18" charset="0"/>
              </a:rPr>
              <a:pPr/>
              <a:t>9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66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9F0FA7-7B5F-49E9-93B5-601272DC0159}" type="slidenum">
              <a:rPr lang="en-US" altLang="en-US" sz="1200" smtClean="0">
                <a:latin typeface="Times New Roman" panose="02020603050405020304" pitchFamily="18" charset="0"/>
              </a:rPr>
              <a:pPr/>
              <a:t>10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74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FE45F-8756-4A05-857A-EEE7A644793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22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	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E66EAF-45DC-45B4-8137-0963790F40AC}" type="slidenum">
              <a:rPr lang="en-US" altLang="en-US" sz="1200" smtClean="0">
                <a:latin typeface="Times New Roman" panose="02020603050405020304" pitchFamily="18" charset="0"/>
              </a:rPr>
              <a:pPr/>
              <a:t>12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67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	Emergency Push-to-Talk (PTT) </a:t>
            </a:r>
            <a:r>
              <a:rPr lang="en-US" altLang="en-US" dirty="0" err="1" smtClean="0"/>
              <a:t>Nonlatching</a:t>
            </a:r>
            <a:r>
              <a:rPr lang="en-US" altLang="en-US" dirty="0" smtClean="0"/>
              <a:t> Buttons</a:t>
            </a:r>
          </a:p>
          <a:p>
            <a:pPr lvl="1" eaLnBrk="1" hangingPunct="1"/>
            <a:r>
              <a:rPr lang="en-US" altLang="en-US" dirty="0" smtClean="0"/>
              <a:t>A </a:t>
            </a:r>
            <a:r>
              <a:rPr lang="en-US" altLang="en-US" dirty="0" err="1" smtClean="0"/>
              <a:t>Nonlatching</a:t>
            </a:r>
            <a:r>
              <a:rPr lang="en-US" altLang="en-US" dirty="0" smtClean="0"/>
              <a:t> button will perform a function only while touched. When released, the function changes back to the previous state.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A/G PTT</a:t>
            </a:r>
          </a:p>
          <a:p>
            <a:pPr eaLnBrk="1" hangingPunct="1"/>
            <a:r>
              <a:rPr lang="en-US" altLang="en-US" dirty="0" smtClean="0"/>
              <a:t>For nonemergency frequency communications:</a:t>
            </a:r>
          </a:p>
          <a:p>
            <a:pPr eaLnBrk="1" hangingPunct="1"/>
            <a:r>
              <a:rPr lang="en-US" altLang="en-US" dirty="0" smtClean="0"/>
              <a:t>Activates outgoing A/G communications once a transmitter is enabled.</a:t>
            </a:r>
          </a:p>
          <a:p>
            <a:pPr eaLnBrk="1" hangingPunct="1"/>
            <a:r>
              <a:rPr lang="en-US" altLang="en-US" dirty="0" smtClean="0"/>
              <a:t>Is performed with an HS PTT switch or footswitch.</a:t>
            </a:r>
          </a:p>
          <a:p>
            <a:pPr eaLnBrk="1" hangingPunct="1"/>
            <a:r>
              <a:rPr lang="en-US" altLang="en-US" dirty="0" smtClean="0"/>
              <a:t> </a:t>
            </a:r>
          </a:p>
          <a:p>
            <a:pPr eaLnBrk="1" hangingPunct="1"/>
            <a:r>
              <a:rPr lang="en-US" altLang="en-US" dirty="0" smtClean="0"/>
              <a:t>For emergency frequency communications:</a:t>
            </a:r>
          </a:p>
          <a:p>
            <a:pPr eaLnBrk="1" hangingPunct="1"/>
            <a:r>
              <a:rPr lang="en-US" altLang="en-US" dirty="0" smtClean="0"/>
              <a:t>Activates outgoing A/G emergency frequency communications.</a:t>
            </a:r>
          </a:p>
          <a:p>
            <a:pPr eaLnBrk="1" hangingPunct="1"/>
            <a:r>
              <a:rPr lang="en-US" altLang="en-US" dirty="0" smtClean="0"/>
              <a:t>Performed with the Emergency PTT (</a:t>
            </a:r>
            <a:r>
              <a:rPr lang="en-US" altLang="en-US" dirty="0" err="1" smtClean="0"/>
              <a:t>nonlatching</a:t>
            </a:r>
            <a:r>
              <a:rPr lang="en-US" altLang="en-US" dirty="0" smtClean="0"/>
              <a:t>) buttons on the:</a:t>
            </a:r>
          </a:p>
          <a:p>
            <a:pPr eaLnBrk="1" hangingPunct="1"/>
            <a:r>
              <a:rPr lang="en-US" altLang="en-US" dirty="0" smtClean="0"/>
              <a:t>A/G 1 screen</a:t>
            </a:r>
          </a:p>
          <a:p>
            <a:pPr eaLnBrk="1" hangingPunct="1"/>
            <a:r>
              <a:rPr lang="en-US" altLang="en-US" dirty="0" smtClean="0"/>
              <a:t>	A/G 2 screen</a:t>
            </a:r>
          </a:p>
          <a:p>
            <a:pPr eaLnBrk="1" hangingPunct="1"/>
            <a:r>
              <a:rPr lang="en-US" altLang="en-US" dirty="0" smtClean="0"/>
              <a:t>	A/G Status screen</a:t>
            </a:r>
          </a:p>
          <a:p>
            <a:pPr eaLnBrk="1" hangingPunct="1"/>
            <a:r>
              <a:rPr lang="en-US" altLang="en-US" dirty="0" smtClean="0"/>
              <a:t> 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204021-AFCC-4E35-960C-34A6EB73074E}" type="slidenum">
              <a:rPr lang="en-US" altLang="en-US" sz="1200" smtClean="0">
                <a:latin typeface="Times New Roman" panose="02020603050405020304" pitchFamily="18" charset="0"/>
              </a:rPr>
              <a:pPr/>
              <a:t>13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34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	A/G Function Buttons</a:t>
            </a:r>
          </a:p>
          <a:p>
            <a:pPr eaLnBrk="1" hangingPunct="1"/>
            <a:r>
              <a:rPr lang="en-US" altLang="en-US" dirty="0" smtClean="0"/>
              <a:t>Control A/G communications resources and screen selection</a:t>
            </a:r>
          </a:p>
          <a:p>
            <a:pPr eaLnBrk="1" hangingPunct="1"/>
            <a:r>
              <a:rPr lang="en-US" altLang="en-US" dirty="0" smtClean="0"/>
              <a:t> SEE TOT for missing information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8D6A0C-CF6A-4E67-804E-C03E45E0EA8E}" type="slidenum">
              <a:rPr lang="en-US" altLang="en-US" sz="1200" smtClean="0">
                <a:latin typeface="Times New Roman" panose="02020603050405020304" pitchFamily="18" charset="0"/>
              </a:rPr>
              <a:pPr/>
              <a:t>14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69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9988D7-D927-41A1-BC9C-A171AE4FBB54}" type="slidenum">
              <a:rPr lang="en-US" altLang="en-US" sz="1200" smtClean="0">
                <a:latin typeface="Times New Roman" panose="02020603050405020304" pitchFamily="18" charset="0"/>
              </a:rPr>
              <a:pPr/>
              <a:t>15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18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837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098398-1673-46DA-8681-597CFCF0C17F}" type="slidenum">
              <a:rPr lang="en-US" altLang="en-US" sz="1200" smtClean="0">
                <a:latin typeface="Times New Roman" panose="02020603050405020304" pitchFamily="18" charset="0"/>
              </a:rPr>
              <a:pPr/>
              <a:t>16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1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FE45F-8756-4A05-857A-EEE7A644793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100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409A64-81FE-42DC-A46F-D198170B4013}" type="slidenum">
              <a:rPr lang="en-US" altLang="en-US" sz="1200" smtClean="0">
                <a:latin typeface="Times New Roman" panose="02020603050405020304" pitchFamily="18" charset="0"/>
              </a:rPr>
              <a:pPr/>
              <a:t>18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0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411186-CD21-4D0E-9B07-6312ED0A81D8}" type="slidenum">
              <a:rPr lang="en-US" altLang="en-US" sz="120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163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0EF513-2760-401C-83FD-BE6DBA0F3758}" type="slidenum">
              <a:rPr lang="en-US" altLang="en-US" sz="1200" smtClean="0">
                <a:latin typeface="Times New Roman" panose="02020603050405020304" pitchFamily="18" charset="0"/>
              </a:rPr>
              <a:pPr/>
              <a:t>19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44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E16FF2-AE4C-4CCA-81EB-13E1FF84AE6A}" type="slidenum">
              <a:rPr lang="en-US" altLang="en-US" sz="1200" smtClean="0">
                <a:latin typeface="Times New Roman" panose="02020603050405020304" pitchFamily="18" charset="0"/>
              </a:rPr>
              <a:pPr/>
              <a:t>20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75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F9DFB9-1517-4AE2-956F-149621B81416}" type="slidenum">
              <a:rPr lang="en-US" altLang="en-US" sz="1200" smtClean="0">
                <a:latin typeface="Times New Roman" panose="02020603050405020304" pitchFamily="18" charset="0"/>
              </a:rPr>
              <a:pPr/>
              <a:t>21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36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6861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6861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9940A8-1BAC-46FB-ACCB-05EB63F6B3B6}" type="slidenum">
              <a:rPr lang="en-US" altLang="en-US" sz="1200" smtClean="0">
                <a:latin typeface="Times New Roman" panose="02020603050405020304" pitchFamily="18" charset="0"/>
              </a:rPr>
              <a:pPr/>
              <a:t>22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5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066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5FCBC-26D8-4971-AA52-E77972F96673}" type="slidenum">
              <a:rPr lang="en-US" altLang="en-US" sz="1200" smtClean="0">
                <a:latin typeface="Times New Roman" panose="02020603050405020304" pitchFamily="18" charset="0"/>
              </a:rPr>
              <a:pPr/>
              <a:t>23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62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270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271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7E4471-5937-4EED-8C72-7D74A64E8A02}" type="slidenum">
              <a:rPr lang="en-US" altLang="en-US" sz="1200" smtClean="0">
                <a:latin typeface="Times New Roman" panose="02020603050405020304" pitchFamily="18" charset="0"/>
              </a:rPr>
              <a:pPr/>
              <a:t>24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67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47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47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38B63A-E4D6-43CA-8B85-7A7D38687E89}" type="slidenum">
              <a:rPr lang="en-US" altLang="en-US" sz="1200" smtClean="0">
                <a:latin typeface="Times New Roman" panose="02020603050405020304" pitchFamily="18" charset="0"/>
              </a:rPr>
              <a:pPr/>
              <a:t>25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6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680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68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482F3D-7D41-4F03-876C-FAA5D6CB98EE}" type="slidenum">
              <a:rPr lang="en-US" altLang="en-US" sz="1200" smtClean="0">
                <a:latin typeface="Times New Roman" panose="02020603050405020304" pitchFamily="18" charset="0"/>
              </a:rPr>
              <a:pPr/>
              <a:t>26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18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885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88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180316-0D70-4F92-AE02-875895F9B7AD}" type="slidenum">
              <a:rPr lang="en-US" altLang="en-US" sz="1200" smtClean="0">
                <a:latin typeface="Times New Roman" panose="02020603050405020304" pitchFamily="18" charset="0"/>
              </a:rPr>
              <a:pPr/>
              <a:t>27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67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809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809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809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7C6DAF-3F16-46E2-AC1B-717026FAB962}" type="slidenum">
              <a:rPr lang="en-US" altLang="en-US" sz="1200" smtClean="0">
                <a:latin typeface="Times New Roman" panose="02020603050405020304" pitchFamily="18" charset="0"/>
              </a:rPr>
              <a:pPr/>
              <a:t>28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7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0C41B2-0347-44AE-8FC2-E749F438609B}" type="slidenum">
              <a:rPr lang="en-US" altLang="en-US" sz="1200" smtClean="0">
                <a:latin typeface="Times New Roman" panose="02020603050405020304" pitchFamily="18" charset="0"/>
              </a:rPr>
              <a:pPr/>
              <a:t>2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575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D6313-55C8-4DF2-BC03-1F4907DED0FF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8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0C41B2-0347-44AE-8FC2-E749F438609B}" type="slidenum">
              <a:rPr lang="en-US" altLang="en-US" sz="1200" smtClean="0">
                <a:latin typeface="Times New Roman" panose="02020603050405020304" pitchFamily="18" charset="0"/>
              </a:rPr>
              <a:pPr/>
              <a:t>3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4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0C41B2-0347-44AE-8FC2-E749F438609B}" type="slidenum">
              <a:rPr lang="en-US" altLang="en-US" sz="1200" smtClean="0">
                <a:latin typeface="Times New Roman" panose="02020603050405020304" pitchFamily="18" charset="0"/>
              </a:rPr>
              <a:pPr/>
              <a:t>4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03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789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1AC8CC-1F32-435C-8D44-3131F749F2B1}" type="slidenum">
              <a:rPr lang="en-US" altLang="en-US" sz="1200" smtClean="0">
                <a:latin typeface="Times New Roman" panose="02020603050405020304" pitchFamily="18" charset="0"/>
              </a:rPr>
              <a:pPr/>
              <a:t>5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45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5F51D9-A591-406C-9E43-82CEA4D8487B}" type="slidenum">
              <a:rPr lang="en-US" altLang="en-US" sz="1200" smtClean="0">
                <a:latin typeface="Times New Roman" panose="02020603050405020304" pitchFamily="18" charset="0"/>
              </a:rPr>
              <a:pPr/>
              <a:t>6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57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Push-to-Talk (PTT) activates outgoing A/G or G/G communication once a transmitter is enabled or an active G/G call is established.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PTT is performance on a(n)</a:t>
            </a:r>
          </a:p>
          <a:p>
            <a:pPr eaLnBrk="1" hangingPunct="1"/>
            <a:r>
              <a:rPr lang="en-US" altLang="en-US" dirty="0" smtClean="0"/>
              <a:t>	 HS PTT switch</a:t>
            </a:r>
          </a:p>
          <a:p>
            <a:pPr eaLnBrk="1" hangingPunct="1"/>
            <a:r>
              <a:rPr lang="en-US" altLang="en-US" dirty="0" smtClean="0"/>
              <a:t>		PTT footswitch</a:t>
            </a:r>
          </a:p>
          <a:p>
            <a:pPr eaLnBrk="1" hangingPunct="1"/>
            <a:r>
              <a:rPr lang="en-US" altLang="en-US" dirty="0" smtClean="0"/>
              <a:t>		Emergency PTT button</a:t>
            </a:r>
          </a:p>
          <a:p>
            <a:pPr eaLnBrk="1" hangingPunct="1"/>
            <a:r>
              <a:rPr lang="en-US" altLang="en-US" dirty="0" smtClean="0"/>
              <a:t>		</a:t>
            </a:r>
            <a:r>
              <a:rPr lang="en-US" altLang="en-US" dirty="0" err="1" smtClean="0"/>
              <a:t>Nonlatching</a:t>
            </a:r>
            <a:r>
              <a:rPr lang="en-US" altLang="en-US" dirty="0" smtClean="0"/>
              <a:t> Direct Access (DA) button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When multiple HSs are plugged in, other operators at the position are affected by the local PTT priority rules for HS PTT switches and PTT footswitches.</a:t>
            </a:r>
          </a:p>
          <a:p>
            <a:pPr eaLnBrk="1" hangingPunct="1"/>
            <a:r>
              <a:rPr lang="en-US" altLang="en-US" dirty="0" smtClean="0"/>
              <a:t>The following HS jacks have equal priority when paired:</a:t>
            </a:r>
          </a:p>
          <a:p>
            <a:pPr eaLnBrk="1" hangingPunct="1"/>
            <a:r>
              <a:rPr lang="en-US" altLang="en-US" dirty="0" smtClean="0"/>
              <a:t>	</a:t>
            </a:r>
            <a:r>
              <a:rPr lang="en-US" altLang="en-US" dirty="0" err="1" smtClean="0"/>
              <a:t>Preemptable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preemptable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		Preempting and preempting</a:t>
            </a:r>
          </a:p>
          <a:p>
            <a:pPr eaLnBrk="1" hangingPunct="1"/>
            <a:r>
              <a:rPr lang="en-US" altLang="en-US" dirty="0" smtClean="0"/>
              <a:t>When preempting and </a:t>
            </a:r>
            <a:r>
              <a:rPr lang="en-US" altLang="en-US" dirty="0" err="1" smtClean="0"/>
              <a:t>preemtable</a:t>
            </a:r>
            <a:r>
              <a:rPr lang="en-US" altLang="en-US" dirty="0" smtClean="0"/>
              <a:t> HS jacks are paired, the preempting jack has priority.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E0269D-B939-4476-99ED-8BA865B95AD7}" type="slidenum">
              <a:rPr lang="en-US" altLang="en-US" sz="1200" smtClean="0">
                <a:latin typeface="Times New Roman" panose="02020603050405020304" pitchFamily="18" charset="0"/>
              </a:rPr>
              <a:pPr/>
              <a:t>7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39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49165D-5DC7-4375-94A4-636BF39C6EAD}" type="slidenum">
              <a:rPr lang="en-US" altLang="en-US" sz="1200" smtClean="0">
                <a:latin typeface="Times New Roman" panose="02020603050405020304" pitchFamily="18" charset="0"/>
              </a:rPr>
              <a:pPr/>
              <a:t>8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6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12989" y="6043613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755900" y="6248400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78408" y="6343068"/>
            <a:ext cx="2968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</a:rPr>
              <a:t>Lesson 2: VSCS Equipment Draft 3.0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611028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34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A82967DC-30F0-40EF-B10D-DD28909EBC5C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32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0F837628-3691-417A-8C6F-2DDC9C032438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81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4A9EB192-49CD-47F1-8DB0-B8FC0B97D8F5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96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" y="0"/>
            <a:ext cx="9144000" cy="6043612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0" y="6346825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1167" y="6043612"/>
            <a:ext cx="9144000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28016" y="6105525"/>
            <a:ext cx="3819017" cy="695325"/>
            <a:chOff x="128016" y="6105525"/>
            <a:chExt cx="3819017" cy="695325"/>
          </a:xfrm>
        </p:grpSpPr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978408" y="6343068"/>
              <a:ext cx="2968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 smtClean="0">
                  <a:solidFill>
                    <a:schemeClr val="bg1"/>
                  </a:solidFill>
                </a:rPr>
                <a:t>Lesson 2: VSCS Equipment</a:t>
              </a:r>
            </a:p>
          </p:txBody>
        </p:sp>
        <p:pic>
          <p:nvPicPr>
            <p:cNvPr id="12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16" y="610552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256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-4807" y="6043613"/>
            <a:ext cx="9144000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0" y="6346825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55B288D-B8D2-4067-8EBD-B71EB46CD86F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28016" y="6105525"/>
            <a:ext cx="3819017" cy="695325"/>
            <a:chOff x="128016" y="6105525"/>
            <a:chExt cx="3819017" cy="695325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978408" y="6343068"/>
              <a:ext cx="2968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 smtClean="0">
                  <a:solidFill>
                    <a:schemeClr val="bg1"/>
                  </a:solidFill>
                </a:rPr>
                <a:t>Lesson 2: VSCS Equipment</a:t>
              </a:r>
            </a:p>
          </p:txBody>
        </p:sp>
        <p:pic>
          <p:nvPicPr>
            <p:cNvPr id="1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16" y="610552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70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8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2F1792F7-118A-4C2A-AD07-02DFEE249358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3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33FAE482-4CD3-41B7-883B-FEEE2A252034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110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C76F78A2-9FE4-43E6-9B4D-4DB206618322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44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55DE4EA4-2BFE-41EA-A24F-E8621007ADF5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3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12989" y="6043613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0" y="6346825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E788C307-2F3E-4CFC-8E6B-5B423D816C12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978408" y="6343068"/>
            <a:ext cx="2968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</a:rPr>
              <a:t>Lesson 2: VSCS Equipment Draft 3.0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611028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22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91E864FB-12AC-4508-870C-59A6CE339F5C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2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61AA8302-62CB-421B-8BDA-F1F98685780F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24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3915F31C-1606-4E68-AA67-372395CC48D9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94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4CC28B79-A4AA-4CD4-91B8-5CFE1E5DD251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088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DBCAE300-2DE9-4780-BF55-CEBB1D89B46D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627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05D4D409-A4B4-444B-B018-2F977E6AE510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A3178719-6D8C-41F7-93B6-73BA749C140A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6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75162B8-7B20-4B05-A960-AB863F3DBE24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BF7F1B96-B63A-45B6-9096-937036F36480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04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45E62351-C6D4-4586-88AA-CAF40146C840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6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4AB5E3AE-E31D-4E8B-B9B2-8AFCD7C350C6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7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0BEDA65E-AC1C-45B7-9033-F4FD1DACF7E3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8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4919C651-A44D-4106-817D-9A964DFCA3CD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8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A7C615F-5839-404D-9DAC-786281157109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54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43613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508125"/>
            <a:ext cx="8021638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611028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978408" y="6343068"/>
            <a:ext cx="2968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</a:rPr>
              <a:t>Lesson 2: VSCS Equipment Draft 3.0</a:t>
            </a:r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E788C307-2F3E-4CFC-8E6B-5B423D816C12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3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978408" y="6343068"/>
            <a:ext cx="2968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</a:rPr>
              <a:t>Lesson 2: VSCS Equipment</a:t>
            </a:r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E788C307-2F3E-4CFC-8E6B-5B423D816C12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095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</a:rPr>
              <a:t>Radar Flight Data</a:t>
            </a:r>
            <a:br>
              <a:rPr lang="en-US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</a:rPr>
              <a:t>Controller Training</a:t>
            </a:r>
            <a:endParaRPr lang="en-US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</a:rPr>
              <a:t>Lesson 2: Voice Switching and Control System (VSCS) Equipment</a:t>
            </a:r>
          </a:p>
          <a:p>
            <a:pPr eaLnBrk="1" hangingPunct="1">
              <a:defRPr/>
            </a:pPr>
            <a:endParaRPr lang="en-US" sz="1400" dirty="0" smtClean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</a:endParaRPr>
          </a:p>
          <a:p>
            <a:pPr eaLnBrk="1" hangingPunct="1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</a:rPr>
              <a:t>Course - 55053</a:t>
            </a:r>
          </a:p>
          <a:p>
            <a:pPr lvl="0" eaLnBrk="1" hangingPunct="1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</a:rPr>
              <a:t>Version 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</a:rPr>
              <a:t>2019-12.1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Air-to-Ground (A/G) Screens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9" y="1700907"/>
            <a:ext cx="3769293" cy="3356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56" y="1700784"/>
            <a:ext cx="3769293" cy="33569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3257" y="1110343"/>
            <a:ext cx="280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A/G 1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15244" y="1110343"/>
            <a:ext cx="280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A/G Status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A/G Frequency Buttons</a:t>
            </a:r>
          </a:p>
        </p:txBody>
      </p:sp>
      <p:pic>
        <p:nvPicPr>
          <p:cNvPr id="232" name="Picture 23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5226" y="1024427"/>
            <a:ext cx="6413548" cy="49805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8" y="954088"/>
            <a:ext cx="7300912" cy="4452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Algorithm (DIV ALGO)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47864"/>
            <a:ext cx="5124536" cy="4563912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272069" y="4284485"/>
            <a:ext cx="201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Diversity Algorithm Indicator (DIV ALGO)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68" y="1443212"/>
            <a:ext cx="1818305" cy="226678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 bwMode="auto">
          <a:xfrm rot="8567334">
            <a:off x="6574441" y="3811701"/>
            <a:ext cx="985097" cy="307909"/>
          </a:xfrm>
          <a:prstGeom prst="leftArrow">
            <a:avLst/>
          </a:prstGeom>
          <a:solidFill>
            <a:srgbClr val="FFCC00"/>
          </a:solidFill>
          <a:ln>
            <a:solidFill>
              <a:schemeClr val="accent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A/G Emergency Frequency Buttons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762125" y="954088"/>
            <a:ext cx="52197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69537" y="954088"/>
            <a:ext cx="5212288" cy="46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05" y="1082176"/>
            <a:ext cx="5092169" cy="4535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518" y="1563688"/>
            <a:ext cx="3556657" cy="3123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A/G Emergency PTT: Non-latching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62" y="1066800"/>
            <a:ext cx="5112227" cy="455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2904954"/>
            <a:ext cx="3476625" cy="1405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Select A/G Function Buttons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25" y="1163639"/>
            <a:ext cx="5136088" cy="457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3" y="3708605"/>
            <a:ext cx="8115300" cy="126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0225" y="1763713"/>
            <a:ext cx="78787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When </a:t>
            </a:r>
            <a:r>
              <a:rPr lang="en-US" dirty="0" smtClean="0"/>
              <a:t>emergency </a:t>
            </a:r>
            <a:r>
              <a:rPr lang="en-US" dirty="0"/>
              <a:t>frequencies are assigned, </a:t>
            </a:r>
            <a:r>
              <a:rPr lang="en-US" dirty="0" smtClean="0"/>
              <a:t>the Emergency PTT buttons activate Push-to-Talk for all non-emergency frequencies and emergency frequencies</a:t>
            </a:r>
            <a:r>
              <a:rPr lang="en-US" dirty="0"/>
              <a:t>.</a:t>
            </a: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 dirty="0"/>
          </a:p>
          <a:p>
            <a:pPr lvl="1">
              <a:spcBef>
                <a:spcPct val="0"/>
              </a:spcBef>
              <a:buFont typeface="Arial" panose="020B0604020202020204" pitchFamily="34" charset="0"/>
              <a:buAutoNum type="alphaUcPeriod"/>
            </a:pPr>
            <a:r>
              <a:rPr lang="en-US" altLang="en-US" dirty="0" smtClean="0"/>
              <a:t>True</a:t>
            </a:r>
            <a:endParaRPr lang="en-US" altLang="en-US" dirty="0"/>
          </a:p>
          <a:p>
            <a:pPr lvl="1">
              <a:spcBef>
                <a:spcPct val="0"/>
              </a:spcBef>
              <a:buFont typeface="Arial" panose="020B0604020202020204" pitchFamily="34" charset="0"/>
              <a:buAutoNum type="alphaUcPeriod"/>
            </a:pPr>
            <a:endParaRPr lang="en-US" altLang="en-US" dirty="0"/>
          </a:p>
          <a:p>
            <a:pPr lvl="1">
              <a:spcBef>
                <a:spcPct val="0"/>
              </a:spcBef>
              <a:buFont typeface="Arial" panose="020B0604020202020204" pitchFamily="34" charset="0"/>
              <a:buAutoNum type="alphaUcPeriod"/>
            </a:pPr>
            <a:r>
              <a:rPr lang="en-US" altLang="en-US" dirty="0" smtClean="0"/>
              <a:t>False</a:t>
            </a:r>
            <a:endParaRPr lang="en-US" altLang="en-US" dirty="0"/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Knowledge Check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48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VSCS Indirect Access Keypad (VIK)</a:t>
            </a:r>
          </a:p>
        </p:txBody>
      </p:sp>
      <p:sp>
        <p:nvSpPr>
          <p:cNvPr id="57347" name="Content Placeholder 1"/>
          <p:cNvSpPr>
            <a:spLocks noGrp="1"/>
          </p:cNvSpPr>
          <p:nvPr>
            <p:ph sz="half" idx="4294967295"/>
          </p:nvPr>
        </p:nvSpPr>
        <p:spPr>
          <a:xfrm>
            <a:off x="381000" y="1362075"/>
            <a:ext cx="3948113" cy="4391025"/>
          </a:xfrm>
        </p:spPr>
        <p:txBody>
          <a:bodyPr/>
          <a:lstStyle/>
          <a:p>
            <a:r>
              <a:rPr lang="en-US" altLang="en-US" sz="2400" b="0" dirty="0" smtClean="0"/>
              <a:t>Initializing the keypad (INIT Key)</a:t>
            </a:r>
          </a:p>
          <a:p>
            <a:r>
              <a:rPr lang="en-US" altLang="en-US" sz="2400" b="0" dirty="0" smtClean="0"/>
              <a:t>Entering numbers and symbols</a:t>
            </a:r>
          </a:p>
          <a:p>
            <a:r>
              <a:rPr lang="en-US" altLang="en-US" sz="2400" b="0" dirty="0" smtClean="0"/>
              <a:t>Deleting numbers and symbols</a:t>
            </a:r>
          </a:p>
          <a:p>
            <a:r>
              <a:rPr lang="en-US" altLang="en-US" sz="2400" b="0" dirty="0" smtClean="0"/>
              <a:t>Releasing G/G active calls</a:t>
            </a:r>
          </a:p>
          <a:p>
            <a:r>
              <a:rPr lang="en-US" altLang="en-US" sz="2400" b="0" dirty="0" smtClean="0"/>
              <a:t>Adjusting VIK display or keypad brightness</a:t>
            </a:r>
          </a:p>
          <a:p>
            <a:endParaRPr lang="en-US" altLang="en-US" sz="2400" dirty="0" smtClean="0"/>
          </a:p>
        </p:txBody>
      </p:sp>
      <p:pic>
        <p:nvPicPr>
          <p:cNvPr id="573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33500"/>
            <a:ext cx="4348162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VIK Special functions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2044"/>
              </p:ext>
            </p:extLst>
          </p:nvPr>
        </p:nvGraphicFramePr>
        <p:xfrm>
          <a:off x="1524000" y="1397000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KEY COMBINATION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Exchange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displays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INIT,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*, 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Speed Dial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INIT, *, 5, </a:t>
                      </a:r>
                      <a:r>
                        <a:rPr lang="en-US" dirty="0" err="1" smtClean="0"/>
                        <a:t>dd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forward enable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INIT, *,</a:t>
                      </a:r>
                      <a:r>
                        <a:rPr lang="en-US" baseline="0" dirty="0" smtClean="0"/>
                        <a:t> 1, </a:t>
                      </a:r>
                      <a:r>
                        <a:rPr lang="en-US" baseline="0" dirty="0" err="1" smtClean="0"/>
                        <a:t>ddd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forward disable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INIT, #, 1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Voice monitoring</a:t>
                      </a:r>
                      <a:r>
                        <a:rPr lang="en-US" baseline="0" dirty="0" smtClean="0"/>
                        <a:t> enable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INIT, *, 2, </a:t>
                      </a:r>
                      <a:r>
                        <a:rPr lang="en-US" dirty="0" err="1" smtClean="0"/>
                        <a:t>ddd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Voice monitoring disable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INIT, #, 2, n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Split mode enable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INIT, *, 7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Split mode disable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INIT, #, 7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 click enable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INIT, *, 4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 click disable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INIT, #, 4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8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225" y="1763713"/>
            <a:ext cx="7878763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Split Mode can be enabled </a:t>
            </a:r>
            <a:r>
              <a:rPr lang="en-US" sz="2800" b="1" dirty="0" smtClean="0"/>
              <a:t>from </a:t>
            </a:r>
            <a:r>
              <a:rPr lang="en-US" sz="2800" b="1" dirty="0"/>
              <a:t>the </a:t>
            </a:r>
            <a:r>
              <a:rPr lang="en-US" sz="2800" b="1" dirty="0" smtClean="0"/>
              <a:t>VIK.</a:t>
            </a:r>
            <a:endParaRPr lang="en-US" sz="2800" b="1" dirty="0"/>
          </a:p>
          <a:p>
            <a:pPr>
              <a:defRPr/>
            </a:pPr>
            <a:endParaRPr lang="en-US" dirty="0"/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dirty="0"/>
              <a:t>True</a:t>
            </a:r>
          </a:p>
          <a:p>
            <a:pPr marL="914400" lvl="1" indent="-457200">
              <a:buFont typeface="+mj-lt"/>
              <a:buAutoNum type="alphaUcPeriod"/>
              <a:defRPr/>
            </a:pPr>
            <a:endParaRPr lang="en-US" dirty="0"/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dirty="0"/>
              <a:t>False</a:t>
            </a:r>
          </a:p>
          <a:p>
            <a:pPr marL="457200" indent="-457200">
              <a:buFontTx/>
              <a:buAutoNum type="arabicPeriod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Knowledge Check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Lesson Objectives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7688" y="1117600"/>
            <a:ext cx="8050212" cy="47815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dirty="0" smtClean="0"/>
              <a:t>By the end of this lesson, you will be able to identify the components and functions of the:</a:t>
            </a:r>
          </a:p>
          <a:p>
            <a:pPr eaLnBrk="1" hangingPunct="1">
              <a:defRPr/>
            </a:pPr>
            <a:r>
              <a:rPr lang="en-US" altLang="en-US" sz="2400" b="0" dirty="0" smtClean="0"/>
              <a:t>Voice Switching and Control System (VSCS) Display Module (VDM)</a:t>
            </a:r>
          </a:p>
          <a:p>
            <a:pPr eaLnBrk="1" hangingPunct="1">
              <a:defRPr/>
            </a:pPr>
            <a:r>
              <a:rPr lang="en-US" altLang="en-US" sz="2400" b="0" dirty="0" smtClean="0"/>
              <a:t>Push-to-Talk (PTT)</a:t>
            </a:r>
          </a:p>
          <a:p>
            <a:pPr eaLnBrk="1" hangingPunct="1">
              <a:defRPr/>
            </a:pPr>
            <a:r>
              <a:rPr lang="en-US" altLang="en-US" sz="2400" b="0" dirty="0" smtClean="0"/>
              <a:t>Air-to-Ground (A/G) Screen</a:t>
            </a:r>
          </a:p>
          <a:p>
            <a:pPr eaLnBrk="1" hangingPunct="1">
              <a:defRPr/>
            </a:pPr>
            <a:r>
              <a:rPr lang="en-US" altLang="en-US" sz="2400" b="0" dirty="0"/>
              <a:t>VSCS Indirect Access Keypad (VIK</a:t>
            </a:r>
            <a:r>
              <a:rPr lang="en-US" altLang="en-US" sz="2400" b="0" dirty="0" smtClean="0"/>
              <a:t>)</a:t>
            </a:r>
          </a:p>
          <a:p>
            <a:pPr eaLnBrk="1" hangingPunct="1">
              <a:defRPr/>
            </a:pPr>
            <a:r>
              <a:rPr lang="en-US" altLang="en-US" sz="2400" b="0" dirty="0" smtClean="0"/>
              <a:t>Ground-to-Ground (G/G) Screens</a:t>
            </a:r>
          </a:p>
          <a:p>
            <a:pPr eaLnBrk="1" hangingPunct="1">
              <a:defRPr/>
            </a:pPr>
            <a:r>
              <a:rPr lang="en-US" altLang="en-US" sz="2400" b="0" dirty="0" smtClean="0"/>
              <a:t>Utility Screen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Ground-to-Ground (G/G) Screen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468029" y="428377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791075" y="2771775"/>
            <a:ext cx="5334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24475" y="2771775"/>
            <a:ext cx="5810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181475" y="3435350"/>
            <a:ext cx="60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191125" y="310356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42950" y="4914900"/>
            <a:ext cx="51530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40" name="TextBox 61439"/>
          <p:cNvSpPr txBox="1"/>
          <p:nvPr/>
        </p:nvSpPr>
        <p:spPr>
          <a:xfrm>
            <a:off x="6336241" y="1418858"/>
            <a:ext cx="252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Direct Access (DA) Buttons</a:t>
            </a:r>
            <a:endParaRPr lang="en-US" sz="2000" dirty="0"/>
          </a:p>
        </p:txBody>
      </p:sp>
      <p:sp>
        <p:nvSpPr>
          <p:cNvPr id="61441" name="TextBox 61440"/>
          <p:cNvSpPr txBox="1"/>
          <p:nvPr/>
        </p:nvSpPr>
        <p:spPr>
          <a:xfrm>
            <a:off x="6336792" y="2258278"/>
            <a:ext cx="2562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Common</a:t>
            </a:r>
            <a:r>
              <a:rPr lang="en-US" sz="2000" dirty="0" smtClean="0"/>
              <a:t> Answer Queue (CA)</a:t>
            </a:r>
            <a:endParaRPr lang="en-US" sz="2000" dirty="0"/>
          </a:p>
        </p:txBody>
      </p:sp>
      <p:sp>
        <p:nvSpPr>
          <p:cNvPr id="61444" name="TextBox 61443"/>
          <p:cNvSpPr txBox="1"/>
          <p:nvPr/>
        </p:nvSpPr>
        <p:spPr>
          <a:xfrm>
            <a:off x="6336792" y="3099137"/>
            <a:ext cx="253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Voice Monitor Progressive Conference Index</a:t>
            </a:r>
            <a:endParaRPr lang="en-US" sz="2000" dirty="0"/>
          </a:p>
        </p:txBody>
      </p:sp>
      <p:sp>
        <p:nvSpPr>
          <p:cNvPr id="61445" name="TextBox 61444"/>
          <p:cNvSpPr txBox="1"/>
          <p:nvPr/>
        </p:nvSpPr>
        <p:spPr>
          <a:xfrm>
            <a:off x="6336792" y="4181475"/>
            <a:ext cx="2295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Ground-to-Ground (G/G) Function Buttons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75489" y="3240474"/>
            <a:ext cx="3385226" cy="77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8169" y="34067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38" y="1418858"/>
            <a:ext cx="5173287" cy="448627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932238" y="5086350"/>
            <a:ext cx="5439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038225" y="4960619"/>
            <a:ext cx="4991101" cy="78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62026" y="1495426"/>
            <a:ext cx="1170594" cy="210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132620" y="1495426"/>
            <a:ext cx="3896706" cy="141059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85975" y="2975689"/>
            <a:ext cx="1133475" cy="6354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038225" y="3695700"/>
            <a:ext cx="3344204" cy="635000"/>
          </a:xfrm>
          <a:prstGeom prst="rect">
            <a:avLst/>
          </a:prstGeom>
          <a:solidFill>
            <a:schemeClr val="tx1">
              <a:alpha val="98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933950" y="3695700"/>
            <a:ext cx="1095376" cy="1390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962026" y="5057775"/>
            <a:ext cx="5067299" cy="742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382429" y="3695700"/>
            <a:ext cx="551521" cy="1390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962026" y="1495426"/>
            <a:ext cx="1123949" cy="22002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219450" y="2906016"/>
            <a:ext cx="1714500" cy="7896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933950" y="2906016"/>
            <a:ext cx="1095375" cy="7896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62026" y="4283772"/>
            <a:ext cx="3420403" cy="8025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038225" y="3695700"/>
            <a:ext cx="3344204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9" name="DA Button Box"/>
          <p:cNvGrpSpPr/>
          <p:nvPr/>
        </p:nvGrpSpPr>
        <p:grpSpPr>
          <a:xfrm>
            <a:off x="2085975" y="1495426"/>
            <a:ext cx="3960712" cy="2115750"/>
            <a:chOff x="2085975" y="1495426"/>
            <a:chExt cx="3960712" cy="211575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2085975" y="1495426"/>
              <a:ext cx="394335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6029325" y="1495426"/>
              <a:ext cx="0" cy="141059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3188824" y="2906016"/>
              <a:ext cx="2857863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213663" y="2906016"/>
              <a:ext cx="0" cy="70516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2085975" y="3611176"/>
              <a:ext cx="1133475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2085975" y="1495426"/>
              <a:ext cx="0" cy="211575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" name="Straight Connector 30"/>
          <p:cNvCxnSpPr/>
          <p:nvPr/>
        </p:nvCxnSpPr>
        <p:spPr bwMode="auto">
          <a:xfrm>
            <a:off x="-445625" y="428263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CA Queue box"/>
          <p:cNvGrpSpPr/>
          <p:nvPr/>
        </p:nvGrpSpPr>
        <p:grpSpPr>
          <a:xfrm>
            <a:off x="1044012" y="3695700"/>
            <a:ext cx="3234067" cy="635000"/>
            <a:chOff x="1044012" y="3695700"/>
            <a:chExt cx="3234067" cy="635000"/>
          </a:xfrm>
        </p:grpSpPr>
        <p:cxnSp>
          <p:nvCxnSpPr>
            <p:cNvPr id="39" name="Straight Connector 38"/>
            <p:cNvCxnSpPr/>
            <p:nvPr/>
          </p:nvCxnSpPr>
          <p:spPr bwMode="auto">
            <a:xfrm>
              <a:off x="1044012" y="3695700"/>
              <a:ext cx="322249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4260715" y="3695700"/>
              <a:ext cx="0" cy="625475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1055589" y="4321175"/>
              <a:ext cx="3222490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055589" y="3695700"/>
              <a:ext cx="0" cy="63500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2" name="Straight Connector 51"/>
          <p:cNvCxnSpPr/>
          <p:nvPr/>
        </p:nvCxnSpPr>
        <p:spPr bwMode="auto">
          <a:xfrm>
            <a:off x="6256116" y="361117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1449" name="Voice Mon Box"/>
          <p:cNvGrpSpPr/>
          <p:nvPr/>
        </p:nvGrpSpPr>
        <p:grpSpPr>
          <a:xfrm>
            <a:off x="4943475" y="3672691"/>
            <a:ext cx="1095375" cy="1402221"/>
            <a:chOff x="4933950" y="3684129"/>
            <a:chExt cx="1095375" cy="1402221"/>
          </a:xfrm>
        </p:grpSpPr>
        <p:cxnSp>
          <p:nvCxnSpPr>
            <p:cNvPr id="54" name="Straight Connector 53"/>
            <p:cNvCxnSpPr/>
            <p:nvPr/>
          </p:nvCxnSpPr>
          <p:spPr bwMode="auto">
            <a:xfrm>
              <a:off x="4933950" y="3695700"/>
              <a:ext cx="1095375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6029325" y="3695700"/>
              <a:ext cx="0" cy="139065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4933950" y="5086350"/>
              <a:ext cx="1095375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4933950" y="3684129"/>
              <a:ext cx="0" cy="1402221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1456" name="Straight Connector 61455"/>
          <p:cNvCxnSpPr/>
          <p:nvPr/>
        </p:nvCxnSpPr>
        <p:spPr bwMode="auto">
          <a:xfrm>
            <a:off x="3547641" y="1782501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1477" name="Function Buttons Box"/>
          <p:cNvGrpSpPr/>
          <p:nvPr/>
        </p:nvGrpSpPr>
        <p:grpSpPr>
          <a:xfrm>
            <a:off x="962026" y="3684129"/>
            <a:ext cx="5084661" cy="2116596"/>
            <a:chOff x="962026" y="3684129"/>
            <a:chExt cx="5084661" cy="2116596"/>
          </a:xfrm>
        </p:grpSpPr>
        <p:cxnSp>
          <p:nvCxnSpPr>
            <p:cNvPr id="61458" name="Straight Connector 61457"/>
            <p:cNvCxnSpPr/>
            <p:nvPr/>
          </p:nvCxnSpPr>
          <p:spPr bwMode="auto">
            <a:xfrm flipH="1">
              <a:off x="4382429" y="3695700"/>
              <a:ext cx="551521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460" name="Straight Connector 61459"/>
            <p:cNvCxnSpPr/>
            <p:nvPr/>
          </p:nvCxnSpPr>
          <p:spPr bwMode="auto">
            <a:xfrm>
              <a:off x="4933950" y="3695700"/>
              <a:ext cx="0" cy="1455034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464" name="Straight Connector 61463"/>
            <p:cNvCxnSpPr/>
            <p:nvPr/>
          </p:nvCxnSpPr>
          <p:spPr bwMode="auto">
            <a:xfrm>
              <a:off x="4933950" y="5144947"/>
              <a:ext cx="1112737" cy="5787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466" name="Straight Connector 61465"/>
            <p:cNvCxnSpPr/>
            <p:nvPr/>
          </p:nvCxnSpPr>
          <p:spPr bwMode="auto">
            <a:xfrm>
              <a:off x="6029325" y="5150734"/>
              <a:ext cx="0" cy="649991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469" name="Straight Connector 61468"/>
            <p:cNvCxnSpPr/>
            <p:nvPr/>
          </p:nvCxnSpPr>
          <p:spPr bwMode="auto">
            <a:xfrm flipH="1">
              <a:off x="962026" y="5800725"/>
              <a:ext cx="5067299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471" name="Straight Connector 61470"/>
            <p:cNvCxnSpPr/>
            <p:nvPr/>
          </p:nvCxnSpPr>
          <p:spPr bwMode="auto">
            <a:xfrm flipV="1">
              <a:off x="962026" y="5057775"/>
              <a:ext cx="0" cy="74295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473" name="Straight Connector 61472"/>
            <p:cNvCxnSpPr/>
            <p:nvPr/>
          </p:nvCxnSpPr>
          <p:spPr bwMode="auto">
            <a:xfrm>
              <a:off x="962026" y="5057775"/>
              <a:ext cx="3420403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475" name="Straight Connector 61474"/>
            <p:cNvCxnSpPr/>
            <p:nvPr/>
          </p:nvCxnSpPr>
          <p:spPr bwMode="auto">
            <a:xfrm flipV="1">
              <a:off x="4382429" y="3684129"/>
              <a:ext cx="0" cy="1373647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64" y="6254496"/>
            <a:ext cx="394233" cy="36576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9" y="1418857"/>
            <a:ext cx="5257800" cy="4568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" grpId="0"/>
      <p:bldP spid="61440" grpId="1"/>
      <p:bldP spid="61441" grpId="0"/>
      <p:bldP spid="61441" grpId="1"/>
      <p:bldP spid="61444" grpId="0"/>
      <p:bldP spid="61444" grpId="1"/>
      <p:bldP spid="61445" grpId="0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3" grpId="0" animBg="1"/>
      <p:bldP spid="23" grpId="1" animBg="1"/>
      <p:bldP spid="23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7" grpId="0" animBg="1"/>
      <p:bldP spid="38" grpId="0" animBg="1"/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Direct Access (DA) and Common Answer (CA) Queue Buttons</a:t>
            </a:r>
          </a:p>
        </p:txBody>
      </p:sp>
      <p:pic>
        <p:nvPicPr>
          <p:cNvPr id="63491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888" y="1524000"/>
            <a:ext cx="3948112" cy="1938338"/>
          </a:xfrm>
        </p:spPr>
      </p:pic>
      <p:sp>
        <p:nvSpPr>
          <p:cNvPr id="63492" name="Content Placeholder 2"/>
          <p:cNvSpPr>
            <a:spLocks noGrp="1"/>
          </p:cNvSpPr>
          <p:nvPr>
            <p:ph sz="half" idx="4294967295"/>
          </p:nvPr>
        </p:nvSpPr>
        <p:spPr>
          <a:xfrm>
            <a:off x="496888" y="3716338"/>
            <a:ext cx="3995737" cy="2025650"/>
          </a:xfrm>
        </p:spPr>
        <p:txBody>
          <a:bodyPr/>
          <a:lstStyle/>
          <a:p>
            <a:r>
              <a:rPr lang="en-US" altLang="en-US" b="0" dirty="0" smtClean="0"/>
              <a:t>Incoming calls are directed to a position’s DA button (if available) or its CA queue button.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69" y="1524000"/>
            <a:ext cx="4096980" cy="355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G/G Function Buttons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79" y="1123950"/>
            <a:ext cx="5163780" cy="4478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31" y="3459281"/>
            <a:ext cx="7381875" cy="1227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Voice Monitor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19" y="1123950"/>
            <a:ext cx="5250172" cy="4552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28" y="1283417"/>
            <a:ext cx="27971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810" y="3400425"/>
            <a:ext cx="1947145" cy="2576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Radio Transfer (R/T) Switch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91" y="1154113"/>
            <a:ext cx="5192355" cy="4502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41" y="3320844"/>
            <a:ext cx="2484565" cy="1651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Override Call</a:t>
            </a:r>
          </a:p>
        </p:txBody>
      </p:sp>
      <p:sp>
        <p:nvSpPr>
          <p:cNvPr id="71683" name="Content Placeholder 1"/>
          <p:cNvSpPr>
            <a:spLocks noGrp="1"/>
          </p:cNvSpPr>
          <p:nvPr>
            <p:ph sz="half" idx="4294967295"/>
          </p:nvPr>
        </p:nvSpPr>
        <p:spPr>
          <a:xfrm>
            <a:off x="692150" y="1508125"/>
            <a:ext cx="3948113" cy="4391025"/>
          </a:xfrm>
        </p:spPr>
        <p:txBody>
          <a:bodyPr/>
          <a:lstStyle/>
          <a:p>
            <a:r>
              <a:rPr lang="en-US" altLang="en-US" b="0" dirty="0" smtClean="0"/>
              <a:t>Listens to outgoing and incoming (to HS) communications at another position and communicates with that position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63" y="1508125"/>
            <a:ext cx="3766503" cy="304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225" y="1763713"/>
            <a:ext cx="7878763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When receiving an incoming Override call, your microphone automatically goes active.</a:t>
            </a:r>
          </a:p>
          <a:p>
            <a:pPr>
              <a:defRPr/>
            </a:pPr>
            <a:endParaRPr lang="en-US" dirty="0"/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dirty="0"/>
              <a:t>True</a:t>
            </a:r>
          </a:p>
          <a:p>
            <a:pPr marL="914400" lvl="1" indent="-457200">
              <a:buFont typeface="+mj-lt"/>
              <a:buAutoNum type="alphaUcPeriod"/>
              <a:defRPr/>
            </a:pPr>
            <a:endParaRPr lang="en-US" dirty="0"/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dirty="0"/>
              <a:t>False</a:t>
            </a:r>
          </a:p>
          <a:p>
            <a:pPr marL="457200" indent="-457200">
              <a:buFontTx/>
              <a:buAutoNum type="arabicPeriod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37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Knowledge Check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Utility (UTIL) Screen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71" y="1068149"/>
            <a:ext cx="5290595" cy="4711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225" y="1763713"/>
            <a:ext cx="7878763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To activate Split Mode, both headsets must be plugged   into the same Dual Jack Module (DJM).</a:t>
            </a:r>
          </a:p>
          <a:p>
            <a:pPr>
              <a:defRPr/>
            </a:pPr>
            <a:endParaRPr lang="en-US" dirty="0"/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dirty="0"/>
              <a:t>True</a:t>
            </a:r>
          </a:p>
          <a:p>
            <a:pPr marL="914400" lvl="1" indent="-457200">
              <a:buFont typeface="+mj-lt"/>
              <a:buAutoNum type="alphaUcPeriod"/>
              <a:defRPr/>
            </a:pPr>
            <a:endParaRPr lang="en-US" dirty="0"/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dirty="0"/>
              <a:t>False</a:t>
            </a:r>
          </a:p>
          <a:p>
            <a:pPr marL="457200" indent="-457200">
              <a:buFontTx/>
              <a:buAutoNum type="arabicPeriod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78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Knowledge Check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Summary</a:t>
            </a:r>
          </a:p>
        </p:txBody>
      </p:sp>
      <p:sp>
        <p:nvSpPr>
          <p:cNvPr id="79875" name="Content Placeholder 1"/>
          <p:cNvSpPr>
            <a:spLocks noGrp="1"/>
          </p:cNvSpPr>
          <p:nvPr>
            <p:ph sz="half" idx="1"/>
          </p:nvPr>
        </p:nvSpPr>
        <p:spPr>
          <a:xfrm>
            <a:off x="495300" y="974725"/>
            <a:ext cx="3948113" cy="4391025"/>
          </a:xfrm>
        </p:spPr>
        <p:txBody>
          <a:bodyPr/>
          <a:lstStyle/>
          <a:p>
            <a:pPr eaLnBrk="1" hangingPunct="1"/>
            <a:r>
              <a:rPr lang="en-US" altLang="en-US" sz="2000" b="0" dirty="0" smtClean="0"/>
              <a:t>VSCS VDM</a:t>
            </a:r>
          </a:p>
          <a:p>
            <a:pPr lvl="1"/>
            <a:r>
              <a:rPr lang="en-US" altLang="en-US" sz="1600" dirty="0" smtClean="0"/>
              <a:t>SCRN ALT Button</a:t>
            </a:r>
          </a:p>
          <a:p>
            <a:pPr lvl="1"/>
            <a:r>
              <a:rPr lang="en-US" altLang="en-US" sz="1600" dirty="0" smtClean="0"/>
              <a:t>Message Acknowledgment</a:t>
            </a:r>
          </a:p>
          <a:p>
            <a:pPr lvl="1"/>
            <a:r>
              <a:rPr lang="en-US" altLang="en-US" sz="1600" dirty="0" smtClean="0"/>
              <a:t>FUNC ALT Button</a:t>
            </a:r>
          </a:p>
          <a:p>
            <a:r>
              <a:rPr lang="en-US" altLang="en-US" sz="2000" b="0" dirty="0" smtClean="0"/>
              <a:t>PTT/PTT Priority</a:t>
            </a:r>
          </a:p>
          <a:p>
            <a:r>
              <a:rPr lang="en-US" altLang="en-US" sz="2000" b="0" dirty="0" smtClean="0"/>
              <a:t>A/G Screens</a:t>
            </a:r>
          </a:p>
          <a:p>
            <a:pPr lvl="1"/>
            <a:r>
              <a:rPr lang="en-US" altLang="en-US" sz="1600" dirty="0" smtClean="0"/>
              <a:t>Frequency Buttons</a:t>
            </a:r>
          </a:p>
          <a:p>
            <a:pPr lvl="1"/>
            <a:r>
              <a:rPr lang="en-US" altLang="en-US" sz="1600" dirty="0" smtClean="0"/>
              <a:t>Emergency Frequency Buttons</a:t>
            </a:r>
          </a:p>
          <a:p>
            <a:pPr lvl="1"/>
            <a:r>
              <a:rPr lang="en-US" altLang="en-US" sz="1600" dirty="0" smtClean="0"/>
              <a:t>A/G Emergency PTT –</a:t>
            </a:r>
          </a:p>
          <a:p>
            <a:pPr marL="457200" lvl="1" indent="0">
              <a:buNone/>
            </a:pPr>
            <a:r>
              <a:rPr lang="en-US" altLang="en-US" sz="1600" dirty="0" smtClean="0"/>
              <a:t>     Non-latching</a:t>
            </a:r>
          </a:p>
          <a:p>
            <a:pPr lvl="1"/>
            <a:r>
              <a:rPr lang="en-US" altLang="en-US" sz="1600" dirty="0" smtClean="0"/>
              <a:t>Function Buttons</a:t>
            </a:r>
          </a:p>
          <a:p>
            <a:pPr lvl="1"/>
            <a:endParaRPr lang="en-US" altLang="en-US" sz="1800" dirty="0" smtClean="0"/>
          </a:p>
          <a:p>
            <a:endParaRPr lang="en-US" altLang="en-US" sz="2200" b="0" dirty="0" smtClean="0"/>
          </a:p>
        </p:txBody>
      </p:sp>
      <p:sp>
        <p:nvSpPr>
          <p:cNvPr id="79876" name="Content Placeholder 2"/>
          <p:cNvSpPr>
            <a:spLocks noGrp="1"/>
          </p:cNvSpPr>
          <p:nvPr>
            <p:ph sz="half" idx="2"/>
          </p:nvPr>
        </p:nvSpPr>
        <p:spPr>
          <a:xfrm>
            <a:off x="4595813" y="974725"/>
            <a:ext cx="3949700" cy="4391025"/>
          </a:xfrm>
        </p:spPr>
        <p:txBody>
          <a:bodyPr/>
          <a:lstStyle/>
          <a:p>
            <a:r>
              <a:rPr lang="en-US" altLang="en-US" sz="2000" b="0" dirty="0" smtClean="0"/>
              <a:t>VSCS VIK</a:t>
            </a:r>
          </a:p>
          <a:p>
            <a:pPr lvl="1"/>
            <a:r>
              <a:rPr lang="en-US" altLang="en-US" sz="1600" dirty="0" smtClean="0"/>
              <a:t>Functions</a:t>
            </a:r>
          </a:p>
          <a:p>
            <a:pPr lvl="1"/>
            <a:r>
              <a:rPr lang="en-US" altLang="en-US" sz="1600" dirty="0" smtClean="0"/>
              <a:t>INIT Key</a:t>
            </a:r>
          </a:p>
          <a:p>
            <a:pPr lvl="1"/>
            <a:r>
              <a:rPr lang="en-US" altLang="en-US" sz="1600" dirty="0" smtClean="0"/>
              <a:t>Number Keys</a:t>
            </a:r>
          </a:p>
          <a:p>
            <a:pPr lvl="1"/>
            <a:r>
              <a:rPr lang="en-US" altLang="en-US" sz="1600" dirty="0" smtClean="0"/>
              <a:t>Backspace (&lt;-) Key</a:t>
            </a:r>
          </a:p>
          <a:p>
            <a:pPr lvl="1"/>
            <a:r>
              <a:rPr lang="en-US" altLang="en-US" sz="1600" dirty="0" smtClean="0"/>
              <a:t>RLS Key</a:t>
            </a:r>
          </a:p>
          <a:p>
            <a:pPr lvl="1"/>
            <a:r>
              <a:rPr lang="en-US" altLang="en-US" sz="1600" dirty="0" smtClean="0"/>
              <a:t>DISP and KEY Brightness Buttons</a:t>
            </a:r>
          </a:p>
          <a:p>
            <a:pPr lvl="1"/>
            <a:r>
              <a:rPr lang="en-US" altLang="en-US" sz="1600" dirty="0" smtClean="0"/>
              <a:t>Special Functions</a:t>
            </a:r>
          </a:p>
          <a:p>
            <a:r>
              <a:rPr lang="en-US" altLang="en-US" sz="2000" b="0" dirty="0" smtClean="0"/>
              <a:t>G/G Screens</a:t>
            </a:r>
          </a:p>
          <a:p>
            <a:pPr lvl="1"/>
            <a:r>
              <a:rPr lang="en-US" altLang="en-US" sz="1600" dirty="0" smtClean="0"/>
              <a:t>DA and CA Queue Buttons</a:t>
            </a:r>
          </a:p>
          <a:p>
            <a:pPr lvl="1"/>
            <a:r>
              <a:rPr lang="en-US" altLang="en-US" sz="1600" dirty="0" smtClean="0"/>
              <a:t>Function Buttons</a:t>
            </a:r>
          </a:p>
          <a:p>
            <a:pPr lvl="1"/>
            <a:r>
              <a:rPr lang="en-US" altLang="en-US" sz="1600" dirty="0" smtClean="0"/>
              <a:t>Voice Monitor</a:t>
            </a:r>
          </a:p>
          <a:p>
            <a:pPr lvl="1"/>
            <a:r>
              <a:rPr lang="en-US" altLang="en-US" sz="1600" dirty="0" smtClean="0"/>
              <a:t>R/T Switch</a:t>
            </a:r>
          </a:p>
          <a:p>
            <a:pPr lvl="1"/>
            <a:r>
              <a:rPr lang="en-US" altLang="en-US" sz="1600" dirty="0" smtClean="0"/>
              <a:t>Override Call</a:t>
            </a:r>
          </a:p>
          <a:p>
            <a:r>
              <a:rPr lang="en-US" altLang="en-US" sz="2000" b="0" dirty="0" smtClean="0"/>
              <a:t>Utility Screen</a:t>
            </a:r>
          </a:p>
          <a:p>
            <a:pPr lvl="1"/>
            <a:endParaRPr lang="en-US" altLang="en-US" sz="1800" dirty="0" smtClean="0"/>
          </a:p>
          <a:p>
            <a:pPr lvl="1"/>
            <a:endParaRPr lang="en-U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1273380"/>
            <a:ext cx="7767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VSCS is a </a:t>
            </a:r>
            <a:r>
              <a:rPr lang="en-US" dirty="0"/>
              <a:t>computer controlled switching </a:t>
            </a:r>
            <a:r>
              <a:rPr lang="en-US" dirty="0" smtClean="0"/>
              <a:t>system that </a:t>
            </a:r>
            <a:r>
              <a:rPr lang="en-US" dirty="0"/>
              <a:t>provides air traffic controllers with all </a:t>
            </a:r>
            <a:r>
              <a:rPr lang="en-US" dirty="0" smtClean="0"/>
              <a:t>voice circuits </a:t>
            </a:r>
            <a:r>
              <a:rPr lang="en-US" dirty="0"/>
              <a:t>(air to ground and ground to </a:t>
            </a:r>
            <a:r>
              <a:rPr lang="en-US" dirty="0" smtClean="0"/>
              <a:t>ground) necessary </a:t>
            </a:r>
            <a:r>
              <a:rPr lang="en-US" dirty="0"/>
              <a:t>for air traffic control.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191" y="2911650"/>
            <a:ext cx="4647619" cy="2971429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VSCS</a:t>
            </a:r>
          </a:p>
        </p:txBody>
      </p:sp>
    </p:spTree>
    <p:extLst>
      <p:ext uri="{BB962C8B-B14F-4D97-AF65-F5344CB8AC3E}">
        <p14:creationId xmlns:p14="http://schemas.microsoft.com/office/powerpoint/2010/main" val="8874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28426"/>
          </a:xfrm>
          <a:prstGeom prst="rect">
            <a:avLst/>
          </a:prstGeom>
        </p:spPr>
      </p:pic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0" y="0"/>
            <a:ext cx="9144000" cy="6118698"/>
          </a:xfrm>
          <a:prstGeom prst="rect">
            <a:avLst/>
          </a:prstGeom>
          <a:solidFill>
            <a:schemeClr val="bg1">
              <a:lumMod val="50000"/>
              <a:alpha val="52000"/>
            </a:schemeClr>
          </a:solidFill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END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72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28625" y="344487"/>
            <a:ext cx="8472488" cy="840077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Components of the VSCS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40" y="1359269"/>
            <a:ext cx="776796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VSCS Display Module (VDM) – The VDM is the touch module that displays and controls the six screens available for communications.</a:t>
            </a:r>
          </a:p>
          <a:p>
            <a:pPr marL="342900" indent="-3429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Dual Jack Module (DJM) – The set of jacks where the headset or handset is plugged into the console.</a:t>
            </a:r>
          </a:p>
          <a:p>
            <a:pPr marL="342900" indent="-3429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Footswitch – The pedal on the ground that can be used to activate the Push-to-Talk (PTT).</a:t>
            </a:r>
          </a:p>
          <a:p>
            <a:pPr marL="342900" indent="-3429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Loudspeakers – The speakers where received A/G and G/G communications may be directed.</a:t>
            </a:r>
          </a:p>
        </p:txBody>
      </p:sp>
    </p:spTree>
    <p:extLst>
      <p:ext uri="{BB962C8B-B14F-4D97-AF65-F5344CB8AC3E}">
        <p14:creationId xmlns:p14="http://schemas.microsoft.com/office/powerpoint/2010/main" val="11634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VDM 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88" y="950976"/>
            <a:ext cx="2830567" cy="2520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85" y="3514332"/>
            <a:ext cx="2830567" cy="2520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950976"/>
            <a:ext cx="2907136" cy="2521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9" r="87557"/>
          <a:stretch/>
        </p:blipFill>
        <p:spPr>
          <a:xfrm>
            <a:off x="1106257" y="2474172"/>
            <a:ext cx="754992" cy="1000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t="80682" r="76590"/>
          <a:stretch/>
        </p:blipFill>
        <p:spPr>
          <a:xfrm>
            <a:off x="3365639" y="5029395"/>
            <a:ext cx="741936" cy="1005840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 bwMode="auto">
          <a:xfrm>
            <a:off x="5116635" y="2748932"/>
            <a:ext cx="155448" cy="155448"/>
          </a:xfrm>
          <a:prstGeom prst="triangle">
            <a:avLst>
              <a:gd name="adj" fmla="val 4791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88300" y="2677273"/>
            <a:ext cx="1200709" cy="329184"/>
            <a:chOff x="5088300" y="2677273"/>
            <a:chExt cx="1200709" cy="329184"/>
          </a:xfrm>
        </p:grpSpPr>
        <p:sp>
          <p:nvSpPr>
            <p:cNvPr id="9" name="Rectangle 8"/>
            <p:cNvSpPr/>
            <p:nvPr/>
          </p:nvSpPr>
          <p:spPr bwMode="auto">
            <a:xfrm>
              <a:off x="5093697" y="2677273"/>
              <a:ext cx="1195312" cy="329184"/>
            </a:xfrm>
            <a:prstGeom prst="rect">
              <a:avLst/>
            </a:prstGeom>
            <a:solidFill>
              <a:srgbClr val="F5A5D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56757" y="2688737"/>
              <a:ext cx="10921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/>
                <a:t>   XCPL Denied:</a:t>
              </a:r>
            </a:p>
            <a:p>
              <a:r>
                <a:rPr lang="en-US" sz="600" dirty="0" smtClean="0"/>
                <a:t>   </a:t>
              </a:r>
              <a:r>
                <a:rPr lang="en-US" sz="600" dirty="0" err="1" smtClean="0"/>
                <a:t>Freq</a:t>
              </a:r>
              <a:r>
                <a:rPr lang="en-US" sz="600" dirty="0" smtClean="0"/>
                <a:t> not </a:t>
              </a:r>
              <a:r>
                <a:rPr lang="en-US" sz="600" dirty="0" err="1" smtClean="0"/>
                <a:t>classmarked</a:t>
              </a:r>
              <a:endParaRPr lang="en-US" sz="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88300" y="2748932"/>
              <a:ext cx="21211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/>
                <a:t>!</a:t>
              </a:r>
              <a:endParaRPr lang="en-US" sz="600" b="1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4430" y="2338345"/>
            <a:ext cx="3432632" cy="10058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0225" y="1763713"/>
            <a:ext cx="787876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/>
              <a:t>Which button allows switching between any of the six different displays?</a:t>
            </a: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 dirty="0"/>
          </a:p>
          <a:p>
            <a:pPr lvl="1">
              <a:spcBef>
                <a:spcPct val="0"/>
              </a:spcBef>
              <a:buFont typeface="Arial" panose="020B0604020202020204" pitchFamily="34" charset="0"/>
              <a:buAutoNum type="alphaUcPeriod"/>
            </a:pPr>
            <a:r>
              <a:rPr lang="en-US" altLang="en-US" dirty="0" smtClean="0"/>
              <a:t>UTIL</a:t>
            </a:r>
            <a:endParaRPr lang="en-US" altLang="en-US" dirty="0"/>
          </a:p>
          <a:p>
            <a:pPr lvl="1">
              <a:spcBef>
                <a:spcPct val="0"/>
              </a:spcBef>
              <a:buFont typeface="Arial" panose="020B0604020202020204" pitchFamily="34" charset="0"/>
              <a:buAutoNum type="alphaUcPeriod"/>
            </a:pPr>
            <a:endParaRPr lang="en-US" altLang="en-US" dirty="0"/>
          </a:p>
          <a:p>
            <a:pPr lvl="1">
              <a:spcBef>
                <a:spcPct val="0"/>
              </a:spcBef>
              <a:buFont typeface="Arial" panose="020B0604020202020204" pitchFamily="34" charset="0"/>
              <a:buAutoNum type="alphaUcPeriod"/>
            </a:pPr>
            <a:r>
              <a:rPr lang="en-US" altLang="en-US" dirty="0" smtClean="0"/>
              <a:t>SCRN ALT</a:t>
            </a:r>
            <a:endParaRPr lang="en-US" altLang="en-US" dirty="0"/>
          </a:p>
          <a:p>
            <a:pPr lvl="1">
              <a:spcBef>
                <a:spcPct val="0"/>
              </a:spcBef>
              <a:buFont typeface="Arial" panose="020B0604020202020204" pitchFamily="34" charset="0"/>
              <a:buAutoNum type="alphaUcPeriod"/>
            </a:pPr>
            <a:endParaRPr lang="en-US" altLang="en-US" dirty="0"/>
          </a:p>
          <a:p>
            <a:pPr lvl="1">
              <a:spcBef>
                <a:spcPct val="0"/>
              </a:spcBef>
              <a:buFont typeface="Arial" panose="020B0604020202020204" pitchFamily="34" charset="0"/>
              <a:buAutoNum type="alphaUcPeriod"/>
            </a:pPr>
            <a:r>
              <a:rPr lang="en-US" altLang="en-US" dirty="0" smtClean="0"/>
              <a:t>R/T OFF</a:t>
            </a:r>
            <a:endParaRPr lang="en-US" altLang="en-US" dirty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Knowledge Check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Push-To-Talk (PTT)</a:t>
            </a:r>
          </a:p>
        </p:txBody>
      </p:sp>
      <p:pic>
        <p:nvPicPr>
          <p:cNvPr id="38915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4668" y="3481754"/>
            <a:ext cx="3670119" cy="2440843"/>
          </a:xfrm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8640" y="1115568"/>
            <a:ext cx="8009812" cy="47141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PTT is performed on a(n):</a:t>
            </a:r>
          </a:p>
          <a:p>
            <a:pPr>
              <a:defRPr/>
            </a:pPr>
            <a:r>
              <a:rPr lang="en-US" sz="2400" b="0" dirty="0" smtClean="0"/>
              <a:t>Headset/Handset (HS) </a:t>
            </a:r>
            <a:r>
              <a:rPr lang="en-US" sz="2400" b="0" dirty="0"/>
              <a:t>PTT switch </a:t>
            </a:r>
          </a:p>
          <a:p>
            <a:pPr>
              <a:defRPr/>
            </a:pPr>
            <a:r>
              <a:rPr lang="en-US" sz="2400" b="0" dirty="0"/>
              <a:t>PTT footswitch</a:t>
            </a:r>
          </a:p>
          <a:p>
            <a:pPr>
              <a:defRPr/>
            </a:pPr>
            <a:r>
              <a:rPr lang="en-US" sz="2400" b="0" dirty="0"/>
              <a:t>Emergency PTT button</a:t>
            </a:r>
          </a:p>
          <a:p>
            <a:pPr>
              <a:defRPr/>
            </a:pPr>
            <a:r>
              <a:rPr lang="en-US" sz="2400" b="0" dirty="0" smtClean="0"/>
              <a:t>Non-latching </a:t>
            </a:r>
            <a:r>
              <a:rPr lang="en-US" sz="2400" b="0" dirty="0"/>
              <a:t>Direct Access (DA) button 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HS Jacks – PTT Priority</a:t>
            </a: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25" b="1"/>
          <a:stretch/>
        </p:blipFill>
        <p:spPr bwMode="auto">
          <a:xfrm>
            <a:off x="1158875" y="3946844"/>
            <a:ext cx="6826250" cy="175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25" y="1833267"/>
            <a:ext cx="7488951" cy="17556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03589" y="1851378"/>
            <a:ext cx="7488951" cy="175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3282" y="1371602"/>
            <a:ext cx="4217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LOUDSPEAKER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0225" y="1763713"/>
            <a:ext cx="787876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Which </a:t>
            </a:r>
            <a:r>
              <a:rPr lang="en-US" altLang="en-US" dirty="0" smtClean="0"/>
              <a:t>jack </a:t>
            </a:r>
            <a:r>
              <a:rPr lang="en-US" altLang="en-US" dirty="0"/>
              <a:t>has priority for </a:t>
            </a:r>
            <a:r>
              <a:rPr lang="en-US" altLang="en-US" dirty="0" smtClean="0"/>
              <a:t>Push-To-Talk </a:t>
            </a:r>
            <a:r>
              <a:rPr lang="en-US" altLang="en-US" dirty="0"/>
              <a:t>(PTT)?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 dirty="0"/>
          </a:p>
          <a:p>
            <a:pPr lvl="1">
              <a:spcBef>
                <a:spcPct val="0"/>
              </a:spcBef>
              <a:buFont typeface="Arial" panose="020B0604020202020204" pitchFamily="34" charset="0"/>
              <a:buAutoNum type="alphaUcPeriod"/>
            </a:pPr>
            <a:r>
              <a:rPr lang="en-US" altLang="en-US" dirty="0" err="1" smtClean="0"/>
              <a:t>Preemptable</a:t>
            </a:r>
            <a:endParaRPr lang="en-US" altLang="en-US" dirty="0"/>
          </a:p>
          <a:p>
            <a:pPr lvl="1">
              <a:spcBef>
                <a:spcPct val="0"/>
              </a:spcBef>
              <a:buFontTx/>
              <a:buAutoNum type="alphaUcPeriod"/>
            </a:pPr>
            <a:endParaRPr lang="en-US" altLang="en-US" dirty="0"/>
          </a:p>
          <a:p>
            <a:pPr lvl="1">
              <a:spcBef>
                <a:spcPct val="0"/>
              </a:spcBef>
              <a:buFontTx/>
              <a:buAutoNum type="alphaUcPeriod"/>
            </a:pPr>
            <a:r>
              <a:rPr lang="en-US" altLang="en-US" dirty="0" err="1" smtClean="0"/>
              <a:t>Preemptable</a:t>
            </a:r>
            <a:r>
              <a:rPr lang="en-US" altLang="en-US" dirty="0" smtClean="0"/>
              <a:t> and Preempting are equal</a:t>
            </a:r>
            <a:endParaRPr lang="en-US" altLang="en-US" dirty="0"/>
          </a:p>
          <a:p>
            <a:pPr lvl="1">
              <a:spcBef>
                <a:spcPct val="0"/>
              </a:spcBef>
              <a:buFontTx/>
              <a:buAutoNum type="alphaUcPeriod"/>
            </a:pPr>
            <a:endParaRPr lang="en-US" altLang="en-US" dirty="0"/>
          </a:p>
          <a:p>
            <a:pPr lvl="1">
              <a:spcBef>
                <a:spcPct val="0"/>
              </a:spcBef>
              <a:buFontTx/>
              <a:buAutoNum type="alphaUcPeriod"/>
            </a:pPr>
            <a:r>
              <a:rPr lang="en-US" altLang="en-US" dirty="0"/>
              <a:t>Preempting</a:t>
            </a:r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Knowledge Check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42834bfb-1ec1-4beb-bd64-eb83fb3cb3f3" value=""/>
</sisl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xMC8xLzIwMTggMTI6MjU6MjEgUE08L0RhdGVUaW1lPjxMYWJlbFN0cmluZz5VbnJlc3RyaWN0ZWQ8L0xhYmVsU3RyaW5nPjwvaXRlbT48L2xhYmVsSGlzdG9yeT4=</Value>
</WrappedLabelHistory>
</file>

<file path=customXml/item4.xml><?xml version="1.0" encoding="utf-8"?>
<LongProperties xmlns="http://schemas.microsoft.com/office/2006/metadata/longPropertie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WEXTPJNUKPJZ-1215587825-2250</_dlc_DocId>
    <_dlc_DocIdUrl xmlns="4f0e10e1-3e2d-4cb5-bdd3-156dacd9dc33">
      <Url>https://ksn2.faa.gov/stt/TTPPM/ER24/_layouts/15/DocIdRedir.aspx?ID=WEXTPJNUKPJZ-1215587825-2250</Url>
      <Description>WEXTPJNUKPJZ-1215587825-2250</Description>
    </_dlc_DocIdUrl>
  </documentManagement>
</p:properties>
</file>

<file path=customXml/itemProps1.xml><?xml version="1.0" encoding="utf-8"?>
<ds:datastoreItem xmlns:ds="http://schemas.openxmlformats.org/officeDocument/2006/customXml" ds:itemID="{4F7B5936-9081-4EE3-86DE-47F655C9E6B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5AF8835-E7F7-41AF-89AE-4F0205881327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14473511-62E1-48DE-A3E2-592C1247D02A}">
  <ds:schemaRefs>
    <ds:schemaRef ds:uri="http://www.w3.org/2001/XMLSchema"/>
    <ds:schemaRef ds:uri="http://www.boldonjames.com/2016/02/Classifier/internal/wrappedLabelHistory"/>
  </ds:schemaRefs>
</ds:datastoreItem>
</file>

<file path=customXml/itemProps4.xml><?xml version="1.0" encoding="utf-8"?>
<ds:datastoreItem xmlns:ds="http://schemas.openxmlformats.org/officeDocument/2006/customXml" ds:itemID="{47C2DA91-469E-43AF-A569-F3E0E9B4DA12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D826E6FA-3C1D-4332-AD00-94E2D04D708B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509C3328-7A35-457C-87BD-311B4DF407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e10e1-3e2d-4cb5-bdd3-156dacd9d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7629FB7B-4B69-4B53-9848-04F46BB1D0D5}">
  <ds:schemaRefs>
    <ds:schemaRef ds:uri="4f0e10e1-3e2d-4cb5-bdd3-156dacd9dc33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15646</TotalTime>
  <Words>935</Words>
  <Application>Microsoft Office PowerPoint</Application>
  <PresentationFormat>On-screen Show (4:3)</PresentationFormat>
  <Paragraphs>213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1_Custom Design</vt:lpstr>
      <vt:lpstr>2_Custom Design</vt:lpstr>
      <vt:lpstr>Radar Flight Data Controller Training</vt:lpstr>
      <vt:lpstr>Lesson Objectives</vt:lpstr>
      <vt:lpstr>PowerPoint Presentation</vt:lpstr>
      <vt:lpstr>Components of the VSCS system</vt:lpstr>
      <vt:lpstr>VDM Functions</vt:lpstr>
      <vt:lpstr>Knowledge Check</vt:lpstr>
      <vt:lpstr>Push-To-Talk (PTT)</vt:lpstr>
      <vt:lpstr>HS Jacks – PTT Priority</vt:lpstr>
      <vt:lpstr>Knowledge Check</vt:lpstr>
      <vt:lpstr>Air-to-Ground (A/G) Screens</vt:lpstr>
      <vt:lpstr>A/G Frequency Buttons</vt:lpstr>
      <vt:lpstr>Diversity Algorithm (DIV ALGO)</vt:lpstr>
      <vt:lpstr>A/G Emergency Frequency Buttons</vt:lpstr>
      <vt:lpstr>A/G Emergency PTT: Non-latching</vt:lpstr>
      <vt:lpstr>Select A/G Function Buttons</vt:lpstr>
      <vt:lpstr>Knowledge Check</vt:lpstr>
      <vt:lpstr>VSCS Indirect Access Keypad (VIK)</vt:lpstr>
      <vt:lpstr>VIK Special functions</vt:lpstr>
      <vt:lpstr>Knowledge Check</vt:lpstr>
      <vt:lpstr>Ground-to-Ground (G/G) Screen</vt:lpstr>
      <vt:lpstr>Direct Access (DA) and Common Answer (CA) Queue Buttons</vt:lpstr>
      <vt:lpstr>G/G Function Buttons</vt:lpstr>
      <vt:lpstr>Voice Monitor</vt:lpstr>
      <vt:lpstr>Radio Transfer (R/T) Switch</vt:lpstr>
      <vt:lpstr>Override Call</vt:lpstr>
      <vt:lpstr>Knowledge Check</vt:lpstr>
      <vt:lpstr>Utility (UTIL) Screen</vt:lpstr>
      <vt:lpstr>Knowledge Check</vt:lpstr>
      <vt:lpstr>Lesson Summary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Unrestricted</dc:subject>
  <dc:creator>NISC Training Group</dc:creator>
  <cp:lastModifiedBy>Stonebarger, Amanda CTR (FAA)</cp:lastModifiedBy>
  <cp:revision>345</cp:revision>
  <cp:lastPrinted>2006-06-13T13:31:45Z</cp:lastPrinted>
  <dcterms:created xsi:type="dcterms:W3CDTF">2005-01-28T20:32:53Z</dcterms:created>
  <dcterms:modified xsi:type="dcterms:W3CDTF">2022-12-02T17:06:46Z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WEXTPJNUKPJZ-1215587825-404</vt:lpwstr>
  </property>
  <property fmtid="{D5CDD505-2E9C-101B-9397-08002B2CF9AE}" pid="3" name="_dlc_DocIdItemGuid">
    <vt:lpwstr>717096e2-cc28-4ac4-a124-7e64b3f811d7</vt:lpwstr>
  </property>
  <property fmtid="{D5CDD505-2E9C-101B-9397-08002B2CF9AE}" pid="4" name="_dlc_DocIdUrl">
    <vt:lpwstr>https://ksn2.faa.gov/stt/TTPPM/ER24/_layouts/15/DocIdRedir.aspx?ID=WEXTPJNUKPJZ-1215587825-404, WEXTPJNUKPJZ-1215587825-404</vt:lpwstr>
  </property>
  <property fmtid="{D5CDD505-2E9C-101B-9397-08002B2CF9AE}" pid="5" name="docIndexRef">
    <vt:lpwstr>d4e58ef6-fb64-4ad3-92c4-5d8136a6ee94</vt:lpwstr>
  </property>
  <property fmtid="{D5CDD505-2E9C-101B-9397-08002B2CF9AE}" pid="6" name="bjSaver">
    <vt:lpwstr>sBLw3nsrhOIYMwh/7iG1BfDIN7c3V3Iu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8" name="bjDocumentLabelXML-0">
    <vt:lpwstr>ames.com/2008/01/sie/internal/label"&gt;&lt;element uid="42834bfb-1ec1-4beb-bd64-eb83fb3cb3f3" value="" /&gt;&lt;/sisl&gt;</vt:lpwstr>
  </property>
  <property fmtid="{D5CDD505-2E9C-101B-9397-08002B2CF9AE}" pid="9" name="bjDocumentSecurityLabel">
    <vt:lpwstr>Unrestricted</vt:lpwstr>
  </property>
  <property fmtid="{D5CDD505-2E9C-101B-9397-08002B2CF9AE}" pid="10" name="bjLabelHistoryID">
    <vt:lpwstr>{14473511-62E1-48DE-A3E2-592C1247D02A}</vt:lpwstr>
  </property>
  <property fmtid="{D5CDD505-2E9C-101B-9397-08002B2CF9AE}" pid="11" name="ContentTypeId">
    <vt:lpwstr>0x0101003DFAFDB35B5AD34C89EBE32B06747F48</vt:lpwstr>
  </property>
  <property fmtid="{D5CDD505-2E9C-101B-9397-08002B2CF9AE}" pid="12" name="ArticulateGUID">
    <vt:lpwstr>10171524-7343-4818-9294-AD211B99EEAF</vt:lpwstr>
  </property>
  <property fmtid="{D5CDD505-2E9C-101B-9397-08002B2CF9AE}" pid="13" name="ArticulatePath">
    <vt:lpwstr>PRS02</vt:lpwstr>
  </property>
</Properties>
</file>