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1.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4.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5.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heme/themeOverride2.xml" ContentType="application/vnd.openxmlformats-officedocument.themeOverr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6.xml" ContentType="application/vnd.openxmlformats-officedocument.presentationml.tags+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1" r:id="rId7"/>
  </p:sldMasterIdLst>
  <p:notesMasterIdLst>
    <p:notesMasterId r:id="rId63"/>
  </p:notesMasterIdLst>
  <p:handoutMasterIdLst>
    <p:handoutMasterId r:id="rId64"/>
  </p:handoutMasterIdLst>
  <p:sldIdLst>
    <p:sldId id="273" r:id="rId8"/>
    <p:sldId id="301" r:id="rId9"/>
    <p:sldId id="313" r:id="rId10"/>
    <p:sldId id="302" r:id="rId11"/>
    <p:sldId id="310" r:id="rId12"/>
    <p:sldId id="311" r:id="rId13"/>
    <p:sldId id="391" r:id="rId14"/>
    <p:sldId id="350" r:id="rId15"/>
    <p:sldId id="352" r:id="rId16"/>
    <p:sldId id="351" r:id="rId17"/>
    <p:sldId id="287" r:id="rId18"/>
    <p:sldId id="343" r:id="rId19"/>
    <p:sldId id="346" r:id="rId20"/>
    <p:sldId id="368" r:id="rId21"/>
    <p:sldId id="380" r:id="rId22"/>
    <p:sldId id="291" r:id="rId23"/>
    <p:sldId id="295" r:id="rId24"/>
    <p:sldId id="360" r:id="rId25"/>
    <p:sldId id="361" r:id="rId26"/>
    <p:sldId id="387" r:id="rId27"/>
    <p:sldId id="363" r:id="rId28"/>
    <p:sldId id="364" r:id="rId29"/>
    <p:sldId id="366" r:id="rId30"/>
    <p:sldId id="395" r:id="rId31"/>
    <p:sldId id="367" r:id="rId32"/>
    <p:sldId id="293" r:id="rId33"/>
    <p:sldId id="341" r:id="rId34"/>
    <p:sldId id="392" r:id="rId35"/>
    <p:sldId id="355" r:id="rId36"/>
    <p:sldId id="356" r:id="rId37"/>
    <p:sldId id="382" r:id="rId38"/>
    <p:sldId id="389" r:id="rId39"/>
    <p:sldId id="394" r:id="rId40"/>
    <p:sldId id="342" r:id="rId41"/>
    <p:sldId id="373" r:id="rId42"/>
    <p:sldId id="337" r:id="rId43"/>
    <p:sldId id="375" r:id="rId44"/>
    <p:sldId id="374" r:id="rId45"/>
    <p:sldId id="390" r:id="rId46"/>
    <p:sldId id="379" r:id="rId47"/>
    <p:sldId id="334" r:id="rId48"/>
    <p:sldId id="336" r:id="rId49"/>
    <p:sldId id="322" r:id="rId50"/>
    <p:sldId id="338" r:id="rId51"/>
    <p:sldId id="339" r:id="rId52"/>
    <p:sldId id="340" r:id="rId53"/>
    <p:sldId id="331" r:id="rId54"/>
    <p:sldId id="327" r:id="rId55"/>
    <p:sldId id="385" r:id="rId56"/>
    <p:sldId id="386" r:id="rId57"/>
    <p:sldId id="330" r:id="rId58"/>
    <p:sldId id="329" r:id="rId59"/>
    <p:sldId id="335" r:id="rId60"/>
    <p:sldId id="344" r:id="rId61"/>
    <p:sldId id="347" r:id="rId62"/>
  </p:sldIdLst>
  <p:sldSz cx="9144000" cy="6858000" type="screen4x3"/>
  <p:notesSz cx="6858000" cy="9296400"/>
  <p:custDataLst>
    <p:tags r:id="rId65"/>
  </p:custDataLst>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36">
          <p15:clr>
            <a:srgbClr val="A4A3A4"/>
          </p15:clr>
        </p15:guide>
        <p15:guide id="2" pos="33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ntley, Alan P (US N-ECS - MID-ATLANTIC)" initials="HAP(N-M" lastIdx="18" clrIdx="0">
    <p:extLst>
      <p:ext uri="{19B8F6BF-5375-455C-9EA6-DF929625EA0E}">
        <p15:presenceInfo xmlns:p15="http://schemas.microsoft.com/office/powerpoint/2012/main" userId="Huntley, Alan P (US N-ECS - MID-ATLANTIC)" providerId="None"/>
      </p:ext>
    </p:extLst>
  </p:cmAuthor>
  <p:cmAuthor id="2" name="Huntley, Alan P. [US-US][NON-EMP]" initials="HAP[" lastIdx="4" clrIdx="1">
    <p:extLst>
      <p:ext uri="{19B8F6BF-5375-455C-9EA6-DF929625EA0E}">
        <p15:presenceInfo xmlns:p15="http://schemas.microsoft.com/office/powerpoint/2012/main" userId="S-1-5-21-727274380-931424960-1827182208-1387245" providerId="AD"/>
      </p:ext>
    </p:extLst>
  </p:cmAuthor>
  <p:cmAuthor id="3" name="Talkington, Dustin R (FAA)" initials="TDR(" lastIdx="5" clrIdx="2">
    <p:extLst>
      <p:ext uri="{19B8F6BF-5375-455C-9EA6-DF929625EA0E}">
        <p15:presenceInfo xmlns:p15="http://schemas.microsoft.com/office/powerpoint/2012/main" userId="Talkington, Dustin R (FA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1A379D"/>
    <a:srgbClr val="FF99FF"/>
    <a:srgbClr val="1D2F68"/>
    <a:srgbClr val="000098"/>
    <a:srgbClr val="9D5E53"/>
    <a:srgbClr val="33CCFF"/>
    <a:srgbClr val="FFF200"/>
    <a:srgbClr val="FF9900"/>
    <a:srgbClr val="8402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49" autoAdjust="0"/>
    <p:restoredTop sz="91304" autoAdjust="0"/>
  </p:normalViewPr>
  <p:slideViewPr>
    <p:cSldViewPr snapToGrid="0">
      <p:cViewPr varScale="1">
        <p:scale>
          <a:sx n="101" d="100"/>
          <a:sy n="101" d="100"/>
        </p:scale>
        <p:origin x="960" y="114"/>
      </p:cViewPr>
      <p:guideLst>
        <p:guide orient="horz" pos="536"/>
        <p:guide pos="339"/>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6" d="100"/>
          <a:sy n="66" d="100"/>
        </p:scale>
        <p:origin x="2280"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notesMaster" Target="notesMasters/notesMaster1.xml"/><Relationship Id="rId68" Type="http://schemas.openxmlformats.org/officeDocument/2006/relationships/viewProps" Target="viewProps.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handoutMaster" Target="handoutMasters/handoutMaster1.xml"/><Relationship Id="rId69"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eaLnBrk="1" hangingPunct="1">
              <a:spcBef>
                <a:spcPct val="0"/>
              </a:spcBef>
              <a:buFontTx/>
              <a:buNone/>
              <a:defRPr sz="1200">
                <a:latin typeface="Times New Roman" panose="02020603050405020304" pitchFamily="18" charset="0"/>
              </a:defRPr>
            </a:lvl1pPr>
          </a:lstStyle>
          <a:p>
            <a:pPr>
              <a:defRPr/>
            </a:pPr>
            <a:endParaRPr lang="en-US" alt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eaLnBrk="1" hangingPunct="1">
              <a:spcBef>
                <a:spcPct val="0"/>
              </a:spcBef>
              <a:buFontTx/>
              <a:buNone/>
              <a:defRPr sz="1200">
                <a:latin typeface="Times New Roman" panose="02020603050405020304" pitchFamily="18" charset="0"/>
              </a:defRPr>
            </a:lvl1pPr>
          </a:lstStyle>
          <a:p>
            <a:pPr>
              <a:defRPr/>
            </a:pPr>
            <a:endParaRPr lang="en-US" alt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eaLnBrk="1" hangingPunct="1">
              <a:spcBef>
                <a:spcPct val="0"/>
              </a:spcBef>
              <a:buFontTx/>
              <a:buNone/>
              <a:defRPr sz="1200">
                <a:latin typeface="Times New Roman" panose="02020603050405020304" pitchFamily="18" charset="0"/>
              </a:defRPr>
            </a:lvl1pPr>
          </a:lstStyle>
          <a:p>
            <a:pPr>
              <a:defRPr/>
            </a:pPr>
            <a:endParaRPr lang="en-US" alt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eaLnBrk="1" hangingPunct="1">
              <a:spcBef>
                <a:spcPct val="0"/>
              </a:spcBef>
              <a:buFontTx/>
              <a:buNone/>
              <a:defRPr sz="1200">
                <a:latin typeface="Times New Roman" panose="02020603050405020304" pitchFamily="18" charset="0"/>
              </a:defRPr>
            </a:lvl1pPr>
          </a:lstStyle>
          <a:p>
            <a:pPr>
              <a:defRPr/>
            </a:pPr>
            <a:fld id="{C7C52DBE-DF81-4CDE-81CC-A34C51459729}" type="slidenum">
              <a:rPr lang="en-US" altLang="en-US"/>
              <a:pPr>
                <a:defRPr/>
              </a:pPr>
              <a:t>‹#›</a:t>
            </a:fld>
            <a:endParaRPr lang="en-US" altLang="en-US"/>
          </a:p>
        </p:txBody>
      </p:sp>
    </p:spTree>
    <p:extLst>
      <p:ext uri="{BB962C8B-B14F-4D97-AF65-F5344CB8AC3E}">
        <p14:creationId xmlns:p14="http://schemas.microsoft.com/office/powerpoint/2010/main" val="2439708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eaLnBrk="1" hangingPunct="1">
              <a:spcBef>
                <a:spcPct val="0"/>
              </a:spcBef>
              <a:buFontTx/>
              <a:buNone/>
              <a:defRPr sz="1200">
                <a:latin typeface="Times New Roman" panose="02020603050405020304" pitchFamily="18" charset="0"/>
              </a:defRPr>
            </a:lvl1pPr>
          </a:lstStyle>
          <a:p>
            <a:pPr>
              <a:defRPr/>
            </a:pPr>
            <a:endParaRPr lang="en-US" alt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eaLnBrk="1" hangingPunct="1">
              <a:spcBef>
                <a:spcPct val="0"/>
              </a:spcBef>
              <a:buFontTx/>
              <a:buNone/>
              <a:defRPr sz="1200">
                <a:latin typeface="Times New Roman" panose="02020603050405020304" pitchFamily="18" charset="0"/>
              </a:defRPr>
            </a:lvl1pPr>
          </a:lstStyle>
          <a:p>
            <a:pPr>
              <a:defRPr/>
            </a:pPr>
            <a:endParaRPr lang="en-US" altLang="en-US"/>
          </a:p>
        </p:txBody>
      </p:sp>
      <p:sp>
        <p:nvSpPr>
          <p:cNvPr id="13316"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eaLnBrk="1" hangingPunct="1">
              <a:spcBef>
                <a:spcPct val="0"/>
              </a:spcBef>
              <a:buFontTx/>
              <a:buNone/>
              <a:defRPr sz="1200">
                <a:latin typeface="Times New Roman" panose="02020603050405020304" pitchFamily="18" charset="0"/>
              </a:defRPr>
            </a:lvl1pPr>
          </a:lstStyle>
          <a:p>
            <a:pPr>
              <a:defRPr/>
            </a:pPr>
            <a:endParaRPr lang="en-US" alt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eaLnBrk="1" hangingPunct="1">
              <a:spcBef>
                <a:spcPct val="0"/>
              </a:spcBef>
              <a:buFontTx/>
              <a:buNone/>
              <a:defRPr sz="1200">
                <a:latin typeface="Times New Roman" panose="02020603050405020304" pitchFamily="18" charset="0"/>
              </a:defRPr>
            </a:lvl1pPr>
          </a:lstStyle>
          <a:p>
            <a:pPr>
              <a:defRPr/>
            </a:pPr>
            <a:fld id="{ECDD6313-55C8-4DF2-BC03-1F4907DED0FF}" type="slidenum">
              <a:rPr lang="en-US" altLang="en-US"/>
              <a:pPr>
                <a:defRPr/>
              </a:pPr>
              <a:t>‹#›</a:t>
            </a:fld>
            <a:endParaRPr lang="en-US" altLang="en-US"/>
          </a:p>
        </p:txBody>
      </p:sp>
    </p:spTree>
    <p:extLst>
      <p:ext uri="{BB962C8B-B14F-4D97-AF65-F5344CB8AC3E}">
        <p14:creationId xmlns:p14="http://schemas.microsoft.com/office/powerpoint/2010/main" val="4240470407"/>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defTabSz="911225">
              <a:defRPr sz="2400">
                <a:solidFill>
                  <a:schemeClr val="tx1"/>
                </a:solidFill>
                <a:latin typeface="Arial" panose="020B0604020202020204" pitchFamily="34" charset="0"/>
              </a:defRPr>
            </a:lvl1pPr>
            <a:lvl2pPr marL="742950" indent="-285750" defTabSz="911225">
              <a:defRPr sz="2400">
                <a:solidFill>
                  <a:schemeClr val="tx1"/>
                </a:solidFill>
                <a:latin typeface="Arial" panose="020B0604020202020204" pitchFamily="34" charset="0"/>
              </a:defRPr>
            </a:lvl2pPr>
            <a:lvl3pPr marL="1143000" indent="-228600" defTabSz="911225">
              <a:defRPr sz="2400">
                <a:solidFill>
                  <a:schemeClr val="tx1"/>
                </a:solidFill>
                <a:latin typeface="Arial" panose="020B0604020202020204" pitchFamily="34" charset="0"/>
              </a:defRPr>
            </a:lvl3pPr>
            <a:lvl4pPr marL="1600200" indent="-228600" defTabSz="911225">
              <a:defRPr sz="2400">
                <a:solidFill>
                  <a:schemeClr val="tx1"/>
                </a:solidFill>
                <a:latin typeface="Arial" panose="020B0604020202020204" pitchFamily="34" charset="0"/>
              </a:defRPr>
            </a:lvl4pPr>
            <a:lvl5pPr marL="2057400" indent="-228600" defTabSz="911225">
              <a:defRPr sz="2400">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sz="2400">
                <a:solidFill>
                  <a:schemeClr val="tx1"/>
                </a:solidFill>
                <a:latin typeface="Arial" panose="020B0604020202020204" pitchFamily="34" charset="0"/>
              </a:defRPr>
            </a:lvl9pPr>
          </a:lstStyle>
          <a:p>
            <a:fld id="{2B4F6FBF-7587-4033-B6C4-F4A6A0D58F8A}" type="slidenum">
              <a:rPr lang="en-US" altLang="en-US" sz="1200" smtClean="0">
                <a:latin typeface="Times New Roman" panose="02020603050405020304" pitchFamily="18" charset="0"/>
              </a:rPr>
              <a:pPr/>
              <a:t>0</a:t>
            </a:fld>
            <a:endParaRPr lang="en-US" altLang="en-US" sz="1200" smtClean="0">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906175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panose="020B0604020202020204" pitchFamily="34" charset="0"/>
              </a:defRPr>
            </a:lvl1pPr>
            <a:lvl2pPr marL="742950" indent="-285750" defTabSz="911225" eaLnBrk="0" hangingPunct="0">
              <a:defRPr sz="2400">
                <a:solidFill>
                  <a:schemeClr val="tx1"/>
                </a:solidFill>
                <a:latin typeface="Arial" panose="020B0604020202020204" pitchFamily="34" charset="0"/>
              </a:defRPr>
            </a:lvl2pPr>
            <a:lvl3pPr marL="1143000" indent="-228600" defTabSz="911225" eaLnBrk="0" hangingPunct="0">
              <a:defRPr sz="2400">
                <a:solidFill>
                  <a:schemeClr val="tx1"/>
                </a:solidFill>
                <a:latin typeface="Arial" panose="020B0604020202020204" pitchFamily="34" charset="0"/>
              </a:defRPr>
            </a:lvl3pPr>
            <a:lvl4pPr marL="1600200" indent="-228600" defTabSz="911225" eaLnBrk="0" hangingPunct="0">
              <a:defRPr sz="2400">
                <a:solidFill>
                  <a:schemeClr val="tx1"/>
                </a:solidFill>
                <a:latin typeface="Arial" panose="020B0604020202020204" pitchFamily="34" charset="0"/>
              </a:defRPr>
            </a:lvl4pPr>
            <a:lvl5pPr marL="2057400" indent="-228600" defTabSz="911225" eaLnBrk="0" hangingPunct="0">
              <a:defRPr sz="2400">
                <a:solidFill>
                  <a:schemeClr val="tx1"/>
                </a:solidFill>
                <a:latin typeface="Arial" panose="020B0604020202020204" pitchFamily="34" charset="0"/>
              </a:defRPr>
            </a:lvl5pPr>
            <a:lvl6pPr marL="25146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497D66D1-85DE-41C1-9D12-0AA561B5620A}" type="slidenum">
              <a:rPr lang="en-US" altLang="en-US" sz="1200">
                <a:latin typeface="Times New Roman" panose="02020603050405020304" pitchFamily="18" charset="0"/>
              </a:rPr>
              <a:pPr eaLnBrk="1" hangingPunct="1"/>
              <a:t>9</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29143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panose="020B0604020202020204" pitchFamily="34" charset="0"/>
              </a:defRPr>
            </a:lvl1pPr>
            <a:lvl2pPr marL="742950" indent="-285750" defTabSz="911225" eaLnBrk="0" hangingPunct="0">
              <a:defRPr sz="2400">
                <a:solidFill>
                  <a:schemeClr val="tx1"/>
                </a:solidFill>
                <a:latin typeface="Arial" panose="020B0604020202020204" pitchFamily="34" charset="0"/>
              </a:defRPr>
            </a:lvl2pPr>
            <a:lvl3pPr marL="1143000" indent="-228600" defTabSz="911225" eaLnBrk="0" hangingPunct="0">
              <a:defRPr sz="2400">
                <a:solidFill>
                  <a:schemeClr val="tx1"/>
                </a:solidFill>
                <a:latin typeface="Arial" panose="020B0604020202020204" pitchFamily="34" charset="0"/>
              </a:defRPr>
            </a:lvl3pPr>
            <a:lvl4pPr marL="1600200" indent="-228600" defTabSz="911225" eaLnBrk="0" hangingPunct="0">
              <a:defRPr sz="2400">
                <a:solidFill>
                  <a:schemeClr val="tx1"/>
                </a:solidFill>
                <a:latin typeface="Arial" panose="020B0604020202020204" pitchFamily="34" charset="0"/>
              </a:defRPr>
            </a:lvl4pPr>
            <a:lvl5pPr marL="2057400" indent="-228600" defTabSz="911225" eaLnBrk="0" hangingPunct="0">
              <a:defRPr sz="2400">
                <a:solidFill>
                  <a:schemeClr val="tx1"/>
                </a:solidFill>
                <a:latin typeface="Arial" panose="020B0604020202020204" pitchFamily="34" charset="0"/>
              </a:defRPr>
            </a:lvl5pPr>
            <a:lvl6pPr marL="25146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E3D78B88-8304-4C7B-AFA9-631C13A0D14D}" type="slidenum">
              <a:rPr lang="en-US" altLang="en-US" sz="1200">
                <a:latin typeface="Times New Roman" panose="02020603050405020304" pitchFamily="18" charset="0"/>
              </a:rPr>
              <a:pPr eaLnBrk="1" hangingPunct="1"/>
              <a:t>10</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744962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panose="020B0604020202020204" pitchFamily="34" charset="0"/>
              </a:defRPr>
            </a:lvl1pPr>
            <a:lvl2pPr marL="742950" indent="-285750" defTabSz="911225" eaLnBrk="0" hangingPunct="0">
              <a:defRPr sz="2400">
                <a:solidFill>
                  <a:schemeClr val="tx1"/>
                </a:solidFill>
                <a:latin typeface="Arial" panose="020B0604020202020204" pitchFamily="34" charset="0"/>
              </a:defRPr>
            </a:lvl2pPr>
            <a:lvl3pPr marL="1143000" indent="-228600" defTabSz="911225" eaLnBrk="0" hangingPunct="0">
              <a:defRPr sz="2400">
                <a:solidFill>
                  <a:schemeClr val="tx1"/>
                </a:solidFill>
                <a:latin typeface="Arial" panose="020B0604020202020204" pitchFamily="34" charset="0"/>
              </a:defRPr>
            </a:lvl3pPr>
            <a:lvl4pPr marL="1600200" indent="-228600" defTabSz="911225" eaLnBrk="0" hangingPunct="0">
              <a:defRPr sz="2400">
                <a:solidFill>
                  <a:schemeClr val="tx1"/>
                </a:solidFill>
                <a:latin typeface="Arial" panose="020B0604020202020204" pitchFamily="34" charset="0"/>
              </a:defRPr>
            </a:lvl4pPr>
            <a:lvl5pPr marL="2057400" indent="-228600" defTabSz="911225" eaLnBrk="0" hangingPunct="0">
              <a:defRPr sz="2400">
                <a:solidFill>
                  <a:schemeClr val="tx1"/>
                </a:solidFill>
                <a:latin typeface="Arial" panose="020B0604020202020204" pitchFamily="34" charset="0"/>
              </a:defRPr>
            </a:lvl5pPr>
            <a:lvl6pPr marL="25146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DC676442-AD80-49B5-A716-347125FEEEB6}" type="slidenum">
              <a:rPr lang="en-US" altLang="en-US" sz="1200">
                <a:latin typeface="Times New Roman" panose="02020603050405020304" pitchFamily="18" charset="0"/>
              </a:rPr>
              <a:pPr eaLnBrk="1" hangingPunct="1"/>
              <a:t>11</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935281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panose="020B0604020202020204" pitchFamily="34" charset="0"/>
              </a:defRPr>
            </a:lvl1pPr>
            <a:lvl2pPr marL="742950" indent="-285750" defTabSz="911225" eaLnBrk="0" hangingPunct="0">
              <a:defRPr sz="2400">
                <a:solidFill>
                  <a:schemeClr val="tx1"/>
                </a:solidFill>
                <a:latin typeface="Arial" panose="020B0604020202020204" pitchFamily="34" charset="0"/>
              </a:defRPr>
            </a:lvl2pPr>
            <a:lvl3pPr marL="1143000" indent="-228600" defTabSz="911225" eaLnBrk="0" hangingPunct="0">
              <a:defRPr sz="2400">
                <a:solidFill>
                  <a:schemeClr val="tx1"/>
                </a:solidFill>
                <a:latin typeface="Arial" panose="020B0604020202020204" pitchFamily="34" charset="0"/>
              </a:defRPr>
            </a:lvl3pPr>
            <a:lvl4pPr marL="1600200" indent="-228600" defTabSz="911225" eaLnBrk="0" hangingPunct="0">
              <a:defRPr sz="2400">
                <a:solidFill>
                  <a:schemeClr val="tx1"/>
                </a:solidFill>
                <a:latin typeface="Arial" panose="020B0604020202020204" pitchFamily="34" charset="0"/>
              </a:defRPr>
            </a:lvl4pPr>
            <a:lvl5pPr marL="2057400" indent="-228600" defTabSz="911225" eaLnBrk="0" hangingPunct="0">
              <a:defRPr sz="2400">
                <a:solidFill>
                  <a:schemeClr val="tx1"/>
                </a:solidFill>
                <a:latin typeface="Arial" panose="020B0604020202020204" pitchFamily="34" charset="0"/>
              </a:defRPr>
            </a:lvl5pPr>
            <a:lvl6pPr marL="25146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A60CFE2D-D434-4392-9F94-64CFD32106B1}" type="slidenum">
              <a:rPr lang="en-US" altLang="en-US" sz="1200">
                <a:latin typeface="Times New Roman" panose="02020603050405020304" pitchFamily="18" charset="0"/>
              </a:rPr>
              <a:pPr eaLnBrk="1" hangingPunct="1"/>
              <a:t>12</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37516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CDD6313-55C8-4DF2-BC03-1F4907DED0FF}" type="slidenum">
              <a:rPr lang="en-US" altLang="en-US" smtClean="0"/>
              <a:pPr>
                <a:defRPr/>
              </a:pPr>
              <a:t>13</a:t>
            </a:fld>
            <a:endParaRPr lang="en-US" altLang="en-US"/>
          </a:p>
        </p:txBody>
      </p:sp>
    </p:spTree>
    <p:extLst>
      <p:ext uri="{BB962C8B-B14F-4D97-AF65-F5344CB8AC3E}">
        <p14:creationId xmlns:p14="http://schemas.microsoft.com/office/powerpoint/2010/main" val="2300652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panose="020B0604020202020204" pitchFamily="34" charset="0"/>
              </a:defRPr>
            </a:lvl1pPr>
            <a:lvl2pPr marL="742950" indent="-285750" defTabSz="911225" eaLnBrk="0" hangingPunct="0">
              <a:defRPr sz="2400">
                <a:solidFill>
                  <a:schemeClr val="tx1"/>
                </a:solidFill>
                <a:latin typeface="Arial" panose="020B0604020202020204" pitchFamily="34" charset="0"/>
              </a:defRPr>
            </a:lvl2pPr>
            <a:lvl3pPr marL="1143000" indent="-228600" defTabSz="911225" eaLnBrk="0" hangingPunct="0">
              <a:defRPr sz="2400">
                <a:solidFill>
                  <a:schemeClr val="tx1"/>
                </a:solidFill>
                <a:latin typeface="Arial" panose="020B0604020202020204" pitchFamily="34" charset="0"/>
              </a:defRPr>
            </a:lvl3pPr>
            <a:lvl4pPr marL="1600200" indent="-228600" defTabSz="911225" eaLnBrk="0" hangingPunct="0">
              <a:defRPr sz="2400">
                <a:solidFill>
                  <a:schemeClr val="tx1"/>
                </a:solidFill>
                <a:latin typeface="Arial" panose="020B0604020202020204" pitchFamily="34" charset="0"/>
              </a:defRPr>
            </a:lvl4pPr>
            <a:lvl5pPr marL="2057400" indent="-228600" defTabSz="911225" eaLnBrk="0" hangingPunct="0">
              <a:defRPr sz="2400">
                <a:solidFill>
                  <a:schemeClr val="tx1"/>
                </a:solidFill>
                <a:latin typeface="Arial" panose="020B0604020202020204" pitchFamily="34" charset="0"/>
              </a:defRPr>
            </a:lvl5pPr>
            <a:lvl6pPr marL="25146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4A28ADA1-9F9C-4997-BBF6-0CBF5E943264}" type="slidenum">
              <a:rPr lang="en-US" altLang="en-US" sz="1200">
                <a:latin typeface="Times New Roman" panose="02020603050405020304" pitchFamily="18" charset="0"/>
              </a:rPr>
              <a:pPr eaLnBrk="1" hangingPunct="1"/>
              <a:t>14</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862394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panose="020B0604020202020204" pitchFamily="34" charset="0"/>
              </a:defRPr>
            </a:lvl1pPr>
            <a:lvl2pPr marL="742950" indent="-285750" defTabSz="911225" eaLnBrk="0" hangingPunct="0">
              <a:defRPr sz="2400">
                <a:solidFill>
                  <a:schemeClr val="tx1"/>
                </a:solidFill>
                <a:latin typeface="Arial" panose="020B0604020202020204" pitchFamily="34" charset="0"/>
              </a:defRPr>
            </a:lvl2pPr>
            <a:lvl3pPr marL="1143000" indent="-228600" defTabSz="911225" eaLnBrk="0" hangingPunct="0">
              <a:defRPr sz="2400">
                <a:solidFill>
                  <a:schemeClr val="tx1"/>
                </a:solidFill>
                <a:latin typeface="Arial" panose="020B0604020202020204" pitchFamily="34" charset="0"/>
              </a:defRPr>
            </a:lvl3pPr>
            <a:lvl4pPr marL="1600200" indent="-228600" defTabSz="911225" eaLnBrk="0" hangingPunct="0">
              <a:defRPr sz="2400">
                <a:solidFill>
                  <a:schemeClr val="tx1"/>
                </a:solidFill>
                <a:latin typeface="Arial" panose="020B0604020202020204" pitchFamily="34" charset="0"/>
              </a:defRPr>
            </a:lvl4pPr>
            <a:lvl5pPr marL="2057400" indent="-228600" defTabSz="911225" eaLnBrk="0" hangingPunct="0">
              <a:defRPr sz="2400">
                <a:solidFill>
                  <a:schemeClr val="tx1"/>
                </a:solidFill>
                <a:latin typeface="Arial" panose="020B0604020202020204" pitchFamily="34" charset="0"/>
              </a:defRPr>
            </a:lvl5pPr>
            <a:lvl6pPr marL="25146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50066B4B-A876-493B-9E20-04664A907D85}" type="slidenum">
              <a:rPr lang="en-US" altLang="en-US" sz="1200">
                <a:latin typeface="Times New Roman" panose="02020603050405020304" pitchFamily="18" charset="0"/>
              </a:rPr>
              <a:pPr eaLnBrk="1" hangingPunct="1"/>
              <a:t>15</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901937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panose="020B0604020202020204" pitchFamily="34" charset="0"/>
              </a:defRPr>
            </a:lvl1pPr>
            <a:lvl2pPr marL="742950" indent="-285750" defTabSz="911225" eaLnBrk="0" hangingPunct="0">
              <a:defRPr sz="2400">
                <a:solidFill>
                  <a:schemeClr val="tx1"/>
                </a:solidFill>
                <a:latin typeface="Arial" panose="020B0604020202020204" pitchFamily="34" charset="0"/>
              </a:defRPr>
            </a:lvl2pPr>
            <a:lvl3pPr marL="1143000" indent="-228600" defTabSz="911225" eaLnBrk="0" hangingPunct="0">
              <a:defRPr sz="2400">
                <a:solidFill>
                  <a:schemeClr val="tx1"/>
                </a:solidFill>
                <a:latin typeface="Arial" panose="020B0604020202020204" pitchFamily="34" charset="0"/>
              </a:defRPr>
            </a:lvl3pPr>
            <a:lvl4pPr marL="1600200" indent="-228600" defTabSz="911225" eaLnBrk="0" hangingPunct="0">
              <a:defRPr sz="2400">
                <a:solidFill>
                  <a:schemeClr val="tx1"/>
                </a:solidFill>
                <a:latin typeface="Arial" panose="020B0604020202020204" pitchFamily="34" charset="0"/>
              </a:defRPr>
            </a:lvl4pPr>
            <a:lvl5pPr marL="2057400" indent="-228600" defTabSz="911225" eaLnBrk="0" hangingPunct="0">
              <a:defRPr sz="2400">
                <a:solidFill>
                  <a:schemeClr val="tx1"/>
                </a:solidFill>
                <a:latin typeface="Arial" panose="020B0604020202020204" pitchFamily="34" charset="0"/>
              </a:defRPr>
            </a:lvl5pPr>
            <a:lvl6pPr marL="25146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E04A723F-0939-4510-89E3-9FF95118EED8}" type="slidenum">
              <a:rPr lang="en-US" altLang="en-US" sz="1200">
                <a:latin typeface="Times New Roman" panose="02020603050405020304" pitchFamily="18" charset="0"/>
              </a:rPr>
              <a:pPr eaLnBrk="1" hangingPunct="1"/>
              <a:t>16</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310985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CDD6313-55C8-4DF2-BC03-1F4907DED0FF}" type="slidenum">
              <a:rPr lang="en-US" altLang="en-US" smtClean="0"/>
              <a:pPr>
                <a:defRPr/>
              </a:pPr>
              <a:t>17</a:t>
            </a:fld>
            <a:endParaRPr lang="en-US" altLang="en-US"/>
          </a:p>
        </p:txBody>
      </p:sp>
    </p:spTree>
    <p:extLst>
      <p:ext uri="{BB962C8B-B14F-4D97-AF65-F5344CB8AC3E}">
        <p14:creationId xmlns:p14="http://schemas.microsoft.com/office/powerpoint/2010/main" val="3205979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CDD6313-55C8-4DF2-BC03-1F4907DED0FF}" type="slidenum">
              <a:rPr lang="en-US" altLang="en-US" smtClean="0"/>
              <a:pPr>
                <a:defRPr/>
              </a:pPr>
              <a:t>18</a:t>
            </a:fld>
            <a:endParaRPr lang="en-US" altLang="en-US"/>
          </a:p>
        </p:txBody>
      </p:sp>
    </p:spTree>
    <p:extLst>
      <p:ext uri="{BB962C8B-B14F-4D97-AF65-F5344CB8AC3E}">
        <p14:creationId xmlns:p14="http://schemas.microsoft.com/office/powerpoint/2010/main" val="3864454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CDD6313-55C8-4DF2-BC03-1F4907DED0FF}" type="slidenum">
              <a:rPr lang="en-US" altLang="en-US" smtClean="0"/>
              <a:pPr>
                <a:defRPr/>
              </a:pPr>
              <a:t>1</a:t>
            </a:fld>
            <a:endParaRPr lang="en-US" altLang="en-US"/>
          </a:p>
        </p:txBody>
      </p:sp>
    </p:spTree>
    <p:extLst>
      <p:ext uri="{BB962C8B-B14F-4D97-AF65-F5344CB8AC3E}">
        <p14:creationId xmlns:p14="http://schemas.microsoft.com/office/powerpoint/2010/main" val="2450800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CDD6313-55C8-4DF2-BC03-1F4907DED0FF}" type="slidenum">
              <a:rPr lang="en-US" altLang="en-US" smtClean="0"/>
              <a:pPr>
                <a:defRPr/>
              </a:pPr>
              <a:t>19</a:t>
            </a:fld>
            <a:endParaRPr lang="en-US" altLang="en-US"/>
          </a:p>
        </p:txBody>
      </p:sp>
    </p:spTree>
    <p:extLst>
      <p:ext uri="{BB962C8B-B14F-4D97-AF65-F5344CB8AC3E}">
        <p14:creationId xmlns:p14="http://schemas.microsoft.com/office/powerpoint/2010/main" val="3447442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panose="020B0604020202020204" pitchFamily="34" charset="0"/>
              </a:defRPr>
            </a:lvl1pPr>
            <a:lvl2pPr marL="742950" indent="-285750" defTabSz="911225" eaLnBrk="0" hangingPunct="0">
              <a:defRPr sz="2400">
                <a:solidFill>
                  <a:schemeClr val="tx1"/>
                </a:solidFill>
                <a:latin typeface="Arial" panose="020B0604020202020204" pitchFamily="34" charset="0"/>
              </a:defRPr>
            </a:lvl2pPr>
            <a:lvl3pPr marL="1143000" indent="-228600" defTabSz="911225" eaLnBrk="0" hangingPunct="0">
              <a:defRPr sz="2400">
                <a:solidFill>
                  <a:schemeClr val="tx1"/>
                </a:solidFill>
                <a:latin typeface="Arial" panose="020B0604020202020204" pitchFamily="34" charset="0"/>
              </a:defRPr>
            </a:lvl3pPr>
            <a:lvl4pPr marL="1600200" indent="-228600" defTabSz="911225" eaLnBrk="0" hangingPunct="0">
              <a:defRPr sz="2400">
                <a:solidFill>
                  <a:schemeClr val="tx1"/>
                </a:solidFill>
                <a:latin typeface="Arial" panose="020B0604020202020204" pitchFamily="34" charset="0"/>
              </a:defRPr>
            </a:lvl4pPr>
            <a:lvl5pPr marL="2057400" indent="-228600" defTabSz="911225" eaLnBrk="0" hangingPunct="0">
              <a:defRPr sz="2400">
                <a:solidFill>
                  <a:schemeClr val="tx1"/>
                </a:solidFill>
                <a:latin typeface="Arial" panose="020B0604020202020204" pitchFamily="34" charset="0"/>
              </a:defRPr>
            </a:lvl5pPr>
            <a:lvl6pPr marL="25146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50066B4B-A876-493B-9E20-04664A907D85}" type="slidenum">
              <a:rPr lang="en-US" altLang="en-US" sz="1200">
                <a:latin typeface="Times New Roman" panose="02020603050405020304" pitchFamily="18" charset="0"/>
              </a:rPr>
              <a:pPr eaLnBrk="1" hangingPunct="1"/>
              <a:t>20</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725385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panose="020B0604020202020204" pitchFamily="34" charset="0"/>
              </a:defRPr>
            </a:lvl1pPr>
            <a:lvl2pPr marL="742950" indent="-285750" defTabSz="911225" eaLnBrk="0" hangingPunct="0">
              <a:defRPr sz="2400">
                <a:solidFill>
                  <a:schemeClr val="tx1"/>
                </a:solidFill>
                <a:latin typeface="Arial" panose="020B0604020202020204" pitchFamily="34" charset="0"/>
              </a:defRPr>
            </a:lvl2pPr>
            <a:lvl3pPr marL="1143000" indent="-228600" defTabSz="911225" eaLnBrk="0" hangingPunct="0">
              <a:defRPr sz="2400">
                <a:solidFill>
                  <a:schemeClr val="tx1"/>
                </a:solidFill>
                <a:latin typeface="Arial" panose="020B0604020202020204" pitchFamily="34" charset="0"/>
              </a:defRPr>
            </a:lvl3pPr>
            <a:lvl4pPr marL="1600200" indent="-228600" defTabSz="911225" eaLnBrk="0" hangingPunct="0">
              <a:defRPr sz="2400">
                <a:solidFill>
                  <a:schemeClr val="tx1"/>
                </a:solidFill>
                <a:latin typeface="Arial" panose="020B0604020202020204" pitchFamily="34" charset="0"/>
              </a:defRPr>
            </a:lvl4pPr>
            <a:lvl5pPr marL="2057400" indent="-228600" defTabSz="911225" eaLnBrk="0" hangingPunct="0">
              <a:defRPr sz="2400">
                <a:solidFill>
                  <a:schemeClr val="tx1"/>
                </a:solidFill>
                <a:latin typeface="Arial" panose="020B0604020202020204" pitchFamily="34" charset="0"/>
              </a:defRPr>
            </a:lvl5pPr>
            <a:lvl6pPr marL="25146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388886E1-6795-44A1-BFE7-DC05BB83A9C8}" type="slidenum">
              <a:rPr lang="en-US" altLang="en-US" sz="1200">
                <a:latin typeface="Times New Roman" panose="02020603050405020304" pitchFamily="18" charset="0"/>
              </a:rPr>
              <a:pPr eaLnBrk="1" hangingPunct="1"/>
              <a:t>21</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301885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panose="020B0604020202020204" pitchFamily="34" charset="0"/>
              </a:defRPr>
            </a:lvl1pPr>
            <a:lvl2pPr marL="742950" indent="-285750" defTabSz="911225" eaLnBrk="0" hangingPunct="0">
              <a:defRPr sz="2400">
                <a:solidFill>
                  <a:schemeClr val="tx1"/>
                </a:solidFill>
                <a:latin typeface="Arial" panose="020B0604020202020204" pitchFamily="34" charset="0"/>
              </a:defRPr>
            </a:lvl2pPr>
            <a:lvl3pPr marL="1143000" indent="-228600" defTabSz="911225" eaLnBrk="0" hangingPunct="0">
              <a:defRPr sz="2400">
                <a:solidFill>
                  <a:schemeClr val="tx1"/>
                </a:solidFill>
                <a:latin typeface="Arial" panose="020B0604020202020204" pitchFamily="34" charset="0"/>
              </a:defRPr>
            </a:lvl3pPr>
            <a:lvl4pPr marL="1600200" indent="-228600" defTabSz="911225" eaLnBrk="0" hangingPunct="0">
              <a:defRPr sz="2400">
                <a:solidFill>
                  <a:schemeClr val="tx1"/>
                </a:solidFill>
                <a:latin typeface="Arial" panose="020B0604020202020204" pitchFamily="34" charset="0"/>
              </a:defRPr>
            </a:lvl4pPr>
            <a:lvl5pPr marL="2057400" indent="-228600" defTabSz="911225" eaLnBrk="0" hangingPunct="0">
              <a:defRPr sz="2400">
                <a:solidFill>
                  <a:schemeClr val="tx1"/>
                </a:solidFill>
                <a:latin typeface="Arial" panose="020B0604020202020204" pitchFamily="34" charset="0"/>
              </a:defRPr>
            </a:lvl5pPr>
            <a:lvl6pPr marL="25146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388886E1-6795-44A1-BFE7-DC05BB83A9C8}"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1225"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72132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panose="020B0604020202020204" pitchFamily="34" charset="0"/>
              </a:defRPr>
            </a:lvl1pPr>
            <a:lvl2pPr marL="742950" indent="-285750" defTabSz="911225" eaLnBrk="0" hangingPunct="0">
              <a:defRPr sz="2400">
                <a:solidFill>
                  <a:schemeClr val="tx1"/>
                </a:solidFill>
                <a:latin typeface="Arial" panose="020B0604020202020204" pitchFamily="34" charset="0"/>
              </a:defRPr>
            </a:lvl2pPr>
            <a:lvl3pPr marL="1143000" indent="-228600" defTabSz="911225" eaLnBrk="0" hangingPunct="0">
              <a:defRPr sz="2400">
                <a:solidFill>
                  <a:schemeClr val="tx1"/>
                </a:solidFill>
                <a:latin typeface="Arial" panose="020B0604020202020204" pitchFamily="34" charset="0"/>
              </a:defRPr>
            </a:lvl3pPr>
            <a:lvl4pPr marL="1600200" indent="-228600" defTabSz="911225" eaLnBrk="0" hangingPunct="0">
              <a:defRPr sz="2400">
                <a:solidFill>
                  <a:schemeClr val="tx1"/>
                </a:solidFill>
                <a:latin typeface="Arial" panose="020B0604020202020204" pitchFamily="34" charset="0"/>
              </a:defRPr>
            </a:lvl4pPr>
            <a:lvl5pPr marL="2057400" indent="-228600" defTabSz="911225" eaLnBrk="0" hangingPunct="0">
              <a:defRPr sz="2400">
                <a:solidFill>
                  <a:schemeClr val="tx1"/>
                </a:solidFill>
                <a:latin typeface="Arial" panose="020B0604020202020204" pitchFamily="34" charset="0"/>
              </a:defRPr>
            </a:lvl5pPr>
            <a:lvl6pPr marL="25146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388886E1-6795-44A1-BFE7-DC05BB83A9C8}" type="slidenum">
              <a:rPr lang="en-US" altLang="en-US" sz="1200">
                <a:latin typeface="Times New Roman" panose="02020603050405020304" pitchFamily="18" charset="0"/>
              </a:rPr>
              <a:pPr eaLnBrk="1" hangingPunct="1"/>
              <a:t>23</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893572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panose="020B0604020202020204" pitchFamily="34" charset="0"/>
              </a:defRPr>
            </a:lvl1pPr>
            <a:lvl2pPr marL="742950" indent="-285750" defTabSz="911225" eaLnBrk="0" hangingPunct="0">
              <a:defRPr sz="2400">
                <a:solidFill>
                  <a:schemeClr val="tx1"/>
                </a:solidFill>
                <a:latin typeface="Arial" panose="020B0604020202020204" pitchFamily="34" charset="0"/>
              </a:defRPr>
            </a:lvl2pPr>
            <a:lvl3pPr marL="1143000" indent="-228600" defTabSz="911225" eaLnBrk="0" hangingPunct="0">
              <a:defRPr sz="2400">
                <a:solidFill>
                  <a:schemeClr val="tx1"/>
                </a:solidFill>
                <a:latin typeface="Arial" panose="020B0604020202020204" pitchFamily="34" charset="0"/>
              </a:defRPr>
            </a:lvl3pPr>
            <a:lvl4pPr marL="1600200" indent="-228600" defTabSz="911225" eaLnBrk="0" hangingPunct="0">
              <a:defRPr sz="2400">
                <a:solidFill>
                  <a:schemeClr val="tx1"/>
                </a:solidFill>
                <a:latin typeface="Arial" panose="020B0604020202020204" pitchFamily="34" charset="0"/>
              </a:defRPr>
            </a:lvl4pPr>
            <a:lvl5pPr marL="2057400" indent="-228600" defTabSz="911225" eaLnBrk="0" hangingPunct="0">
              <a:defRPr sz="2400">
                <a:solidFill>
                  <a:schemeClr val="tx1"/>
                </a:solidFill>
                <a:latin typeface="Arial" panose="020B0604020202020204" pitchFamily="34" charset="0"/>
              </a:defRPr>
            </a:lvl5pPr>
            <a:lvl6pPr marL="25146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388886E1-6795-44A1-BFE7-DC05BB83A9C8}" type="slidenum">
              <a:rPr lang="en-US" altLang="en-US" sz="1200">
                <a:latin typeface="Times New Roman" panose="02020603050405020304" pitchFamily="18" charset="0"/>
              </a:rPr>
              <a:pPr eaLnBrk="1" hangingPunct="1"/>
              <a:t>24</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687780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panose="020B0604020202020204" pitchFamily="34" charset="0"/>
              </a:defRPr>
            </a:lvl1pPr>
            <a:lvl2pPr marL="742950" indent="-285750" defTabSz="911225" eaLnBrk="0" hangingPunct="0">
              <a:defRPr sz="2400">
                <a:solidFill>
                  <a:schemeClr val="tx1"/>
                </a:solidFill>
                <a:latin typeface="Arial" panose="020B0604020202020204" pitchFamily="34" charset="0"/>
              </a:defRPr>
            </a:lvl2pPr>
            <a:lvl3pPr marL="1143000" indent="-228600" defTabSz="911225" eaLnBrk="0" hangingPunct="0">
              <a:defRPr sz="2400">
                <a:solidFill>
                  <a:schemeClr val="tx1"/>
                </a:solidFill>
                <a:latin typeface="Arial" panose="020B0604020202020204" pitchFamily="34" charset="0"/>
              </a:defRPr>
            </a:lvl3pPr>
            <a:lvl4pPr marL="1600200" indent="-228600" defTabSz="911225" eaLnBrk="0" hangingPunct="0">
              <a:defRPr sz="2400">
                <a:solidFill>
                  <a:schemeClr val="tx1"/>
                </a:solidFill>
                <a:latin typeface="Arial" panose="020B0604020202020204" pitchFamily="34" charset="0"/>
              </a:defRPr>
            </a:lvl4pPr>
            <a:lvl5pPr marL="2057400" indent="-228600" defTabSz="911225" eaLnBrk="0" hangingPunct="0">
              <a:defRPr sz="2400">
                <a:solidFill>
                  <a:schemeClr val="tx1"/>
                </a:solidFill>
                <a:latin typeface="Arial" panose="020B0604020202020204" pitchFamily="34" charset="0"/>
              </a:defRPr>
            </a:lvl5pPr>
            <a:lvl6pPr marL="25146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8EE15A29-A15F-4D00-ABCB-018CC060CA02}" type="slidenum">
              <a:rPr lang="en-US" altLang="en-US" sz="1200">
                <a:latin typeface="Times New Roman" panose="02020603050405020304" pitchFamily="18" charset="0"/>
              </a:rPr>
              <a:pPr eaLnBrk="1" hangingPunct="1"/>
              <a:t>25</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4279282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panose="020B0604020202020204" pitchFamily="34" charset="0"/>
              </a:defRPr>
            </a:lvl1pPr>
            <a:lvl2pPr marL="742950" indent="-285750" defTabSz="911225" eaLnBrk="0" hangingPunct="0">
              <a:defRPr sz="2400">
                <a:solidFill>
                  <a:schemeClr val="tx1"/>
                </a:solidFill>
                <a:latin typeface="Arial" panose="020B0604020202020204" pitchFamily="34" charset="0"/>
              </a:defRPr>
            </a:lvl2pPr>
            <a:lvl3pPr marL="1143000" indent="-228600" defTabSz="911225" eaLnBrk="0" hangingPunct="0">
              <a:defRPr sz="2400">
                <a:solidFill>
                  <a:schemeClr val="tx1"/>
                </a:solidFill>
                <a:latin typeface="Arial" panose="020B0604020202020204" pitchFamily="34" charset="0"/>
              </a:defRPr>
            </a:lvl3pPr>
            <a:lvl4pPr marL="1600200" indent="-228600" defTabSz="911225" eaLnBrk="0" hangingPunct="0">
              <a:defRPr sz="2400">
                <a:solidFill>
                  <a:schemeClr val="tx1"/>
                </a:solidFill>
                <a:latin typeface="Arial" panose="020B0604020202020204" pitchFamily="34" charset="0"/>
              </a:defRPr>
            </a:lvl4pPr>
            <a:lvl5pPr marL="2057400" indent="-228600" defTabSz="911225" eaLnBrk="0" hangingPunct="0">
              <a:defRPr sz="2400">
                <a:solidFill>
                  <a:schemeClr val="tx1"/>
                </a:solidFill>
                <a:latin typeface="Arial" panose="020B0604020202020204" pitchFamily="34" charset="0"/>
              </a:defRPr>
            </a:lvl5pPr>
            <a:lvl6pPr marL="25146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8EE15A29-A15F-4D00-ABCB-018CC060CA02}" type="slidenum">
              <a:rPr lang="en-US" altLang="en-US" sz="1200">
                <a:latin typeface="Times New Roman" panose="02020603050405020304" pitchFamily="18" charset="0"/>
              </a:rPr>
              <a:pPr eaLnBrk="1" hangingPunct="1"/>
              <a:t>26</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251299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CDD6313-55C8-4DF2-BC03-1F4907DED0FF}" type="slidenum">
              <a:rPr lang="en-US" altLang="en-US" smtClean="0"/>
              <a:pPr>
                <a:defRPr/>
              </a:pPr>
              <a:t>27</a:t>
            </a:fld>
            <a:endParaRPr lang="en-US" altLang="en-US"/>
          </a:p>
        </p:txBody>
      </p:sp>
    </p:spTree>
    <p:extLst>
      <p:ext uri="{BB962C8B-B14F-4D97-AF65-F5344CB8AC3E}">
        <p14:creationId xmlns:p14="http://schemas.microsoft.com/office/powerpoint/2010/main" val="13154332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panose="020B0604020202020204" pitchFamily="34" charset="0"/>
              </a:defRPr>
            </a:lvl1pPr>
            <a:lvl2pPr marL="742950" indent="-285750" defTabSz="911225" eaLnBrk="0" hangingPunct="0">
              <a:defRPr sz="2400">
                <a:solidFill>
                  <a:schemeClr val="tx1"/>
                </a:solidFill>
                <a:latin typeface="Arial" panose="020B0604020202020204" pitchFamily="34" charset="0"/>
              </a:defRPr>
            </a:lvl2pPr>
            <a:lvl3pPr marL="1143000" indent="-228600" defTabSz="911225" eaLnBrk="0" hangingPunct="0">
              <a:defRPr sz="2400">
                <a:solidFill>
                  <a:schemeClr val="tx1"/>
                </a:solidFill>
                <a:latin typeface="Arial" panose="020B0604020202020204" pitchFamily="34" charset="0"/>
              </a:defRPr>
            </a:lvl3pPr>
            <a:lvl4pPr marL="1600200" indent="-228600" defTabSz="911225" eaLnBrk="0" hangingPunct="0">
              <a:defRPr sz="2400">
                <a:solidFill>
                  <a:schemeClr val="tx1"/>
                </a:solidFill>
                <a:latin typeface="Arial" panose="020B0604020202020204" pitchFamily="34" charset="0"/>
              </a:defRPr>
            </a:lvl4pPr>
            <a:lvl5pPr marL="2057400" indent="-228600" defTabSz="911225" eaLnBrk="0" hangingPunct="0">
              <a:defRPr sz="2400">
                <a:solidFill>
                  <a:schemeClr val="tx1"/>
                </a:solidFill>
                <a:latin typeface="Arial" panose="020B0604020202020204" pitchFamily="34" charset="0"/>
              </a:defRPr>
            </a:lvl5pPr>
            <a:lvl6pPr marL="25146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A60CFE2D-D434-4392-9F94-64CFD32106B1}" type="slidenum">
              <a:rPr lang="en-US" altLang="en-US" sz="1200">
                <a:latin typeface="Times New Roman" panose="02020603050405020304" pitchFamily="18" charset="0"/>
              </a:rPr>
              <a:pPr eaLnBrk="1" hangingPunct="1"/>
              <a:t>28</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013502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CDD6313-55C8-4DF2-BC03-1F4907DED0FF}" type="slidenum">
              <a:rPr lang="en-US" altLang="en-US" smtClean="0"/>
              <a:pPr>
                <a:defRPr/>
              </a:pPr>
              <a:t>2</a:t>
            </a:fld>
            <a:endParaRPr lang="en-US" altLang="en-US"/>
          </a:p>
        </p:txBody>
      </p:sp>
    </p:spTree>
    <p:extLst>
      <p:ext uri="{BB962C8B-B14F-4D97-AF65-F5344CB8AC3E}">
        <p14:creationId xmlns:p14="http://schemas.microsoft.com/office/powerpoint/2010/main" val="2379718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panose="020B0604020202020204" pitchFamily="34" charset="0"/>
              </a:defRPr>
            </a:lvl1pPr>
            <a:lvl2pPr marL="742950" indent="-285750" defTabSz="911225" eaLnBrk="0" hangingPunct="0">
              <a:defRPr sz="2400">
                <a:solidFill>
                  <a:schemeClr val="tx1"/>
                </a:solidFill>
                <a:latin typeface="Arial" panose="020B0604020202020204" pitchFamily="34" charset="0"/>
              </a:defRPr>
            </a:lvl2pPr>
            <a:lvl3pPr marL="1143000" indent="-228600" defTabSz="911225" eaLnBrk="0" hangingPunct="0">
              <a:defRPr sz="2400">
                <a:solidFill>
                  <a:schemeClr val="tx1"/>
                </a:solidFill>
                <a:latin typeface="Arial" panose="020B0604020202020204" pitchFamily="34" charset="0"/>
              </a:defRPr>
            </a:lvl3pPr>
            <a:lvl4pPr marL="1600200" indent="-228600" defTabSz="911225" eaLnBrk="0" hangingPunct="0">
              <a:defRPr sz="2400">
                <a:solidFill>
                  <a:schemeClr val="tx1"/>
                </a:solidFill>
                <a:latin typeface="Arial" panose="020B0604020202020204" pitchFamily="34" charset="0"/>
              </a:defRPr>
            </a:lvl4pPr>
            <a:lvl5pPr marL="2057400" indent="-228600" defTabSz="911225" eaLnBrk="0" hangingPunct="0">
              <a:defRPr sz="2400">
                <a:solidFill>
                  <a:schemeClr val="tx1"/>
                </a:solidFill>
                <a:latin typeface="Arial" panose="020B0604020202020204" pitchFamily="34" charset="0"/>
              </a:defRPr>
            </a:lvl5pPr>
            <a:lvl6pPr marL="25146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45D97DFE-6A78-444A-A48A-6BBEDAC7CAFB}" type="slidenum">
              <a:rPr lang="en-US" altLang="en-US" sz="1200">
                <a:latin typeface="Times New Roman" panose="02020603050405020304" pitchFamily="18" charset="0"/>
              </a:rPr>
              <a:pPr eaLnBrk="1" hangingPunct="1"/>
              <a:t>29</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174449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panose="020B0604020202020204" pitchFamily="34" charset="0"/>
              </a:defRPr>
            </a:lvl1pPr>
            <a:lvl2pPr marL="742950" indent="-285750" defTabSz="911225" eaLnBrk="0" hangingPunct="0">
              <a:defRPr sz="2400">
                <a:solidFill>
                  <a:schemeClr val="tx1"/>
                </a:solidFill>
                <a:latin typeface="Arial" panose="020B0604020202020204" pitchFamily="34" charset="0"/>
              </a:defRPr>
            </a:lvl2pPr>
            <a:lvl3pPr marL="1143000" indent="-228600" defTabSz="911225" eaLnBrk="0" hangingPunct="0">
              <a:defRPr sz="2400">
                <a:solidFill>
                  <a:schemeClr val="tx1"/>
                </a:solidFill>
                <a:latin typeface="Arial" panose="020B0604020202020204" pitchFamily="34" charset="0"/>
              </a:defRPr>
            </a:lvl3pPr>
            <a:lvl4pPr marL="1600200" indent="-228600" defTabSz="911225" eaLnBrk="0" hangingPunct="0">
              <a:defRPr sz="2400">
                <a:solidFill>
                  <a:schemeClr val="tx1"/>
                </a:solidFill>
                <a:latin typeface="Arial" panose="020B0604020202020204" pitchFamily="34" charset="0"/>
              </a:defRPr>
            </a:lvl4pPr>
            <a:lvl5pPr marL="2057400" indent="-228600" defTabSz="911225" eaLnBrk="0" hangingPunct="0">
              <a:defRPr sz="2400">
                <a:solidFill>
                  <a:schemeClr val="tx1"/>
                </a:solidFill>
                <a:latin typeface="Arial" panose="020B0604020202020204" pitchFamily="34" charset="0"/>
              </a:defRPr>
            </a:lvl5pPr>
            <a:lvl6pPr marL="25146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A60CFE2D-D434-4392-9F94-64CFD32106B1}" type="slidenum">
              <a:rPr lang="en-US" altLang="en-US" sz="1200">
                <a:latin typeface="Times New Roman" panose="02020603050405020304" pitchFamily="18" charset="0"/>
              </a:rPr>
              <a:pPr eaLnBrk="1" hangingPunct="1"/>
              <a:t>30</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42738061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panose="020B0604020202020204" pitchFamily="34" charset="0"/>
              </a:defRPr>
            </a:lvl1pPr>
            <a:lvl2pPr marL="742950" indent="-285750" defTabSz="911225" eaLnBrk="0" hangingPunct="0">
              <a:defRPr sz="2400">
                <a:solidFill>
                  <a:schemeClr val="tx1"/>
                </a:solidFill>
                <a:latin typeface="Arial" panose="020B0604020202020204" pitchFamily="34" charset="0"/>
              </a:defRPr>
            </a:lvl2pPr>
            <a:lvl3pPr marL="1143000" indent="-228600" defTabSz="911225" eaLnBrk="0" hangingPunct="0">
              <a:defRPr sz="2400">
                <a:solidFill>
                  <a:schemeClr val="tx1"/>
                </a:solidFill>
                <a:latin typeface="Arial" panose="020B0604020202020204" pitchFamily="34" charset="0"/>
              </a:defRPr>
            </a:lvl3pPr>
            <a:lvl4pPr marL="1600200" indent="-228600" defTabSz="911225" eaLnBrk="0" hangingPunct="0">
              <a:defRPr sz="2400">
                <a:solidFill>
                  <a:schemeClr val="tx1"/>
                </a:solidFill>
                <a:latin typeface="Arial" panose="020B0604020202020204" pitchFamily="34" charset="0"/>
              </a:defRPr>
            </a:lvl4pPr>
            <a:lvl5pPr marL="2057400" indent="-228600" defTabSz="911225" eaLnBrk="0" hangingPunct="0">
              <a:defRPr sz="2400">
                <a:solidFill>
                  <a:schemeClr val="tx1"/>
                </a:solidFill>
                <a:latin typeface="Arial" panose="020B0604020202020204" pitchFamily="34" charset="0"/>
              </a:defRPr>
            </a:lvl5pPr>
            <a:lvl6pPr marL="25146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A60CFE2D-D434-4392-9F94-64CFD32106B1}" type="slidenum">
              <a:rPr lang="en-US" altLang="en-US" sz="1200">
                <a:latin typeface="Times New Roman" panose="02020603050405020304" pitchFamily="18" charset="0"/>
              </a:rPr>
              <a:pPr eaLnBrk="1" hangingPunct="1"/>
              <a:t>31</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4098730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panose="020B0604020202020204" pitchFamily="34" charset="0"/>
              </a:defRPr>
            </a:lvl1pPr>
            <a:lvl2pPr marL="742950" indent="-285750" defTabSz="911225" eaLnBrk="0" hangingPunct="0">
              <a:defRPr sz="2400">
                <a:solidFill>
                  <a:schemeClr val="tx1"/>
                </a:solidFill>
                <a:latin typeface="Arial" panose="020B0604020202020204" pitchFamily="34" charset="0"/>
              </a:defRPr>
            </a:lvl2pPr>
            <a:lvl3pPr marL="1143000" indent="-228600" defTabSz="911225" eaLnBrk="0" hangingPunct="0">
              <a:defRPr sz="2400">
                <a:solidFill>
                  <a:schemeClr val="tx1"/>
                </a:solidFill>
                <a:latin typeface="Arial" panose="020B0604020202020204" pitchFamily="34" charset="0"/>
              </a:defRPr>
            </a:lvl3pPr>
            <a:lvl4pPr marL="1600200" indent="-228600" defTabSz="911225" eaLnBrk="0" hangingPunct="0">
              <a:defRPr sz="2400">
                <a:solidFill>
                  <a:schemeClr val="tx1"/>
                </a:solidFill>
                <a:latin typeface="Arial" panose="020B0604020202020204" pitchFamily="34" charset="0"/>
              </a:defRPr>
            </a:lvl4pPr>
            <a:lvl5pPr marL="2057400" indent="-228600" defTabSz="911225" eaLnBrk="0" hangingPunct="0">
              <a:defRPr sz="2400">
                <a:solidFill>
                  <a:schemeClr val="tx1"/>
                </a:solidFill>
                <a:latin typeface="Arial" panose="020B0604020202020204" pitchFamily="34" charset="0"/>
              </a:defRPr>
            </a:lvl5pPr>
            <a:lvl6pPr marL="25146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A60CFE2D-D434-4392-9F94-64CFD32106B1}" type="slidenum">
              <a:rPr lang="en-US" altLang="en-US" sz="1200">
                <a:latin typeface="Times New Roman" panose="02020603050405020304" pitchFamily="18" charset="0"/>
              </a:rPr>
              <a:pPr eaLnBrk="1" hangingPunct="1"/>
              <a:t>32</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897579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panose="020B0604020202020204" pitchFamily="34" charset="0"/>
              </a:defRPr>
            </a:lvl1pPr>
            <a:lvl2pPr marL="742950" indent="-285750" defTabSz="911225" eaLnBrk="0" hangingPunct="0">
              <a:defRPr sz="2400">
                <a:solidFill>
                  <a:schemeClr val="tx1"/>
                </a:solidFill>
                <a:latin typeface="Arial" panose="020B0604020202020204" pitchFamily="34" charset="0"/>
              </a:defRPr>
            </a:lvl2pPr>
            <a:lvl3pPr marL="1143000" indent="-228600" defTabSz="911225" eaLnBrk="0" hangingPunct="0">
              <a:defRPr sz="2400">
                <a:solidFill>
                  <a:schemeClr val="tx1"/>
                </a:solidFill>
                <a:latin typeface="Arial" panose="020B0604020202020204" pitchFamily="34" charset="0"/>
              </a:defRPr>
            </a:lvl3pPr>
            <a:lvl4pPr marL="1600200" indent="-228600" defTabSz="911225" eaLnBrk="0" hangingPunct="0">
              <a:defRPr sz="2400">
                <a:solidFill>
                  <a:schemeClr val="tx1"/>
                </a:solidFill>
                <a:latin typeface="Arial" panose="020B0604020202020204" pitchFamily="34" charset="0"/>
              </a:defRPr>
            </a:lvl4pPr>
            <a:lvl5pPr marL="2057400" indent="-228600" defTabSz="911225" eaLnBrk="0" hangingPunct="0">
              <a:defRPr sz="2400">
                <a:solidFill>
                  <a:schemeClr val="tx1"/>
                </a:solidFill>
                <a:latin typeface="Arial" panose="020B0604020202020204" pitchFamily="34" charset="0"/>
              </a:defRPr>
            </a:lvl5pPr>
            <a:lvl6pPr marL="25146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2F582967-13F2-4E98-956D-F7F3D9E1F731}" type="slidenum">
              <a:rPr lang="en-US" altLang="en-US" sz="1200">
                <a:latin typeface="Times New Roman" panose="02020603050405020304" pitchFamily="18" charset="0"/>
              </a:rPr>
              <a:pPr eaLnBrk="1" hangingPunct="1"/>
              <a:t>33</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811776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panose="020B0604020202020204" pitchFamily="34" charset="0"/>
              </a:defRPr>
            </a:lvl1pPr>
            <a:lvl2pPr marL="742950" indent="-285750" defTabSz="911225" eaLnBrk="0" hangingPunct="0">
              <a:defRPr sz="2400">
                <a:solidFill>
                  <a:schemeClr val="tx1"/>
                </a:solidFill>
                <a:latin typeface="Arial" panose="020B0604020202020204" pitchFamily="34" charset="0"/>
              </a:defRPr>
            </a:lvl2pPr>
            <a:lvl3pPr marL="1143000" indent="-228600" defTabSz="911225" eaLnBrk="0" hangingPunct="0">
              <a:defRPr sz="2400">
                <a:solidFill>
                  <a:schemeClr val="tx1"/>
                </a:solidFill>
                <a:latin typeface="Arial" panose="020B0604020202020204" pitchFamily="34" charset="0"/>
              </a:defRPr>
            </a:lvl3pPr>
            <a:lvl4pPr marL="1600200" indent="-228600" defTabSz="911225" eaLnBrk="0" hangingPunct="0">
              <a:defRPr sz="2400">
                <a:solidFill>
                  <a:schemeClr val="tx1"/>
                </a:solidFill>
                <a:latin typeface="Arial" panose="020B0604020202020204" pitchFamily="34" charset="0"/>
              </a:defRPr>
            </a:lvl4pPr>
            <a:lvl5pPr marL="2057400" indent="-228600" defTabSz="911225" eaLnBrk="0" hangingPunct="0">
              <a:defRPr sz="2400">
                <a:solidFill>
                  <a:schemeClr val="tx1"/>
                </a:solidFill>
                <a:latin typeface="Arial" panose="020B0604020202020204" pitchFamily="34" charset="0"/>
              </a:defRPr>
            </a:lvl5pPr>
            <a:lvl6pPr marL="25146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2F582967-13F2-4E98-956D-F7F3D9E1F731}" type="slidenum">
              <a:rPr lang="en-US" altLang="en-US" sz="1200">
                <a:latin typeface="Times New Roman" panose="02020603050405020304" pitchFamily="18" charset="0"/>
              </a:rPr>
              <a:pPr eaLnBrk="1" hangingPunct="1"/>
              <a:t>34</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1042655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panose="020B0604020202020204" pitchFamily="34" charset="0"/>
              </a:defRPr>
            </a:lvl1pPr>
            <a:lvl2pPr marL="742950" indent="-285750" defTabSz="911225" eaLnBrk="0" hangingPunct="0">
              <a:defRPr sz="2400">
                <a:solidFill>
                  <a:schemeClr val="tx1"/>
                </a:solidFill>
                <a:latin typeface="Arial" panose="020B0604020202020204" pitchFamily="34" charset="0"/>
              </a:defRPr>
            </a:lvl2pPr>
            <a:lvl3pPr marL="1143000" indent="-228600" defTabSz="911225" eaLnBrk="0" hangingPunct="0">
              <a:defRPr sz="2400">
                <a:solidFill>
                  <a:schemeClr val="tx1"/>
                </a:solidFill>
                <a:latin typeface="Arial" panose="020B0604020202020204" pitchFamily="34" charset="0"/>
              </a:defRPr>
            </a:lvl3pPr>
            <a:lvl4pPr marL="1600200" indent="-228600" defTabSz="911225" eaLnBrk="0" hangingPunct="0">
              <a:defRPr sz="2400">
                <a:solidFill>
                  <a:schemeClr val="tx1"/>
                </a:solidFill>
                <a:latin typeface="Arial" panose="020B0604020202020204" pitchFamily="34" charset="0"/>
              </a:defRPr>
            </a:lvl4pPr>
            <a:lvl5pPr marL="2057400" indent="-228600" defTabSz="911225" eaLnBrk="0" hangingPunct="0">
              <a:defRPr sz="2400">
                <a:solidFill>
                  <a:schemeClr val="tx1"/>
                </a:solidFill>
                <a:latin typeface="Arial" panose="020B0604020202020204" pitchFamily="34" charset="0"/>
              </a:defRPr>
            </a:lvl5pPr>
            <a:lvl6pPr marL="25146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F28D2BBA-E0CF-43DF-9E48-E43B16D200E5}" type="slidenum">
              <a:rPr lang="en-US" altLang="en-US" sz="1200">
                <a:latin typeface="Times New Roman" panose="02020603050405020304" pitchFamily="18" charset="0"/>
              </a:rPr>
              <a:pPr eaLnBrk="1" hangingPunct="1"/>
              <a:t>35</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6283650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panose="020B0604020202020204" pitchFamily="34" charset="0"/>
              </a:defRPr>
            </a:lvl1pPr>
            <a:lvl2pPr marL="742950" indent="-285750" defTabSz="911225" eaLnBrk="0" hangingPunct="0">
              <a:defRPr sz="2400">
                <a:solidFill>
                  <a:schemeClr val="tx1"/>
                </a:solidFill>
                <a:latin typeface="Arial" panose="020B0604020202020204" pitchFamily="34" charset="0"/>
              </a:defRPr>
            </a:lvl2pPr>
            <a:lvl3pPr marL="1143000" indent="-228600" defTabSz="911225" eaLnBrk="0" hangingPunct="0">
              <a:defRPr sz="2400">
                <a:solidFill>
                  <a:schemeClr val="tx1"/>
                </a:solidFill>
                <a:latin typeface="Arial" panose="020B0604020202020204" pitchFamily="34" charset="0"/>
              </a:defRPr>
            </a:lvl3pPr>
            <a:lvl4pPr marL="1600200" indent="-228600" defTabSz="911225" eaLnBrk="0" hangingPunct="0">
              <a:defRPr sz="2400">
                <a:solidFill>
                  <a:schemeClr val="tx1"/>
                </a:solidFill>
                <a:latin typeface="Arial" panose="020B0604020202020204" pitchFamily="34" charset="0"/>
              </a:defRPr>
            </a:lvl4pPr>
            <a:lvl5pPr marL="2057400" indent="-228600" defTabSz="911225" eaLnBrk="0" hangingPunct="0">
              <a:defRPr sz="2400">
                <a:solidFill>
                  <a:schemeClr val="tx1"/>
                </a:solidFill>
                <a:latin typeface="Arial" panose="020B0604020202020204" pitchFamily="34" charset="0"/>
              </a:defRPr>
            </a:lvl5pPr>
            <a:lvl6pPr marL="25146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A60CFE2D-D434-4392-9F94-64CFD32106B1}" type="slidenum">
              <a:rPr lang="en-US" altLang="en-US" sz="1200">
                <a:latin typeface="Times New Roman" panose="02020603050405020304" pitchFamily="18" charset="0"/>
              </a:rPr>
              <a:pPr eaLnBrk="1" hangingPunct="1"/>
              <a:t>36</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2684824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panose="020B0604020202020204" pitchFamily="34" charset="0"/>
              </a:defRPr>
            </a:lvl1pPr>
            <a:lvl2pPr marL="742950" indent="-285750" defTabSz="911225" eaLnBrk="0" hangingPunct="0">
              <a:defRPr sz="2400">
                <a:solidFill>
                  <a:schemeClr val="tx1"/>
                </a:solidFill>
                <a:latin typeface="Arial" panose="020B0604020202020204" pitchFamily="34" charset="0"/>
              </a:defRPr>
            </a:lvl2pPr>
            <a:lvl3pPr marL="1143000" indent="-228600" defTabSz="911225" eaLnBrk="0" hangingPunct="0">
              <a:defRPr sz="2400">
                <a:solidFill>
                  <a:schemeClr val="tx1"/>
                </a:solidFill>
                <a:latin typeface="Arial" panose="020B0604020202020204" pitchFamily="34" charset="0"/>
              </a:defRPr>
            </a:lvl3pPr>
            <a:lvl4pPr marL="1600200" indent="-228600" defTabSz="911225" eaLnBrk="0" hangingPunct="0">
              <a:defRPr sz="2400">
                <a:solidFill>
                  <a:schemeClr val="tx1"/>
                </a:solidFill>
                <a:latin typeface="Arial" panose="020B0604020202020204" pitchFamily="34" charset="0"/>
              </a:defRPr>
            </a:lvl4pPr>
            <a:lvl5pPr marL="2057400" indent="-228600" defTabSz="911225" eaLnBrk="0" hangingPunct="0">
              <a:defRPr sz="2400">
                <a:solidFill>
                  <a:schemeClr val="tx1"/>
                </a:solidFill>
                <a:latin typeface="Arial" panose="020B0604020202020204" pitchFamily="34" charset="0"/>
              </a:defRPr>
            </a:lvl5pPr>
            <a:lvl6pPr marL="25146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A60CFE2D-D434-4392-9F94-64CFD32106B1}" type="slidenum">
              <a:rPr lang="en-US" altLang="en-US" sz="1200">
                <a:latin typeface="Times New Roman" panose="02020603050405020304" pitchFamily="18" charset="0"/>
              </a:rPr>
              <a:pPr eaLnBrk="1" hangingPunct="1"/>
              <a:t>37</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9964785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panose="020B0604020202020204" pitchFamily="34" charset="0"/>
              </a:defRPr>
            </a:lvl1pPr>
            <a:lvl2pPr marL="742950" indent="-285750" defTabSz="911225" eaLnBrk="0" hangingPunct="0">
              <a:defRPr sz="2400">
                <a:solidFill>
                  <a:schemeClr val="tx1"/>
                </a:solidFill>
                <a:latin typeface="Arial" panose="020B0604020202020204" pitchFamily="34" charset="0"/>
              </a:defRPr>
            </a:lvl2pPr>
            <a:lvl3pPr marL="1143000" indent="-228600" defTabSz="911225" eaLnBrk="0" hangingPunct="0">
              <a:defRPr sz="2400">
                <a:solidFill>
                  <a:schemeClr val="tx1"/>
                </a:solidFill>
                <a:latin typeface="Arial" panose="020B0604020202020204" pitchFamily="34" charset="0"/>
              </a:defRPr>
            </a:lvl3pPr>
            <a:lvl4pPr marL="1600200" indent="-228600" defTabSz="911225" eaLnBrk="0" hangingPunct="0">
              <a:defRPr sz="2400">
                <a:solidFill>
                  <a:schemeClr val="tx1"/>
                </a:solidFill>
                <a:latin typeface="Arial" panose="020B0604020202020204" pitchFamily="34" charset="0"/>
              </a:defRPr>
            </a:lvl4pPr>
            <a:lvl5pPr marL="2057400" indent="-228600" defTabSz="911225" eaLnBrk="0" hangingPunct="0">
              <a:defRPr sz="2400">
                <a:solidFill>
                  <a:schemeClr val="tx1"/>
                </a:solidFill>
                <a:latin typeface="Arial" panose="020B0604020202020204" pitchFamily="34" charset="0"/>
              </a:defRPr>
            </a:lvl5pPr>
            <a:lvl6pPr marL="25146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B697064C-4E29-4009-9FCB-69A4D69E2E62}" type="slidenum">
              <a:rPr lang="en-US" altLang="en-US" sz="1200">
                <a:latin typeface="Times New Roman" panose="02020603050405020304" pitchFamily="18" charset="0"/>
              </a:rPr>
              <a:pPr eaLnBrk="1" hangingPunct="1"/>
              <a:t>38</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598896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CDD6313-55C8-4DF2-BC03-1F4907DED0FF}" type="slidenum">
              <a:rPr lang="en-US" altLang="en-US" smtClean="0"/>
              <a:pPr>
                <a:defRPr/>
              </a:pPr>
              <a:t>3</a:t>
            </a:fld>
            <a:endParaRPr lang="en-US" altLang="en-US"/>
          </a:p>
        </p:txBody>
      </p:sp>
    </p:spTree>
    <p:extLst>
      <p:ext uri="{BB962C8B-B14F-4D97-AF65-F5344CB8AC3E}">
        <p14:creationId xmlns:p14="http://schemas.microsoft.com/office/powerpoint/2010/main" val="16768021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panose="020B0604020202020204" pitchFamily="34" charset="0"/>
              </a:defRPr>
            </a:lvl1pPr>
            <a:lvl2pPr marL="742950" indent="-285750" defTabSz="911225" eaLnBrk="0" hangingPunct="0">
              <a:defRPr sz="2400">
                <a:solidFill>
                  <a:schemeClr val="tx1"/>
                </a:solidFill>
                <a:latin typeface="Arial" panose="020B0604020202020204" pitchFamily="34" charset="0"/>
              </a:defRPr>
            </a:lvl2pPr>
            <a:lvl3pPr marL="1143000" indent="-228600" defTabSz="911225" eaLnBrk="0" hangingPunct="0">
              <a:defRPr sz="2400">
                <a:solidFill>
                  <a:schemeClr val="tx1"/>
                </a:solidFill>
                <a:latin typeface="Arial" panose="020B0604020202020204" pitchFamily="34" charset="0"/>
              </a:defRPr>
            </a:lvl3pPr>
            <a:lvl4pPr marL="1600200" indent="-228600" defTabSz="911225" eaLnBrk="0" hangingPunct="0">
              <a:defRPr sz="2400">
                <a:solidFill>
                  <a:schemeClr val="tx1"/>
                </a:solidFill>
                <a:latin typeface="Arial" panose="020B0604020202020204" pitchFamily="34" charset="0"/>
              </a:defRPr>
            </a:lvl4pPr>
            <a:lvl5pPr marL="2057400" indent="-228600" defTabSz="911225" eaLnBrk="0" hangingPunct="0">
              <a:defRPr sz="2400">
                <a:solidFill>
                  <a:schemeClr val="tx1"/>
                </a:solidFill>
                <a:latin typeface="Arial" panose="020B0604020202020204" pitchFamily="34" charset="0"/>
              </a:defRPr>
            </a:lvl5pPr>
            <a:lvl6pPr marL="25146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4A28ADA1-9F9C-4997-BBF6-0CBF5E943264}" type="slidenum">
              <a:rPr lang="en-US" altLang="en-US" sz="1200">
                <a:latin typeface="Times New Roman" panose="02020603050405020304" pitchFamily="18" charset="0"/>
              </a:rPr>
              <a:pPr eaLnBrk="1" hangingPunct="1"/>
              <a:t>39</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0885226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panose="020B0604020202020204" pitchFamily="34" charset="0"/>
              </a:defRPr>
            </a:lvl1pPr>
            <a:lvl2pPr marL="742950" indent="-285750" defTabSz="911225" eaLnBrk="0" hangingPunct="0">
              <a:defRPr sz="2400">
                <a:solidFill>
                  <a:schemeClr val="tx1"/>
                </a:solidFill>
                <a:latin typeface="Arial" panose="020B0604020202020204" pitchFamily="34" charset="0"/>
              </a:defRPr>
            </a:lvl2pPr>
            <a:lvl3pPr marL="1143000" indent="-228600" defTabSz="911225" eaLnBrk="0" hangingPunct="0">
              <a:defRPr sz="2400">
                <a:solidFill>
                  <a:schemeClr val="tx1"/>
                </a:solidFill>
                <a:latin typeface="Arial" panose="020B0604020202020204" pitchFamily="34" charset="0"/>
              </a:defRPr>
            </a:lvl3pPr>
            <a:lvl4pPr marL="1600200" indent="-228600" defTabSz="911225" eaLnBrk="0" hangingPunct="0">
              <a:defRPr sz="2400">
                <a:solidFill>
                  <a:schemeClr val="tx1"/>
                </a:solidFill>
                <a:latin typeface="Arial" panose="020B0604020202020204" pitchFamily="34" charset="0"/>
              </a:defRPr>
            </a:lvl4pPr>
            <a:lvl5pPr marL="2057400" indent="-228600" defTabSz="911225" eaLnBrk="0" hangingPunct="0">
              <a:defRPr sz="2400">
                <a:solidFill>
                  <a:schemeClr val="tx1"/>
                </a:solidFill>
                <a:latin typeface="Arial" panose="020B0604020202020204" pitchFamily="34" charset="0"/>
              </a:defRPr>
            </a:lvl5pPr>
            <a:lvl6pPr marL="25146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50066B4B-A876-493B-9E20-04664A907D85}" type="slidenum">
              <a:rPr lang="en-US" altLang="en-US" sz="1200">
                <a:latin typeface="Times New Roman" panose="02020603050405020304" pitchFamily="18" charset="0"/>
              </a:rPr>
              <a:pPr eaLnBrk="1" hangingPunct="1"/>
              <a:t>40</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3298664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panose="020B0604020202020204" pitchFamily="34" charset="0"/>
              </a:defRPr>
            </a:lvl1pPr>
            <a:lvl2pPr marL="742950" indent="-285750" defTabSz="911225" eaLnBrk="0" hangingPunct="0">
              <a:defRPr sz="2400">
                <a:solidFill>
                  <a:schemeClr val="tx1"/>
                </a:solidFill>
                <a:latin typeface="Arial" panose="020B0604020202020204" pitchFamily="34" charset="0"/>
              </a:defRPr>
            </a:lvl2pPr>
            <a:lvl3pPr marL="1143000" indent="-228600" defTabSz="911225" eaLnBrk="0" hangingPunct="0">
              <a:defRPr sz="2400">
                <a:solidFill>
                  <a:schemeClr val="tx1"/>
                </a:solidFill>
                <a:latin typeface="Arial" panose="020B0604020202020204" pitchFamily="34" charset="0"/>
              </a:defRPr>
            </a:lvl3pPr>
            <a:lvl4pPr marL="1600200" indent="-228600" defTabSz="911225" eaLnBrk="0" hangingPunct="0">
              <a:defRPr sz="2400">
                <a:solidFill>
                  <a:schemeClr val="tx1"/>
                </a:solidFill>
                <a:latin typeface="Arial" panose="020B0604020202020204" pitchFamily="34" charset="0"/>
              </a:defRPr>
            </a:lvl4pPr>
            <a:lvl5pPr marL="2057400" indent="-228600" defTabSz="911225" eaLnBrk="0" hangingPunct="0">
              <a:defRPr sz="2400">
                <a:solidFill>
                  <a:schemeClr val="tx1"/>
                </a:solidFill>
                <a:latin typeface="Arial" panose="020B0604020202020204" pitchFamily="34" charset="0"/>
              </a:defRPr>
            </a:lvl5pPr>
            <a:lvl6pPr marL="25146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2F582967-13F2-4E98-956D-F7F3D9E1F731}" type="slidenum">
              <a:rPr lang="en-US" altLang="en-US" sz="1200">
                <a:latin typeface="Times New Roman" panose="02020603050405020304" pitchFamily="18" charset="0"/>
              </a:rPr>
              <a:pPr eaLnBrk="1" hangingPunct="1"/>
              <a:t>41</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0846287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CDD6313-55C8-4DF2-BC03-1F4907DED0FF}" type="slidenum">
              <a:rPr lang="en-US" altLang="en-US" smtClean="0"/>
              <a:pPr>
                <a:defRPr/>
              </a:pPr>
              <a:t>42</a:t>
            </a:fld>
            <a:endParaRPr lang="en-US" altLang="en-US"/>
          </a:p>
        </p:txBody>
      </p:sp>
    </p:spTree>
    <p:extLst>
      <p:ext uri="{BB962C8B-B14F-4D97-AF65-F5344CB8AC3E}">
        <p14:creationId xmlns:p14="http://schemas.microsoft.com/office/powerpoint/2010/main" val="2669081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An RNAV STAR must</a:t>
            </a:r>
            <a:r>
              <a:rPr lang="en-US" baseline="0" dirty="0" smtClean="0"/>
              <a:t> </a:t>
            </a:r>
            <a:r>
              <a:rPr lang="en-US" sz="1200" b="0" i="0" u="none" strike="noStrike" kern="1200" baseline="0" dirty="0" smtClean="0">
                <a:solidFill>
                  <a:schemeClr val="tx1"/>
                </a:solidFill>
                <a:latin typeface="Times New Roman" panose="02020603050405020304" pitchFamily="18" charset="0"/>
                <a:ea typeface="+mn-ea"/>
                <a:cs typeface="+mn-cs"/>
              </a:rPr>
              <a:t>satisfy the criteria discussed in AC 90−100A, U.S.</a:t>
            </a:r>
          </a:p>
          <a:p>
            <a:r>
              <a:rPr lang="en-US" sz="1200" b="0" i="0" u="none" strike="noStrike" kern="1200" baseline="0" dirty="0" smtClean="0">
                <a:solidFill>
                  <a:schemeClr val="tx1"/>
                </a:solidFill>
                <a:latin typeface="Times New Roman" panose="02020603050405020304" pitchFamily="18" charset="0"/>
                <a:ea typeface="+mn-ea"/>
                <a:cs typeface="+mn-cs"/>
              </a:rPr>
              <a:t>10/12/17 AIM</a:t>
            </a:r>
          </a:p>
          <a:p>
            <a:r>
              <a:rPr lang="it-IT" sz="1200" b="0" i="0" u="none" strike="noStrike" kern="1200" baseline="0" dirty="0" smtClean="0">
                <a:solidFill>
                  <a:schemeClr val="tx1"/>
                </a:solidFill>
                <a:latin typeface="Times New Roman" panose="02020603050405020304" pitchFamily="18" charset="0"/>
                <a:ea typeface="+mn-ea"/>
                <a:cs typeface="+mn-cs"/>
              </a:rPr>
              <a:t>Arrival Procedures 5−4−3</a:t>
            </a:r>
          </a:p>
          <a:p>
            <a:r>
              <a:rPr lang="en-US" sz="1200" b="0" i="0" u="none" strike="noStrike" kern="1200" baseline="0" dirty="0" smtClean="0">
                <a:solidFill>
                  <a:schemeClr val="tx1"/>
                </a:solidFill>
                <a:latin typeface="Times New Roman" panose="02020603050405020304" pitchFamily="18" charset="0"/>
                <a:ea typeface="+mn-ea"/>
                <a:cs typeface="+mn-cs"/>
              </a:rPr>
              <a:t>Terminal and </a:t>
            </a:r>
            <a:r>
              <a:rPr lang="en-US" sz="1200" b="0" i="0" u="none" strike="noStrike" kern="1200" baseline="0" dirty="0" err="1" smtClean="0">
                <a:solidFill>
                  <a:schemeClr val="tx1"/>
                </a:solidFill>
                <a:latin typeface="Times New Roman" panose="02020603050405020304" pitchFamily="18" charset="0"/>
                <a:ea typeface="+mn-ea"/>
                <a:cs typeface="+mn-cs"/>
              </a:rPr>
              <a:t>En</a:t>
            </a:r>
            <a:r>
              <a:rPr lang="en-US" sz="1200" b="0" i="0" u="none" strike="noStrike" kern="1200" baseline="0" dirty="0" smtClean="0">
                <a:solidFill>
                  <a:schemeClr val="tx1"/>
                </a:solidFill>
                <a:latin typeface="Times New Roman" panose="02020603050405020304" pitchFamily="18" charset="0"/>
                <a:ea typeface="+mn-ea"/>
                <a:cs typeface="+mn-cs"/>
              </a:rPr>
              <a:t> Route Area Navigation (RNAV)</a:t>
            </a:r>
          </a:p>
          <a:p>
            <a:r>
              <a:rPr lang="en-US" sz="1200" b="0" i="0" u="none" strike="noStrike" kern="1200" baseline="0" dirty="0" smtClean="0">
                <a:solidFill>
                  <a:schemeClr val="tx1"/>
                </a:solidFill>
                <a:latin typeface="Times New Roman" panose="02020603050405020304" pitchFamily="18" charset="0"/>
                <a:ea typeface="+mn-ea"/>
                <a:cs typeface="+mn-cs"/>
              </a:rPr>
              <a:t>Operations*. RNAV1 procedures must maintain a total</a:t>
            </a:r>
          </a:p>
          <a:p>
            <a:r>
              <a:rPr lang="en-US" sz="1200" b="0" i="0" u="none" strike="noStrike" kern="1200" baseline="0" dirty="0" smtClean="0">
                <a:solidFill>
                  <a:schemeClr val="tx1"/>
                </a:solidFill>
                <a:latin typeface="Times New Roman" panose="02020603050405020304" pitchFamily="18" charset="0"/>
                <a:ea typeface="+mn-ea"/>
                <a:cs typeface="+mn-cs"/>
              </a:rPr>
              <a:t>system error of not more than 1 NM for 95% of the</a:t>
            </a:r>
          </a:p>
          <a:p>
            <a:r>
              <a:rPr lang="en-US" sz="1200" b="0" i="0" u="none" strike="noStrike" kern="1200" baseline="0" dirty="0" smtClean="0">
                <a:solidFill>
                  <a:schemeClr val="tx1"/>
                </a:solidFill>
                <a:latin typeface="Times New Roman" panose="02020603050405020304" pitchFamily="18" charset="0"/>
                <a:ea typeface="+mn-ea"/>
                <a:cs typeface="+mn-cs"/>
              </a:rPr>
              <a:t>total flight time.</a:t>
            </a:r>
          </a:p>
          <a:p>
            <a:r>
              <a:rPr lang="en-US" sz="1200" b="0" i="0" u="none" strike="noStrike" kern="1200" baseline="0" dirty="0" smtClean="0">
                <a:solidFill>
                  <a:schemeClr val="tx1"/>
                </a:solidFill>
                <a:latin typeface="Times New Roman" panose="02020603050405020304" pitchFamily="18" charset="0"/>
                <a:ea typeface="+mn-ea"/>
                <a:cs typeface="+mn-cs"/>
              </a:rPr>
              <a:t>*Note: If a flight plan does not contain the required equipment and RNAV value, ATC automation equipment will not assign or accept an RNAV STAR. </a:t>
            </a:r>
            <a:endParaRPr lang="en-US" dirty="0"/>
          </a:p>
        </p:txBody>
      </p:sp>
      <p:sp>
        <p:nvSpPr>
          <p:cNvPr id="4" name="Slide Number Placeholder 3"/>
          <p:cNvSpPr>
            <a:spLocks noGrp="1"/>
          </p:cNvSpPr>
          <p:nvPr>
            <p:ph type="sldNum" sz="quarter" idx="10"/>
          </p:nvPr>
        </p:nvSpPr>
        <p:spPr/>
        <p:txBody>
          <a:bodyPr/>
          <a:lstStyle/>
          <a:p>
            <a:pPr>
              <a:defRPr/>
            </a:pPr>
            <a:fld id="{ECDD6313-55C8-4DF2-BC03-1F4907DED0FF}" type="slidenum">
              <a:rPr lang="en-US" altLang="en-US" smtClean="0"/>
              <a:pPr>
                <a:defRPr/>
              </a:pPr>
              <a:t>43</a:t>
            </a:fld>
            <a:endParaRPr lang="en-US" altLang="en-US"/>
          </a:p>
        </p:txBody>
      </p:sp>
    </p:spTree>
    <p:extLst>
      <p:ext uri="{BB962C8B-B14F-4D97-AF65-F5344CB8AC3E}">
        <p14:creationId xmlns:p14="http://schemas.microsoft.com/office/powerpoint/2010/main" val="19201634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CDD6313-55C8-4DF2-BC03-1F4907DED0FF}" type="slidenum">
              <a:rPr lang="en-US" altLang="en-US" smtClean="0"/>
              <a:pPr>
                <a:defRPr/>
              </a:pPr>
              <a:t>44</a:t>
            </a:fld>
            <a:endParaRPr lang="en-US" altLang="en-US"/>
          </a:p>
        </p:txBody>
      </p:sp>
    </p:spTree>
    <p:extLst>
      <p:ext uri="{BB962C8B-B14F-4D97-AF65-F5344CB8AC3E}">
        <p14:creationId xmlns:p14="http://schemas.microsoft.com/office/powerpoint/2010/main" val="6928278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CDD6313-55C8-4DF2-BC03-1F4907DED0FF}" type="slidenum">
              <a:rPr lang="en-US" altLang="en-US" smtClean="0"/>
              <a:pPr>
                <a:defRPr/>
              </a:pPr>
              <a:t>45</a:t>
            </a:fld>
            <a:endParaRPr lang="en-US" altLang="en-US"/>
          </a:p>
        </p:txBody>
      </p:sp>
    </p:spTree>
    <p:extLst>
      <p:ext uri="{BB962C8B-B14F-4D97-AF65-F5344CB8AC3E}">
        <p14:creationId xmlns:p14="http://schemas.microsoft.com/office/powerpoint/2010/main" val="21655271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panose="020B0604020202020204" pitchFamily="34" charset="0"/>
              </a:defRPr>
            </a:lvl1pPr>
            <a:lvl2pPr marL="742950" indent="-285750" defTabSz="911225" eaLnBrk="0" hangingPunct="0">
              <a:defRPr sz="2400">
                <a:solidFill>
                  <a:schemeClr val="tx1"/>
                </a:solidFill>
                <a:latin typeface="Arial" panose="020B0604020202020204" pitchFamily="34" charset="0"/>
              </a:defRPr>
            </a:lvl2pPr>
            <a:lvl3pPr marL="1143000" indent="-228600" defTabSz="911225" eaLnBrk="0" hangingPunct="0">
              <a:defRPr sz="2400">
                <a:solidFill>
                  <a:schemeClr val="tx1"/>
                </a:solidFill>
                <a:latin typeface="Arial" panose="020B0604020202020204" pitchFamily="34" charset="0"/>
              </a:defRPr>
            </a:lvl3pPr>
            <a:lvl4pPr marL="1600200" indent="-228600" defTabSz="911225" eaLnBrk="0" hangingPunct="0">
              <a:defRPr sz="2400">
                <a:solidFill>
                  <a:schemeClr val="tx1"/>
                </a:solidFill>
                <a:latin typeface="Arial" panose="020B0604020202020204" pitchFamily="34" charset="0"/>
              </a:defRPr>
            </a:lvl4pPr>
            <a:lvl5pPr marL="2057400" indent="-228600" defTabSz="911225" eaLnBrk="0" hangingPunct="0">
              <a:defRPr sz="2400">
                <a:solidFill>
                  <a:schemeClr val="tx1"/>
                </a:solidFill>
                <a:latin typeface="Arial" panose="020B0604020202020204" pitchFamily="34" charset="0"/>
              </a:defRPr>
            </a:lvl5pPr>
            <a:lvl6pPr marL="25146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E04A723F-0939-4510-89E3-9FF95118EED8}" type="slidenum">
              <a:rPr lang="en-US" altLang="en-US" sz="1200">
                <a:latin typeface="Times New Roman" panose="02020603050405020304" pitchFamily="18" charset="0"/>
              </a:rPr>
              <a:pPr eaLnBrk="1" hangingPunct="1"/>
              <a:t>46</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2742488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panose="020B0604020202020204" pitchFamily="34" charset="0"/>
              </a:defRPr>
            </a:lvl1pPr>
            <a:lvl2pPr marL="742950" indent="-285750" defTabSz="911225" eaLnBrk="0" hangingPunct="0">
              <a:defRPr sz="2400">
                <a:solidFill>
                  <a:schemeClr val="tx1"/>
                </a:solidFill>
                <a:latin typeface="Arial" panose="020B0604020202020204" pitchFamily="34" charset="0"/>
              </a:defRPr>
            </a:lvl2pPr>
            <a:lvl3pPr marL="1143000" indent="-228600" defTabSz="911225" eaLnBrk="0" hangingPunct="0">
              <a:defRPr sz="2400">
                <a:solidFill>
                  <a:schemeClr val="tx1"/>
                </a:solidFill>
                <a:latin typeface="Arial" panose="020B0604020202020204" pitchFamily="34" charset="0"/>
              </a:defRPr>
            </a:lvl3pPr>
            <a:lvl4pPr marL="1600200" indent="-228600" defTabSz="911225" eaLnBrk="0" hangingPunct="0">
              <a:defRPr sz="2400">
                <a:solidFill>
                  <a:schemeClr val="tx1"/>
                </a:solidFill>
                <a:latin typeface="Arial" panose="020B0604020202020204" pitchFamily="34" charset="0"/>
              </a:defRPr>
            </a:lvl4pPr>
            <a:lvl5pPr marL="2057400" indent="-228600" defTabSz="911225" eaLnBrk="0" hangingPunct="0">
              <a:defRPr sz="2400">
                <a:solidFill>
                  <a:schemeClr val="tx1"/>
                </a:solidFill>
                <a:latin typeface="Arial" panose="020B0604020202020204" pitchFamily="34" charset="0"/>
              </a:defRPr>
            </a:lvl5pPr>
            <a:lvl6pPr marL="25146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7F96A10C-7809-4D7B-9031-7F4E12010B84}" type="slidenum">
              <a:rPr lang="en-US" altLang="en-US" sz="1200">
                <a:latin typeface="Times New Roman" panose="02020603050405020304" pitchFamily="18" charset="0"/>
              </a:rPr>
              <a:pPr eaLnBrk="1" hangingPunct="1"/>
              <a:t>47</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3155263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panose="020B0604020202020204" pitchFamily="34" charset="0"/>
              </a:defRPr>
            </a:lvl1pPr>
            <a:lvl2pPr marL="742950" indent="-285750" defTabSz="911225" eaLnBrk="0" hangingPunct="0">
              <a:defRPr sz="2400">
                <a:solidFill>
                  <a:schemeClr val="tx1"/>
                </a:solidFill>
                <a:latin typeface="Arial" panose="020B0604020202020204" pitchFamily="34" charset="0"/>
              </a:defRPr>
            </a:lvl2pPr>
            <a:lvl3pPr marL="1143000" indent="-228600" defTabSz="911225" eaLnBrk="0" hangingPunct="0">
              <a:defRPr sz="2400">
                <a:solidFill>
                  <a:schemeClr val="tx1"/>
                </a:solidFill>
                <a:latin typeface="Arial" panose="020B0604020202020204" pitchFamily="34" charset="0"/>
              </a:defRPr>
            </a:lvl3pPr>
            <a:lvl4pPr marL="1600200" indent="-228600" defTabSz="911225" eaLnBrk="0" hangingPunct="0">
              <a:defRPr sz="2400">
                <a:solidFill>
                  <a:schemeClr val="tx1"/>
                </a:solidFill>
                <a:latin typeface="Arial" panose="020B0604020202020204" pitchFamily="34" charset="0"/>
              </a:defRPr>
            </a:lvl4pPr>
            <a:lvl5pPr marL="2057400" indent="-228600" defTabSz="911225" eaLnBrk="0" hangingPunct="0">
              <a:defRPr sz="2400">
                <a:solidFill>
                  <a:schemeClr val="tx1"/>
                </a:solidFill>
                <a:latin typeface="Arial" panose="020B0604020202020204" pitchFamily="34" charset="0"/>
              </a:defRPr>
            </a:lvl5pPr>
            <a:lvl6pPr marL="25146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7F96A10C-7809-4D7B-9031-7F4E12010B84}" type="slidenum">
              <a:rPr lang="en-US" altLang="en-US" sz="1200">
                <a:latin typeface="Times New Roman" panose="02020603050405020304" pitchFamily="18" charset="0"/>
              </a:rPr>
              <a:pPr eaLnBrk="1" hangingPunct="1"/>
              <a:t>48</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925726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CDD6313-55C8-4DF2-BC03-1F4907DED0FF}" type="slidenum">
              <a:rPr lang="en-US" altLang="en-US" smtClean="0"/>
              <a:pPr>
                <a:defRPr/>
              </a:pPr>
              <a:t>4</a:t>
            </a:fld>
            <a:endParaRPr lang="en-US" altLang="en-US"/>
          </a:p>
        </p:txBody>
      </p:sp>
    </p:spTree>
    <p:extLst>
      <p:ext uri="{BB962C8B-B14F-4D97-AF65-F5344CB8AC3E}">
        <p14:creationId xmlns:p14="http://schemas.microsoft.com/office/powerpoint/2010/main" val="11846667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SPECIAL ACTIVITY AIRSPACE (SAA)− Any airspace with defined dimensions within the National Airspace System wherein limitations may be imposed upon aircraft operations. This airspace may be restricted areas, prohibited areas, military operations areas, ATC assigned airspace, and any other designated airspace areas. </a:t>
            </a:r>
            <a:r>
              <a:rPr lang="en-US" sz="1200" dirty="0" smtClean="0"/>
              <a:t>The dimensions of this airspace are programmed into EDST and can be designated as either active or inactive by screen entry.</a:t>
            </a:r>
            <a:r>
              <a:rPr lang="en-US" sz="1200" b="0" dirty="0" smtClean="0"/>
              <a:t> Aircraft trajectories are constantly tested against the dimensions of active areas and alerts issued to the applicable sectors when violations are predicted.</a:t>
            </a:r>
            <a:endParaRPr lang="en-US" dirty="0"/>
          </a:p>
        </p:txBody>
      </p:sp>
      <p:sp>
        <p:nvSpPr>
          <p:cNvPr id="4" name="Slide Number Placeholder 3"/>
          <p:cNvSpPr>
            <a:spLocks noGrp="1"/>
          </p:cNvSpPr>
          <p:nvPr>
            <p:ph type="sldNum" sz="quarter" idx="10"/>
          </p:nvPr>
        </p:nvSpPr>
        <p:spPr/>
        <p:txBody>
          <a:bodyPr/>
          <a:lstStyle/>
          <a:p>
            <a:pPr>
              <a:defRPr/>
            </a:pPr>
            <a:fld id="{ECDD6313-55C8-4DF2-BC03-1F4907DED0FF}" type="slidenum">
              <a:rPr lang="en-US" altLang="en-US" smtClean="0"/>
              <a:pPr>
                <a:defRPr/>
              </a:pPr>
              <a:t>49</a:t>
            </a:fld>
            <a:endParaRPr lang="en-US" altLang="en-US"/>
          </a:p>
        </p:txBody>
      </p:sp>
    </p:spTree>
    <p:extLst>
      <p:ext uri="{BB962C8B-B14F-4D97-AF65-F5344CB8AC3E}">
        <p14:creationId xmlns:p14="http://schemas.microsoft.com/office/powerpoint/2010/main" val="2865315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panose="020B0604020202020204" pitchFamily="34" charset="0"/>
              </a:defRPr>
            </a:lvl1pPr>
            <a:lvl2pPr marL="742950" indent="-285750" defTabSz="911225" eaLnBrk="0" hangingPunct="0">
              <a:defRPr sz="2400">
                <a:solidFill>
                  <a:schemeClr val="tx1"/>
                </a:solidFill>
                <a:latin typeface="Arial" panose="020B0604020202020204" pitchFamily="34" charset="0"/>
              </a:defRPr>
            </a:lvl2pPr>
            <a:lvl3pPr marL="1143000" indent="-228600" defTabSz="911225" eaLnBrk="0" hangingPunct="0">
              <a:defRPr sz="2400">
                <a:solidFill>
                  <a:schemeClr val="tx1"/>
                </a:solidFill>
                <a:latin typeface="Arial" panose="020B0604020202020204" pitchFamily="34" charset="0"/>
              </a:defRPr>
            </a:lvl3pPr>
            <a:lvl4pPr marL="1600200" indent="-228600" defTabSz="911225" eaLnBrk="0" hangingPunct="0">
              <a:defRPr sz="2400">
                <a:solidFill>
                  <a:schemeClr val="tx1"/>
                </a:solidFill>
                <a:latin typeface="Arial" panose="020B0604020202020204" pitchFamily="34" charset="0"/>
              </a:defRPr>
            </a:lvl4pPr>
            <a:lvl5pPr marL="2057400" indent="-228600" defTabSz="911225" eaLnBrk="0" hangingPunct="0">
              <a:defRPr sz="2400">
                <a:solidFill>
                  <a:schemeClr val="tx1"/>
                </a:solidFill>
                <a:latin typeface="Arial" panose="020B0604020202020204" pitchFamily="34" charset="0"/>
              </a:defRPr>
            </a:lvl5pPr>
            <a:lvl6pPr marL="25146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7F96A10C-7809-4D7B-9031-7F4E12010B84}" type="slidenum">
              <a:rPr lang="en-US" altLang="en-US" sz="1200">
                <a:latin typeface="Times New Roman" panose="02020603050405020304" pitchFamily="18" charset="0"/>
              </a:rPr>
              <a:pPr eaLnBrk="1" hangingPunct="1"/>
              <a:t>50</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488763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panose="020B0604020202020204" pitchFamily="34" charset="0"/>
              </a:defRPr>
            </a:lvl1pPr>
            <a:lvl2pPr marL="742950" indent="-285750" defTabSz="911225" eaLnBrk="0" hangingPunct="0">
              <a:defRPr sz="2400">
                <a:solidFill>
                  <a:schemeClr val="tx1"/>
                </a:solidFill>
                <a:latin typeface="Arial" panose="020B0604020202020204" pitchFamily="34" charset="0"/>
              </a:defRPr>
            </a:lvl2pPr>
            <a:lvl3pPr marL="1143000" indent="-228600" defTabSz="911225" eaLnBrk="0" hangingPunct="0">
              <a:defRPr sz="2400">
                <a:solidFill>
                  <a:schemeClr val="tx1"/>
                </a:solidFill>
                <a:latin typeface="Arial" panose="020B0604020202020204" pitchFamily="34" charset="0"/>
              </a:defRPr>
            </a:lvl3pPr>
            <a:lvl4pPr marL="1600200" indent="-228600" defTabSz="911225" eaLnBrk="0" hangingPunct="0">
              <a:defRPr sz="2400">
                <a:solidFill>
                  <a:schemeClr val="tx1"/>
                </a:solidFill>
                <a:latin typeface="Arial" panose="020B0604020202020204" pitchFamily="34" charset="0"/>
              </a:defRPr>
            </a:lvl4pPr>
            <a:lvl5pPr marL="2057400" indent="-228600" defTabSz="911225" eaLnBrk="0" hangingPunct="0">
              <a:defRPr sz="2400">
                <a:solidFill>
                  <a:schemeClr val="tx1"/>
                </a:solidFill>
                <a:latin typeface="Arial" panose="020B0604020202020204" pitchFamily="34" charset="0"/>
              </a:defRPr>
            </a:lvl5pPr>
            <a:lvl6pPr marL="25146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E04A723F-0939-4510-89E3-9FF95118EED8}" type="slidenum">
              <a:rPr lang="en-US" altLang="en-US" sz="1200">
                <a:latin typeface="Times New Roman" panose="02020603050405020304" pitchFamily="18" charset="0"/>
              </a:rPr>
              <a:pPr eaLnBrk="1" hangingPunct="1"/>
              <a:t>51</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9856631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panose="020B0604020202020204" pitchFamily="34" charset="0"/>
              </a:defRPr>
            </a:lvl1pPr>
            <a:lvl2pPr marL="742950" indent="-285750" defTabSz="911225" eaLnBrk="0" hangingPunct="0">
              <a:defRPr sz="2400">
                <a:solidFill>
                  <a:schemeClr val="tx1"/>
                </a:solidFill>
                <a:latin typeface="Arial" panose="020B0604020202020204" pitchFamily="34" charset="0"/>
              </a:defRPr>
            </a:lvl2pPr>
            <a:lvl3pPr marL="1143000" indent="-228600" defTabSz="911225" eaLnBrk="0" hangingPunct="0">
              <a:defRPr sz="2400">
                <a:solidFill>
                  <a:schemeClr val="tx1"/>
                </a:solidFill>
                <a:latin typeface="Arial" panose="020B0604020202020204" pitchFamily="34" charset="0"/>
              </a:defRPr>
            </a:lvl3pPr>
            <a:lvl4pPr marL="1600200" indent="-228600" defTabSz="911225" eaLnBrk="0" hangingPunct="0">
              <a:defRPr sz="2400">
                <a:solidFill>
                  <a:schemeClr val="tx1"/>
                </a:solidFill>
                <a:latin typeface="Arial" panose="020B0604020202020204" pitchFamily="34" charset="0"/>
              </a:defRPr>
            </a:lvl4pPr>
            <a:lvl5pPr marL="2057400" indent="-228600" defTabSz="911225" eaLnBrk="0" hangingPunct="0">
              <a:defRPr sz="2400">
                <a:solidFill>
                  <a:schemeClr val="tx1"/>
                </a:solidFill>
                <a:latin typeface="Arial" panose="020B0604020202020204" pitchFamily="34" charset="0"/>
              </a:defRPr>
            </a:lvl5pPr>
            <a:lvl6pPr marL="25146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11225"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fld id="{E04A723F-0939-4510-89E3-9FF95118EED8}" type="slidenum">
              <a:rPr lang="en-US" altLang="en-US" sz="1200">
                <a:latin typeface="Times New Roman" panose="02020603050405020304" pitchFamily="18" charset="0"/>
              </a:rPr>
              <a:pPr eaLnBrk="1" hangingPunct="1"/>
              <a:t>52</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9827752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CDD6313-55C8-4DF2-BC03-1F4907DED0FF}" type="slidenum">
              <a:rPr lang="en-US" altLang="en-US" smtClean="0"/>
              <a:pPr>
                <a:defRPr/>
              </a:pPr>
              <a:t>53</a:t>
            </a:fld>
            <a:endParaRPr lang="en-US" altLang="en-US"/>
          </a:p>
        </p:txBody>
      </p:sp>
    </p:spTree>
    <p:extLst>
      <p:ext uri="{BB962C8B-B14F-4D97-AF65-F5344CB8AC3E}">
        <p14:creationId xmlns:p14="http://schemas.microsoft.com/office/powerpoint/2010/main" val="10765817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CDD6313-55C8-4DF2-BC03-1F4907DED0FF}" type="slidenum">
              <a:rPr lang="en-US" altLang="en-US" smtClean="0"/>
              <a:pPr>
                <a:defRPr/>
              </a:pPr>
              <a:t>54</a:t>
            </a:fld>
            <a:endParaRPr lang="en-US" altLang="en-US"/>
          </a:p>
        </p:txBody>
      </p:sp>
    </p:spTree>
    <p:extLst>
      <p:ext uri="{BB962C8B-B14F-4D97-AF65-F5344CB8AC3E}">
        <p14:creationId xmlns:p14="http://schemas.microsoft.com/office/powerpoint/2010/main" val="1937168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CDD6313-55C8-4DF2-BC03-1F4907DED0FF}" type="slidenum">
              <a:rPr lang="en-US" altLang="en-US" smtClean="0"/>
              <a:pPr>
                <a:defRPr/>
              </a:pPr>
              <a:t>5</a:t>
            </a:fld>
            <a:endParaRPr lang="en-US" altLang="en-US"/>
          </a:p>
        </p:txBody>
      </p:sp>
    </p:spTree>
    <p:extLst>
      <p:ext uri="{BB962C8B-B14F-4D97-AF65-F5344CB8AC3E}">
        <p14:creationId xmlns:p14="http://schemas.microsoft.com/office/powerpoint/2010/main" val="3410845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CDD6313-55C8-4DF2-BC03-1F4907DED0FF}" type="slidenum">
              <a:rPr lang="en-US" altLang="en-US" smtClean="0"/>
              <a:pPr>
                <a:defRPr/>
              </a:pPr>
              <a:t>6</a:t>
            </a:fld>
            <a:endParaRPr lang="en-US" altLang="en-US"/>
          </a:p>
        </p:txBody>
      </p:sp>
    </p:spTree>
    <p:extLst>
      <p:ext uri="{BB962C8B-B14F-4D97-AF65-F5344CB8AC3E}">
        <p14:creationId xmlns:p14="http://schemas.microsoft.com/office/powerpoint/2010/main" val="522574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CDD6313-55C8-4DF2-BC03-1F4907DED0FF}" type="slidenum">
              <a:rPr lang="en-US" altLang="en-US" smtClean="0"/>
              <a:pPr>
                <a:defRPr/>
              </a:pPr>
              <a:t>7</a:t>
            </a:fld>
            <a:endParaRPr lang="en-US" altLang="en-US"/>
          </a:p>
        </p:txBody>
      </p:sp>
    </p:spTree>
    <p:extLst>
      <p:ext uri="{BB962C8B-B14F-4D97-AF65-F5344CB8AC3E}">
        <p14:creationId xmlns:p14="http://schemas.microsoft.com/office/powerpoint/2010/main" val="1107189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CDD6313-55C8-4DF2-BC03-1F4907DED0FF}" type="slidenum">
              <a:rPr lang="en-US" altLang="en-US" smtClean="0"/>
              <a:pPr>
                <a:defRPr/>
              </a:pPr>
              <a:t>8</a:t>
            </a:fld>
            <a:endParaRPr lang="en-US" altLang="en-US"/>
          </a:p>
        </p:txBody>
      </p:sp>
    </p:spTree>
    <p:extLst>
      <p:ext uri="{BB962C8B-B14F-4D97-AF65-F5344CB8AC3E}">
        <p14:creationId xmlns:p14="http://schemas.microsoft.com/office/powerpoint/2010/main" val="20009643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Rectangle 7"/>
          <p:cNvSpPr>
            <a:spLocks noChangeArrowheads="1"/>
          </p:cNvSpPr>
          <p:nvPr userDrawn="1"/>
        </p:nvSpPr>
        <p:spPr bwMode="auto">
          <a:xfrm>
            <a:off x="-4807" y="6043613"/>
            <a:ext cx="9144000" cy="819150"/>
          </a:xfrm>
          <a:prstGeom prst="rect">
            <a:avLst/>
          </a:prstGeom>
          <a:solidFill>
            <a:srgbClr val="1D2F68"/>
          </a:solidFill>
          <a:ln w="9525">
            <a:solidFill>
              <a:srgbClr val="1D2F68"/>
            </a:solidFill>
            <a:miter lim="800000"/>
            <a:headEnd/>
            <a:tailEnd/>
          </a:ln>
        </p:spPr>
        <p:txBody>
          <a:bodyPr wrap="none" anchor="ct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400">
                <a:solidFill>
                  <a:schemeClr val="tx1"/>
                </a:solidFill>
                <a:latin typeface="Arial" panose="020B0604020202020204" pitchFamily="34" charset="0"/>
              </a:defRPr>
            </a:lvl2pPr>
            <a:lvl3pPr marL="1143000" indent="-228600">
              <a:spcBef>
                <a:spcPct val="50000"/>
              </a:spcBef>
              <a:buChar char="•"/>
              <a:defRPr sz="2400">
                <a:solidFill>
                  <a:schemeClr val="tx1"/>
                </a:solidFill>
                <a:latin typeface="Arial" panose="020B0604020202020204" pitchFamily="34" charset="0"/>
              </a:defRPr>
            </a:lvl3pPr>
            <a:lvl4pPr marL="1600200" indent="-228600">
              <a:spcBef>
                <a:spcPct val="50000"/>
              </a:spcBef>
              <a:buChar char="•"/>
              <a:defRPr sz="2400">
                <a:solidFill>
                  <a:schemeClr val="tx1"/>
                </a:solidFill>
                <a:latin typeface="Arial" panose="020B0604020202020204" pitchFamily="34" charset="0"/>
              </a:defRPr>
            </a:lvl4pPr>
            <a:lvl5pPr marL="2057400" indent="-228600">
              <a:spcBef>
                <a:spcPct val="50000"/>
              </a:spcBef>
              <a:buChar char="•"/>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defRPr/>
            </a:pPr>
            <a:endParaRPr lang="en-US" altLang="en-US" smtClean="0"/>
          </a:p>
        </p:txBody>
      </p:sp>
      <p:sp>
        <p:nvSpPr>
          <p:cNvPr id="6" name="Footer Placeholder 4"/>
          <p:cNvSpPr txBox="1">
            <a:spLocks/>
          </p:cNvSpPr>
          <p:nvPr userDrawn="1"/>
        </p:nvSpPr>
        <p:spPr>
          <a:xfrm>
            <a:off x="2755900" y="6346825"/>
            <a:ext cx="3670300" cy="365125"/>
          </a:xfrm>
          <a:prstGeom prst="rect">
            <a:avLst/>
          </a:prstGeom>
        </p:spPr>
        <p:txBody>
          <a:bodyPr/>
          <a:lstStyle>
            <a:defPPr>
              <a:defRPr lang="en-US"/>
            </a:defPPr>
            <a:lvl1pPr marL="0" algn="l"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defRPr/>
            </a:pPr>
            <a:endParaRPr lang="en-US" dirty="0">
              <a:solidFill>
                <a:schemeClr val="bg1"/>
              </a:solidFill>
              <a:latin typeface="Calibri" panose="020F0502020204030204" pitchFamily="34" charset="0"/>
            </a:endParaRPr>
          </a:p>
        </p:txBody>
      </p:sp>
      <p:sp>
        <p:nvSpPr>
          <p:cNvPr id="10" name="Title 1"/>
          <p:cNvSpPr>
            <a:spLocks noGrp="1"/>
          </p:cNvSpPr>
          <p:nvPr>
            <p:ph type="ctrTitle"/>
          </p:nvPr>
        </p:nvSpPr>
        <p:spPr>
          <a:xfrm>
            <a:off x="1143000" y="1122363"/>
            <a:ext cx="6858000" cy="2387600"/>
          </a:xfrm>
        </p:spPr>
        <p:txBody>
          <a:bodyPr anchor="b"/>
          <a:lstStyle>
            <a:lvl1pPr algn="ctr">
              <a:defRPr sz="4000">
                <a:solidFill>
                  <a:schemeClr val="accent6">
                    <a:lumMod val="50000"/>
                  </a:schemeClr>
                </a:solidFill>
              </a:defRPr>
            </a:lvl1pPr>
          </a:lstStyle>
          <a:p>
            <a:r>
              <a:rPr lang="en-US" dirty="0" smtClean="0"/>
              <a:t>Click to edit Master title style</a:t>
            </a:r>
            <a:endParaRPr lang="en-US" dirty="0"/>
          </a:p>
        </p:txBody>
      </p:sp>
      <p:sp>
        <p:nvSpPr>
          <p:cNvPr id="11" name="Subtitle 2"/>
          <p:cNvSpPr>
            <a:spLocks noGrp="1"/>
          </p:cNvSpPr>
          <p:nvPr>
            <p:ph type="subTitle" idx="1"/>
          </p:nvPr>
        </p:nvSpPr>
        <p:spPr>
          <a:xfrm>
            <a:off x="1143000" y="3602038"/>
            <a:ext cx="6858000" cy="1655762"/>
          </a:xfrm>
        </p:spPr>
        <p:txBody>
          <a:bodyPr/>
          <a:lstStyle>
            <a:lvl1pPr marL="0" indent="0" algn="ctr">
              <a:buNone/>
              <a:defRPr sz="2400">
                <a:solidFill>
                  <a:schemeClr val="accent6">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8016" y="6105525"/>
            <a:ext cx="695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9"/>
          <p:cNvSpPr txBox="1">
            <a:spLocks noChangeArrowheads="1"/>
          </p:cNvSpPr>
          <p:nvPr userDrawn="1"/>
        </p:nvSpPr>
        <p:spPr bwMode="auto">
          <a:xfrm>
            <a:off x="978408" y="6337896"/>
            <a:ext cx="47847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l" eaLnBrk="1" hangingPunct="1">
              <a:spcBef>
                <a:spcPts val="0"/>
              </a:spcBef>
              <a:defRPr/>
            </a:pPr>
            <a:r>
              <a:rPr lang="en-US" altLang="en-US" sz="1200" b="1" dirty="0" smtClean="0">
                <a:solidFill>
                  <a:srgbClr val="C0C0C0"/>
                </a:solidFill>
                <a:cs typeface="+mn-cs"/>
              </a:rPr>
              <a:t>Lesson 1: Air Traffic Service Routes and Airspace</a:t>
            </a:r>
          </a:p>
        </p:txBody>
      </p:sp>
    </p:spTree>
    <p:extLst>
      <p:ext uri="{BB962C8B-B14F-4D97-AF65-F5344CB8AC3E}">
        <p14:creationId xmlns:p14="http://schemas.microsoft.com/office/powerpoint/2010/main" val="21985629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17"/>
          <p:cNvSpPr>
            <a:spLocks noChangeArrowheads="1"/>
          </p:cNvSpPr>
          <p:nvPr userDrawn="1"/>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400">
                <a:solidFill>
                  <a:schemeClr val="tx1"/>
                </a:solidFill>
                <a:latin typeface="Arial" panose="020B0604020202020204" pitchFamily="34" charset="0"/>
              </a:defRPr>
            </a:lvl2pPr>
            <a:lvl3pPr marL="1143000" indent="-228600">
              <a:spcBef>
                <a:spcPct val="50000"/>
              </a:spcBef>
              <a:buChar char="•"/>
              <a:defRPr sz="2400">
                <a:solidFill>
                  <a:schemeClr val="tx1"/>
                </a:solidFill>
                <a:latin typeface="Arial" panose="020B0604020202020204" pitchFamily="34" charset="0"/>
              </a:defRPr>
            </a:lvl3pPr>
            <a:lvl4pPr marL="1600200" indent="-228600">
              <a:spcBef>
                <a:spcPct val="50000"/>
              </a:spcBef>
              <a:buChar char="•"/>
              <a:defRPr sz="2400">
                <a:solidFill>
                  <a:schemeClr val="tx1"/>
                </a:solidFill>
                <a:latin typeface="Arial" panose="020B0604020202020204" pitchFamily="34" charset="0"/>
              </a:defRPr>
            </a:lvl4pPr>
            <a:lvl5pPr marL="2057400" indent="-228600">
              <a:spcBef>
                <a:spcPct val="50000"/>
              </a:spcBef>
              <a:buChar char="•"/>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defRPr/>
            </a:pPr>
            <a:fld id="{D7AED983-F696-4232-9815-EE6806156530}" type="slidenum">
              <a:rPr lang="en-US" altLang="en-US" sz="1200" b="1" smtClean="0">
                <a:solidFill>
                  <a:schemeClr val="bg1"/>
                </a:solidFill>
              </a:rPr>
              <a:pPr algn="r" eaLnBrk="1" hangingPunct="1">
                <a:spcBef>
                  <a:spcPct val="0"/>
                </a:spcBef>
                <a:buFontTx/>
                <a:buNone/>
                <a:defRPr/>
              </a:pPr>
              <a:t>‹#›</a:t>
            </a:fld>
            <a:endParaRPr lang="en-US" altLang="en-US" sz="1200" b="1" smtClean="0">
              <a:solidFill>
                <a:schemeClr val="bg1"/>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98373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17"/>
          <p:cNvSpPr>
            <a:spLocks noChangeArrowheads="1"/>
          </p:cNvSpPr>
          <p:nvPr userDrawn="1"/>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400">
                <a:solidFill>
                  <a:schemeClr val="tx1"/>
                </a:solidFill>
                <a:latin typeface="Arial" panose="020B0604020202020204" pitchFamily="34" charset="0"/>
              </a:defRPr>
            </a:lvl2pPr>
            <a:lvl3pPr marL="1143000" indent="-228600">
              <a:spcBef>
                <a:spcPct val="50000"/>
              </a:spcBef>
              <a:buChar char="•"/>
              <a:defRPr sz="2400">
                <a:solidFill>
                  <a:schemeClr val="tx1"/>
                </a:solidFill>
                <a:latin typeface="Arial" panose="020B0604020202020204" pitchFamily="34" charset="0"/>
              </a:defRPr>
            </a:lvl3pPr>
            <a:lvl4pPr marL="1600200" indent="-228600">
              <a:spcBef>
                <a:spcPct val="50000"/>
              </a:spcBef>
              <a:buChar char="•"/>
              <a:defRPr sz="2400">
                <a:solidFill>
                  <a:schemeClr val="tx1"/>
                </a:solidFill>
                <a:latin typeface="Arial" panose="020B0604020202020204" pitchFamily="34" charset="0"/>
              </a:defRPr>
            </a:lvl4pPr>
            <a:lvl5pPr marL="2057400" indent="-228600">
              <a:spcBef>
                <a:spcPct val="50000"/>
              </a:spcBef>
              <a:buChar char="•"/>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defRPr/>
            </a:pPr>
            <a:fld id="{7E6F5B69-A9FA-49AF-8779-36DF24453D54}" type="slidenum">
              <a:rPr lang="en-US" altLang="en-US" sz="1200" b="1" smtClean="0">
                <a:solidFill>
                  <a:schemeClr val="bg1"/>
                </a:solidFill>
              </a:rPr>
              <a:pPr algn="r" eaLnBrk="1" hangingPunct="1">
                <a:spcBef>
                  <a:spcPct val="0"/>
                </a:spcBef>
                <a:buFontTx/>
                <a:buNone/>
                <a:defRPr/>
              </a:pPr>
              <a:t>‹#›</a:t>
            </a:fld>
            <a:endParaRPr lang="en-US" altLang="en-US" sz="1200" b="1" smtClean="0">
              <a:solidFill>
                <a:schemeClr val="bg1"/>
              </a:solidFill>
            </a:endParaRPr>
          </a:p>
        </p:txBody>
      </p:sp>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8917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17"/>
          <p:cNvSpPr>
            <a:spLocks noChangeArrowheads="1"/>
          </p:cNvSpPr>
          <p:nvPr userDrawn="1"/>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400">
                <a:solidFill>
                  <a:schemeClr val="tx1"/>
                </a:solidFill>
                <a:latin typeface="Arial" panose="020B0604020202020204" pitchFamily="34" charset="0"/>
              </a:defRPr>
            </a:lvl2pPr>
            <a:lvl3pPr marL="1143000" indent="-228600">
              <a:spcBef>
                <a:spcPct val="50000"/>
              </a:spcBef>
              <a:buChar char="•"/>
              <a:defRPr sz="2400">
                <a:solidFill>
                  <a:schemeClr val="tx1"/>
                </a:solidFill>
                <a:latin typeface="Arial" panose="020B0604020202020204" pitchFamily="34" charset="0"/>
              </a:defRPr>
            </a:lvl3pPr>
            <a:lvl4pPr marL="1600200" indent="-228600">
              <a:spcBef>
                <a:spcPct val="50000"/>
              </a:spcBef>
              <a:buChar char="•"/>
              <a:defRPr sz="2400">
                <a:solidFill>
                  <a:schemeClr val="tx1"/>
                </a:solidFill>
                <a:latin typeface="Arial" panose="020B0604020202020204" pitchFamily="34" charset="0"/>
              </a:defRPr>
            </a:lvl4pPr>
            <a:lvl5pPr marL="2057400" indent="-228600">
              <a:spcBef>
                <a:spcPct val="50000"/>
              </a:spcBef>
              <a:buChar char="•"/>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defRPr/>
            </a:pPr>
            <a:fld id="{974703EF-3187-4376-8001-B353AAEBB688}" type="slidenum">
              <a:rPr lang="en-US" altLang="en-US" sz="1200" b="1" smtClean="0">
                <a:solidFill>
                  <a:schemeClr val="bg1"/>
                </a:solidFill>
              </a:rPr>
              <a:pPr algn="r" eaLnBrk="1" hangingPunct="1">
                <a:spcBef>
                  <a:spcPct val="0"/>
                </a:spcBef>
                <a:buFontTx/>
                <a:buNone/>
                <a:defRPr/>
              </a:pPr>
              <a:t>‹#›</a:t>
            </a:fld>
            <a:endParaRPr lang="en-US" altLang="en-US" sz="1200" b="1" smtClean="0">
              <a:solidFill>
                <a:schemeClr val="bg1"/>
              </a:solidFil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316008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17"/>
          <p:cNvSpPr>
            <a:spLocks noChangeArrowheads="1"/>
          </p:cNvSpPr>
          <p:nvPr userDrawn="1"/>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400">
                <a:solidFill>
                  <a:schemeClr val="tx1"/>
                </a:solidFill>
                <a:latin typeface="Arial" panose="020B0604020202020204" pitchFamily="34" charset="0"/>
              </a:defRPr>
            </a:lvl2pPr>
            <a:lvl3pPr marL="1143000" indent="-228600">
              <a:spcBef>
                <a:spcPct val="50000"/>
              </a:spcBef>
              <a:buChar char="•"/>
              <a:defRPr sz="2400">
                <a:solidFill>
                  <a:schemeClr val="tx1"/>
                </a:solidFill>
                <a:latin typeface="Arial" panose="020B0604020202020204" pitchFamily="34" charset="0"/>
              </a:defRPr>
            </a:lvl3pPr>
            <a:lvl4pPr marL="1600200" indent="-228600">
              <a:spcBef>
                <a:spcPct val="50000"/>
              </a:spcBef>
              <a:buChar char="•"/>
              <a:defRPr sz="2400">
                <a:solidFill>
                  <a:schemeClr val="tx1"/>
                </a:solidFill>
                <a:latin typeface="Arial" panose="020B0604020202020204" pitchFamily="34" charset="0"/>
              </a:defRPr>
            </a:lvl4pPr>
            <a:lvl5pPr marL="2057400" indent="-228600">
              <a:spcBef>
                <a:spcPct val="50000"/>
              </a:spcBef>
              <a:buChar char="•"/>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defRPr/>
            </a:pPr>
            <a:fld id="{15B76903-9285-4359-BF0F-2C895DF1B50D}" type="slidenum">
              <a:rPr lang="en-US" altLang="en-US" sz="1200" b="1" smtClean="0">
                <a:solidFill>
                  <a:schemeClr val="bg1"/>
                </a:solidFill>
              </a:rPr>
              <a:pPr algn="r" eaLnBrk="1" hangingPunct="1">
                <a:spcBef>
                  <a:spcPct val="0"/>
                </a:spcBef>
                <a:buFontTx/>
                <a:buNone/>
                <a:defRPr/>
              </a:pPr>
              <a:t>‹#›</a:t>
            </a:fld>
            <a:endParaRPr lang="en-US" altLang="en-US" sz="1200" b="1" smtClean="0">
              <a:solidFill>
                <a:schemeClr val="bg1"/>
              </a:solidFill>
            </a:endParaRPr>
          </a:p>
        </p:txBody>
      </p:sp>
      <p:sp>
        <p:nvSpPr>
          <p:cNvPr id="2" name="Title 1"/>
          <p:cNvSpPr>
            <a:spLocks noGrp="1"/>
          </p:cNvSpPr>
          <p:nvPr>
            <p:ph type="title"/>
          </p:nvPr>
        </p:nvSpPr>
        <p:spPr>
          <a:xfrm>
            <a:off x="623888" y="1709738"/>
            <a:ext cx="7886700" cy="2852737"/>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5255727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17"/>
          <p:cNvSpPr>
            <a:spLocks noChangeArrowheads="1"/>
          </p:cNvSpPr>
          <p:nvPr userDrawn="1"/>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400">
                <a:solidFill>
                  <a:schemeClr val="tx1"/>
                </a:solidFill>
                <a:latin typeface="Arial" panose="020B0604020202020204" pitchFamily="34" charset="0"/>
              </a:defRPr>
            </a:lvl2pPr>
            <a:lvl3pPr marL="1143000" indent="-228600">
              <a:spcBef>
                <a:spcPct val="50000"/>
              </a:spcBef>
              <a:buChar char="•"/>
              <a:defRPr sz="2400">
                <a:solidFill>
                  <a:schemeClr val="tx1"/>
                </a:solidFill>
                <a:latin typeface="Arial" panose="020B0604020202020204" pitchFamily="34" charset="0"/>
              </a:defRPr>
            </a:lvl3pPr>
            <a:lvl4pPr marL="1600200" indent="-228600">
              <a:spcBef>
                <a:spcPct val="50000"/>
              </a:spcBef>
              <a:buChar char="•"/>
              <a:defRPr sz="2400">
                <a:solidFill>
                  <a:schemeClr val="tx1"/>
                </a:solidFill>
                <a:latin typeface="Arial" panose="020B0604020202020204" pitchFamily="34" charset="0"/>
              </a:defRPr>
            </a:lvl4pPr>
            <a:lvl5pPr marL="2057400" indent="-228600">
              <a:spcBef>
                <a:spcPct val="50000"/>
              </a:spcBef>
              <a:buChar char="•"/>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defRPr/>
            </a:pPr>
            <a:fld id="{28462D5C-2856-4931-9774-F2E49CA54413}" type="slidenum">
              <a:rPr lang="en-US" altLang="en-US" sz="1200" b="1" smtClean="0">
                <a:solidFill>
                  <a:schemeClr val="bg1"/>
                </a:solidFill>
              </a:rPr>
              <a:pPr algn="r" eaLnBrk="1" hangingPunct="1">
                <a:spcBef>
                  <a:spcPct val="0"/>
                </a:spcBef>
                <a:buFontTx/>
                <a:buNone/>
                <a:defRPr/>
              </a:pPr>
              <a:t>‹#›</a:t>
            </a:fld>
            <a:endParaRPr lang="en-US" altLang="en-US" sz="1200" b="1" smtClean="0">
              <a:solidFill>
                <a:schemeClr val="bg1"/>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46903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17"/>
          <p:cNvSpPr>
            <a:spLocks noChangeArrowheads="1"/>
          </p:cNvSpPr>
          <p:nvPr userDrawn="1"/>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400">
                <a:solidFill>
                  <a:schemeClr val="tx1"/>
                </a:solidFill>
                <a:latin typeface="Arial" panose="020B0604020202020204" pitchFamily="34" charset="0"/>
              </a:defRPr>
            </a:lvl2pPr>
            <a:lvl3pPr marL="1143000" indent="-228600">
              <a:spcBef>
                <a:spcPct val="50000"/>
              </a:spcBef>
              <a:buChar char="•"/>
              <a:defRPr sz="2400">
                <a:solidFill>
                  <a:schemeClr val="tx1"/>
                </a:solidFill>
                <a:latin typeface="Arial" panose="020B0604020202020204" pitchFamily="34" charset="0"/>
              </a:defRPr>
            </a:lvl3pPr>
            <a:lvl4pPr marL="1600200" indent="-228600">
              <a:spcBef>
                <a:spcPct val="50000"/>
              </a:spcBef>
              <a:buChar char="•"/>
              <a:defRPr sz="2400">
                <a:solidFill>
                  <a:schemeClr val="tx1"/>
                </a:solidFill>
                <a:latin typeface="Arial" panose="020B0604020202020204" pitchFamily="34" charset="0"/>
              </a:defRPr>
            </a:lvl4pPr>
            <a:lvl5pPr marL="2057400" indent="-228600">
              <a:spcBef>
                <a:spcPct val="50000"/>
              </a:spcBef>
              <a:buChar char="•"/>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defRPr/>
            </a:pPr>
            <a:fld id="{F772B92A-B47C-4CB4-A981-00BDEFED93E6}" type="slidenum">
              <a:rPr lang="en-US" altLang="en-US" sz="1200" b="1" smtClean="0">
                <a:solidFill>
                  <a:schemeClr val="bg1"/>
                </a:solidFill>
              </a:rPr>
              <a:pPr algn="r" eaLnBrk="1" hangingPunct="1">
                <a:spcBef>
                  <a:spcPct val="0"/>
                </a:spcBef>
                <a:buFontTx/>
                <a:buNone/>
                <a:defRPr/>
              </a:pPr>
              <a:t>‹#›</a:t>
            </a:fld>
            <a:endParaRPr lang="en-US" altLang="en-US" sz="1200" b="1" smtClean="0">
              <a:solidFill>
                <a:schemeClr val="bg1"/>
              </a:solidFill>
            </a:endParaRPr>
          </a:p>
        </p:txBody>
      </p:sp>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53273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17"/>
          <p:cNvSpPr>
            <a:spLocks noChangeArrowheads="1"/>
          </p:cNvSpPr>
          <p:nvPr userDrawn="1"/>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400">
                <a:solidFill>
                  <a:schemeClr val="tx1"/>
                </a:solidFill>
                <a:latin typeface="Arial" panose="020B0604020202020204" pitchFamily="34" charset="0"/>
              </a:defRPr>
            </a:lvl2pPr>
            <a:lvl3pPr marL="1143000" indent="-228600">
              <a:spcBef>
                <a:spcPct val="50000"/>
              </a:spcBef>
              <a:buChar char="•"/>
              <a:defRPr sz="2400">
                <a:solidFill>
                  <a:schemeClr val="tx1"/>
                </a:solidFill>
                <a:latin typeface="Arial" panose="020B0604020202020204" pitchFamily="34" charset="0"/>
              </a:defRPr>
            </a:lvl3pPr>
            <a:lvl4pPr marL="1600200" indent="-228600">
              <a:spcBef>
                <a:spcPct val="50000"/>
              </a:spcBef>
              <a:buChar char="•"/>
              <a:defRPr sz="2400">
                <a:solidFill>
                  <a:schemeClr val="tx1"/>
                </a:solidFill>
                <a:latin typeface="Arial" panose="020B0604020202020204" pitchFamily="34" charset="0"/>
              </a:defRPr>
            </a:lvl4pPr>
            <a:lvl5pPr marL="2057400" indent="-228600">
              <a:spcBef>
                <a:spcPct val="50000"/>
              </a:spcBef>
              <a:buChar char="•"/>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defRPr/>
            </a:pPr>
            <a:fld id="{0A8A74D7-C2CE-447A-B4F8-9EC19DC540B3}" type="slidenum">
              <a:rPr lang="en-US" altLang="en-US" sz="1200" b="1" smtClean="0">
                <a:solidFill>
                  <a:schemeClr val="bg1"/>
                </a:solidFill>
              </a:rPr>
              <a:pPr algn="r" eaLnBrk="1" hangingPunct="1">
                <a:spcBef>
                  <a:spcPct val="0"/>
                </a:spcBef>
                <a:buFontTx/>
                <a:buNone/>
                <a:defRPr/>
              </a:pPr>
              <a:t>‹#›</a:t>
            </a:fld>
            <a:endParaRPr lang="en-US" altLang="en-US" sz="1200" b="1" smtClean="0">
              <a:solidFill>
                <a:schemeClr val="bg1"/>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21354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ChangeArrowheads="1"/>
          </p:cNvSpPr>
          <p:nvPr userDrawn="1"/>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400">
                <a:solidFill>
                  <a:schemeClr val="tx1"/>
                </a:solidFill>
                <a:latin typeface="Arial" panose="020B0604020202020204" pitchFamily="34" charset="0"/>
              </a:defRPr>
            </a:lvl2pPr>
            <a:lvl3pPr marL="1143000" indent="-228600">
              <a:spcBef>
                <a:spcPct val="50000"/>
              </a:spcBef>
              <a:buChar char="•"/>
              <a:defRPr sz="2400">
                <a:solidFill>
                  <a:schemeClr val="tx1"/>
                </a:solidFill>
                <a:latin typeface="Arial" panose="020B0604020202020204" pitchFamily="34" charset="0"/>
              </a:defRPr>
            </a:lvl3pPr>
            <a:lvl4pPr marL="1600200" indent="-228600">
              <a:spcBef>
                <a:spcPct val="50000"/>
              </a:spcBef>
              <a:buChar char="•"/>
              <a:defRPr sz="2400">
                <a:solidFill>
                  <a:schemeClr val="tx1"/>
                </a:solidFill>
                <a:latin typeface="Arial" panose="020B0604020202020204" pitchFamily="34" charset="0"/>
              </a:defRPr>
            </a:lvl4pPr>
            <a:lvl5pPr marL="2057400" indent="-228600">
              <a:spcBef>
                <a:spcPct val="50000"/>
              </a:spcBef>
              <a:buChar char="•"/>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defRPr/>
            </a:pPr>
            <a:fld id="{F6721962-2F37-4866-9658-663DA9949F4E}" type="slidenum">
              <a:rPr lang="en-US" altLang="en-US" sz="1200" b="1" smtClean="0">
                <a:solidFill>
                  <a:schemeClr val="bg1"/>
                </a:solidFill>
              </a:rPr>
              <a:pPr algn="r" eaLnBrk="1" hangingPunct="1">
                <a:spcBef>
                  <a:spcPct val="0"/>
                </a:spcBef>
                <a:buFontTx/>
                <a:buNone/>
                <a:defRPr/>
              </a:pPr>
              <a:t>‹#›</a:t>
            </a:fld>
            <a:endParaRPr lang="en-US" altLang="en-US" sz="1200" b="1" smtClean="0">
              <a:solidFill>
                <a:schemeClr val="bg1"/>
              </a:solidFill>
            </a:endParaRPr>
          </a:p>
        </p:txBody>
      </p:sp>
    </p:spTree>
    <p:extLst>
      <p:ext uri="{BB962C8B-B14F-4D97-AF65-F5344CB8AC3E}">
        <p14:creationId xmlns:p14="http://schemas.microsoft.com/office/powerpoint/2010/main" val="26112459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17"/>
          <p:cNvSpPr>
            <a:spLocks noChangeArrowheads="1"/>
          </p:cNvSpPr>
          <p:nvPr userDrawn="1"/>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400">
                <a:solidFill>
                  <a:schemeClr val="tx1"/>
                </a:solidFill>
                <a:latin typeface="Arial" panose="020B0604020202020204" pitchFamily="34" charset="0"/>
              </a:defRPr>
            </a:lvl2pPr>
            <a:lvl3pPr marL="1143000" indent="-228600">
              <a:spcBef>
                <a:spcPct val="50000"/>
              </a:spcBef>
              <a:buChar char="•"/>
              <a:defRPr sz="2400">
                <a:solidFill>
                  <a:schemeClr val="tx1"/>
                </a:solidFill>
                <a:latin typeface="Arial" panose="020B0604020202020204" pitchFamily="34" charset="0"/>
              </a:defRPr>
            </a:lvl3pPr>
            <a:lvl4pPr marL="1600200" indent="-228600">
              <a:spcBef>
                <a:spcPct val="50000"/>
              </a:spcBef>
              <a:buChar char="•"/>
              <a:defRPr sz="2400">
                <a:solidFill>
                  <a:schemeClr val="tx1"/>
                </a:solidFill>
                <a:latin typeface="Arial" panose="020B0604020202020204" pitchFamily="34" charset="0"/>
              </a:defRPr>
            </a:lvl4pPr>
            <a:lvl5pPr marL="2057400" indent="-228600">
              <a:spcBef>
                <a:spcPct val="50000"/>
              </a:spcBef>
              <a:buChar char="•"/>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defRPr/>
            </a:pPr>
            <a:fld id="{A00F5DAD-2D5A-4DA1-95DB-77F92B1DA1C6}" type="slidenum">
              <a:rPr lang="en-US" altLang="en-US" sz="1200" b="1" smtClean="0">
                <a:solidFill>
                  <a:schemeClr val="bg1"/>
                </a:solidFill>
              </a:rPr>
              <a:pPr algn="r" eaLnBrk="1" hangingPunct="1">
                <a:spcBef>
                  <a:spcPct val="0"/>
                </a:spcBef>
                <a:buFontTx/>
                <a:buNone/>
                <a:defRPr/>
              </a:pPr>
              <a:t>‹#›</a:t>
            </a:fld>
            <a:endParaRPr lang="en-US" altLang="en-US" sz="1200" b="1" smtClean="0">
              <a:solidFill>
                <a:schemeClr val="bg1"/>
              </a:solidFill>
            </a:endParaRPr>
          </a:p>
        </p:txBody>
      </p:sp>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7988538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7"/>
          <p:cNvSpPr>
            <a:spLocks noChangeArrowheads="1"/>
          </p:cNvSpPr>
          <p:nvPr userDrawn="1"/>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400">
                <a:solidFill>
                  <a:schemeClr val="tx1"/>
                </a:solidFill>
                <a:latin typeface="Arial" panose="020B0604020202020204" pitchFamily="34" charset="0"/>
              </a:defRPr>
            </a:lvl2pPr>
            <a:lvl3pPr marL="1143000" indent="-228600">
              <a:spcBef>
                <a:spcPct val="50000"/>
              </a:spcBef>
              <a:buChar char="•"/>
              <a:defRPr sz="2400">
                <a:solidFill>
                  <a:schemeClr val="tx1"/>
                </a:solidFill>
                <a:latin typeface="Arial" panose="020B0604020202020204" pitchFamily="34" charset="0"/>
              </a:defRPr>
            </a:lvl3pPr>
            <a:lvl4pPr marL="1600200" indent="-228600">
              <a:spcBef>
                <a:spcPct val="50000"/>
              </a:spcBef>
              <a:buChar char="•"/>
              <a:defRPr sz="2400">
                <a:solidFill>
                  <a:schemeClr val="tx1"/>
                </a:solidFill>
                <a:latin typeface="Arial" panose="020B0604020202020204" pitchFamily="34" charset="0"/>
              </a:defRPr>
            </a:lvl4pPr>
            <a:lvl5pPr marL="2057400" indent="-228600">
              <a:spcBef>
                <a:spcPct val="50000"/>
              </a:spcBef>
              <a:buChar char="•"/>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defRPr/>
            </a:pPr>
            <a:fld id="{777552E9-890C-4420-9FC4-079EBA195FEB}" type="slidenum">
              <a:rPr lang="en-US" altLang="en-US" sz="1200" b="1" smtClean="0">
                <a:solidFill>
                  <a:schemeClr val="bg1"/>
                </a:solidFill>
              </a:rPr>
              <a:pPr algn="r" eaLnBrk="1" hangingPunct="1">
                <a:spcBef>
                  <a:spcPct val="0"/>
                </a:spcBef>
                <a:buFontTx/>
                <a:buNone/>
                <a:defRPr/>
              </a:pPr>
              <a:t>‹#›</a:t>
            </a:fld>
            <a:endParaRPr lang="en-US" altLang="en-US" sz="1200" b="1" smtClean="0">
              <a:solidFill>
                <a:schemeClr val="bg1"/>
              </a:solidFill>
            </a:endParaRPr>
          </a:p>
        </p:txBody>
      </p:sp>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0218357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FFF"/>
            </a:gs>
            <a:gs pos="50000">
              <a:srgbClr val="FBFBFB"/>
            </a:gs>
            <a:gs pos="100000">
              <a:srgbClr val="D0D0D0"/>
            </a:gs>
          </a:gsLst>
          <a:lin ang="5400000"/>
        </a:gradFill>
        <a:effectLst/>
      </p:bgPr>
    </p:bg>
    <p:spTree>
      <p:nvGrpSpPr>
        <p:cNvPr id="1" name=""/>
        <p:cNvGrpSpPr/>
        <p:nvPr/>
      </p:nvGrpSpPr>
      <p:grpSpPr>
        <a:xfrm>
          <a:off x="0" y="0"/>
          <a:ext cx="0" cy="0"/>
          <a:chOff x="0" y="0"/>
          <a:chExt cx="0" cy="0"/>
        </a:xfrm>
      </p:grpSpPr>
      <p:sp>
        <p:nvSpPr>
          <p:cNvPr id="1029" name="Rectangle 7"/>
          <p:cNvSpPr>
            <a:spLocks noChangeArrowheads="1"/>
          </p:cNvSpPr>
          <p:nvPr userDrawn="1"/>
        </p:nvSpPr>
        <p:spPr bwMode="auto">
          <a:xfrm>
            <a:off x="-4807" y="6043613"/>
            <a:ext cx="9144000" cy="819150"/>
          </a:xfrm>
          <a:prstGeom prst="rect">
            <a:avLst/>
          </a:prstGeom>
          <a:solidFill>
            <a:srgbClr val="1D2F68"/>
          </a:solidFill>
          <a:ln w="9525">
            <a:solidFill>
              <a:srgbClr val="1D2F68"/>
            </a:solidFill>
            <a:miter lim="800000"/>
            <a:headEnd/>
            <a:tailEnd/>
          </a:ln>
        </p:spPr>
        <p:txBody>
          <a:bodyPr wrap="none" anchor="ct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400">
                <a:solidFill>
                  <a:schemeClr val="tx1"/>
                </a:solidFill>
                <a:latin typeface="Arial" panose="020B0604020202020204" pitchFamily="34" charset="0"/>
              </a:defRPr>
            </a:lvl2pPr>
            <a:lvl3pPr marL="1143000" indent="-228600">
              <a:spcBef>
                <a:spcPct val="50000"/>
              </a:spcBef>
              <a:buChar char="•"/>
              <a:defRPr sz="2400">
                <a:solidFill>
                  <a:schemeClr val="tx1"/>
                </a:solidFill>
                <a:latin typeface="Arial" panose="020B0604020202020204" pitchFamily="34" charset="0"/>
              </a:defRPr>
            </a:lvl3pPr>
            <a:lvl4pPr marL="1600200" indent="-228600">
              <a:spcBef>
                <a:spcPct val="50000"/>
              </a:spcBef>
              <a:buChar char="•"/>
              <a:defRPr sz="2400">
                <a:solidFill>
                  <a:schemeClr val="tx1"/>
                </a:solidFill>
                <a:latin typeface="Arial" panose="020B0604020202020204" pitchFamily="34" charset="0"/>
              </a:defRPr>
            </a:lvl4pPr>
            <a:lvl5pPr marL="2057400" indent="-228600">
              <a:spcBef>
                <a:spcPct val="50000"/>
              </a:spcBef>
              <a:buChar char="•"/>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defRPr/>
            </a:pPr>
            <a:endParaRPr lang="en-US" altLang="en-US" smtClean="0"/>
          </a:p>
        </p:txBody>
      </p:sp>
      <p:sp>
        <p:nvSpPr>
          <p:cNvPr id="10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Select to edit master title</a:t>
            </a:r>
          </a:p>
        </p:txBody>
      </p:sp>
      <p:sp>
        <p:nvSpPr>
          <p:cNvPr id="10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Select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0" name="Picture 2"/>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28016" y="6105525"/>
            <a:ext cx="695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9"/>
          <p:cNvSpPr txBox="1">
            <a:spLocks noChangeArrowheads="1"/>
          </p:cNvSpPr>
          <p:nvPr userDrawn="1"/>
        </p:nvSpPr>
        <p:spPr bwMode="auto">
          <a:xfrm>
            <a:off x="978408" y="6337896"/>
            <a:ext cx="47847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l" eaLnBrk="1" hangingPunct="1">
              <a:spcBef>
                <a:spcPts val="0"/>
              </a:spcBef>
              <a:defRPr/>
            </a:pPr>
            <a:r>
              <a:rPr lang="en-US" altLang="en-US" sz="1200" b="1" dirty="0" smtClean="0">
                <a:solidFill>
                  <a:srgbClr val="C0C0C0"/>
                </a:solidFill>
                <a:cs typeface="+mn-cs"/>
              </a:rPr>
              <a:t>Lesson 1: Air Traffic Service Routes and Airspace</a:t>
            </a:r>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6.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4.jpe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45.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296211" y="1659521"/>
            <a:ext cx="6858000" cy="925512"/>
          </a:xfrm>
        </p:spPr>
        <p:txBody>
          <a:bodyPr/>
          <a:lstStyle/>
          <a:p>
            <a:pPr eaLnBrk="1" hangingPunct="1">
              <a:defRPr/>
            </a:pPr>
            <a:r>
              <a:rPr lang="en-US" dirty="0" smtClean="0">
                <a:solidFill>
                  <a:schemeClr val="bg1"/>
                </a:solidFill>
                <a:effectLst>
                  <a:outerShdw blurRad="50800" dist="50800" dir="5400000" algn="ctr" rotWithShape="0">
                    <a:schemeClr val="tx1">
                      <a:alpha val="80000"/>
                    </a:schemeClr>
                  </a:outerShdw>
                </a:effectLst>
              </a:rPr>
              <a:t>Radar Flight Data Controller Training</a:t>
            </a:r>
            <a:endParaRPr lang="en-US" dirty="0">
              <a:solidFill>
                <a:schemeClr val="bg1"/>
              </a:solidFill>
              <a:effectLst>
                <a:outerShdw blurRad="50800" dist="50800" dir="5400000" algn="ctr" rotWithShape="0">
                  <a:schemeClr val="tx1">
                    <a:alpha val="80000"/>
                  </a:schemeClr>
                </a:outerShdw>
              </a:effectLst>
            </a:endParaRPr>
          </a:p>
        </p:txBody>
      </p:sp>
      <p:sp>
        <p:nvSpPr>
          <p:cNvPr id="5" name="Subtitle 4"/>
          <p:cNvSpPr>
            <a:spLocks noGrp="1"/>
          </p:cNvSpPr>
          <p:nvPr>
            <p:ph type="subTitle" idx="1"/>
          </p:nvPr>
        </p:nvSpPr>
        <p:spPr/>
        <p:txBody>
          <a:bodyPr/>
          <a:lstStyle/>
          <a:p>
            <a:pPr eaLnBrk="1" hangingPunct="1">
              <a:defRPr/>
            </a:pPr>
            <a:r>
              <a:rPr lang="en-US" sz="2800" dirty="0" smtClean="0">
                <a:solidFill>
                  <a:schemeClr val="bg1"/>
                </a:solidFill>
                <a:effectLst>
                  <a:outerShdw blurRad="50800" dist="50800" dir="2700000" algn="ctr" rotWithShape="0">
                    <a:schemeClr val="tx1">
                      <a:alpha val="80000"/>
                    </a:schemeClr>
                  </a:outerShdw>
                </a:effectLst>
              </a:rPr>
              <a:t>Lesson 1: Air Traffic Service Routes  and Airspace</a:t>
            </a:r>
          </a:p>
          <a:p>
            <a:pPr eaLnBrk="1" hangingPunct="1">
              <a:defRPr/>
            </a:pPr>
            <a:endParaRPr lang="en-US" dirty="0">
              <a:solidFill>
                <a:schemeClr val="bg1"/>
              </a:solidFill>
              <a:effectLst>
                <a:outerShdw blurRad="50800" dist="50800" dir="5400000" algn="ctr" rotWithShape="0">
                  <a:schemeClr val="tx1">
                    <a:alpha val="80000"/>
                  </a:schemeClr>
                </a:outerShdw>
              </a:effectLst>
            </a:endParaRPr>
          </a:p>
          <a:p>
            <a:pPr lvl="0" eaLnBrk="1" hangingPunct="1">
              <a:defRPr/>
            </a:pPr>
            <a:r>
              <a:rPr lang="en-US" sz="1800" dirty="0" smtClean="0">
                <a:solidFill>
                  <a:schemeClr val="bg1"/>
                </a:solidFill>
                <a:effectLst>
                  <a:outerShdw blurRad="50800" dist="50800" dir="5400000" algn="ctr" rotWithShape="0">
                    <a:schemeClr val="tx1">
                      <a:alpha val="80000"/>
                    </a:schemeClr>
                  </a:outerShdw>
                </a:effectLst>
              </a:rPr>
              <a:t>Course - 55053</a:t>
            </a:r>
            <a:endParaRPr lang="en-US" sz="1800" dirty="0">
              <a:solidFill>
                <a:schemeClr val="bg1"/>
              </a:solidFill>
              <a:effectLst>
                <a:outerShdw blurRad="50800" dist="50800" dir="5400000" algn="ctr" rotWithShape="0">
                  <a:schemeClr val="tx1">
                    <a:alpha val="80000"/>
                  </a:schemeClr>
                </a:outerShdw>
              </a:effectLst>
            </a:endParaRPr>
          </a:p>
          <a:p>
            <a:pPr lvl="0" eaLnBrk="1" hangingPunct="1">
              <a:defRPr/>
            </a:pPr>
            <a:r>
              <a:rPr lang="en-US" sz="1800" dirty="0" smtClean="0">
                <a:solidFill>
                  <a:schemeClr val="bg1"/>
                </a:solidFill>
                <a:effectLst>
                  <a:outerShdw blurRad="50800" dist="50800" dir="5400000" algn="ctr" rotWithShape="0">
                    <a:schemeClr val="tx1">
                      <a:alpha val="80000"/>
                    </a:schemeClr>
                  </a:outerShdw>
                </a:effectLst>
              </a:rPr>
              <a:t>Version </a:t>
            </a:r>
            <a:r>
              <a:rPr lang="en-US" sz="1800" dirty="0" smtClean="0">
                <a:solidFill>
                  <a:schemeClr val="bg1"/>
                </a:solidFill>
                <a:effectLst>
                  <a:outerShdw blurRad="50800" dist="50800" dir="5400000" algn="ctr" rotWithShape="0">
                    <a:schemeClr val="tx1">
                      <a:alpha val="80000"/>
                    </a:schemeClr>
                  </a:outerShdw>
                </a:effectLst>
              </a:rPr>
              <a:t>2019-12.1</a:t>
            </a:r>
            <a:endParaRPr lang="en-US" dirty="0"/>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smtClean="0"/>
              <a:t>Lesson Objectives</a:t>
            </a:r>
          </a:p>
        </p:txBody>
      </p:sp>
      <p:sp>
        <p:nvSpPr>
          <p:cNvPr id="5123" name="Content Placeholder 2"/>
          <p:cNvSpPr>
            <a:spLocks noGrp="1"/>
          </p:cNvSpPr>
          <p:nvPr>
            <p:ph idx="4294967295"/>
          </p:nvPr>
        </p:nvSpPr>
        <p:spPr>
          <a:xfrm>
            <a:off x="495301" y="1068843"/>
            <a:ext cx="8109203" cy="4391025"/>
          </a:xfrm>
        </p:spPr>
        <p:txBody>
          <a:bodyPr/>
          <a:lstStyle/>
          <a:p>
            <a:pPr marL="0" indent="0">
              <a:lnSpc>
                <a:spcPct val="90000"/>
              </a:lnSpc>
              <a:spcAft>
                <a:spcPts val="1500"/>
              </a:spcAft>
              <a:buFontTx/>
              <a:buNone/>
            </a:pPr>
            <a:r>
              <a:rPr lang="en-US" altLang="en-US" dirty="0" smtClean="0"/>
              <a:t>At the end of this lesson you will be able to identify characteristics of:</a:t>
            </a:r>
          </a:p>
          <a:p>
            <a:pPr marL="463550" lvl="1" indent="-238125">
              <a:lnSpc>
                <a:spcPct val="90000"/>
              </a:lnSpc>
              <a:spcBef>
                <a:spcPct val="0"/>
              </a:spcBef>
              <a:spcAft>
                <a:spcPts val="1200"/>
              </a:spcAft>
              <a:buFont typeface="Arial" panose="020B0604020202020204" pitchFamily="34" charset="0"/>
              <a:buChar char="•"/>
            </a:pPr>
            <a:r>
              <a:rPr lang="en-US" altLang="en-US" dirty="0"/>
              <a:t>Federal Airways and Jet Routes</a:t>
            </a:r>
          </a:p>
          <a:p>
            <a:pPr marL="463550" lvl="1" indent="-238125">
              <a:lnSpc>
                <a:spcPct val="90000"/>
              </a:lnSpc>
              <a:spcBef>
                <a:spcPct val="0"/>
              </a:spcBef>
              <a:spcAft>
                <a:spcPts val="1200"/>
              </a:spcAft>
              <a:buFont typeface="Arial" panose="020B0604020202020204" pitchFamily="34" charset="0"/>
              <a:buChar char="•"/>
            </a:pPr>
            <a:r>
              <a:rPr lang="en-US" altLang="en-US" dirty="0"/>
              <a:t>Area Navigation (RNAV) Routes </a:t>
            </a:r>
          </a:p>
          <a:p>
            <a:pPr marL="463550" lvl="1" indent="-238125">
              <a:lnSpc>
                <a:spcPct val="90000"/>
              </a:lnSpc>
              <a:spcBef>
                <a:spcPct val="0"/>
              </a:spcBef>
              <a:spcAft>
                <a:spcPts val="1200"/>
              </a:spcAft>
              <a:buFont typeface="Arial" panose="020B0604020202020204" pitchFamily="34" charset="0"/>
              <a:buChar char="•"/>
            </a:pPr>
            <a:r>
              <a:rPr lang="en-US" altLang="en-US" dirty="0"/>
              <a:t>Standard Terminal Arrivals (STARs) and Standard Instrument Departures (SIDs)</a:t>
            </a:r>
          </a:p>
          <a:p>
            <a:pPr marL="463550" lvl="1" indent="-238125">
              <a:lnSpc>
                <a:spcPct val="90000"/>
              </a:lnSpc>
              <a:spcBef>
                <a:spcPct val="0"/>
              </a:spcBef>
              <a:spcAft>
                <a:spcPts val="1200"/>
              </a:spcAft>
              <a:buFont typeface="Arial" panose="020B0604020202020204" pitchFamily="34" charset="0"/>
              <a:buChar char="•"/>
            </a:pPr>
            <a:r>
              <a:rPr lang="en-US" altLang="en-US" dirty="0"/>
              <a:t>Special Use Airspace (SUA) and Special Activity Airspace (SAA)</a:t>
            </a:r>
          </a:p>
          <a:p>
            <a:pPr marL="0" indent="0">
              <a:lnSpc>
                <a:spcPct val="90000"/>
              </a:lnSpc>
              <a:spcBef>
                <a:spcPct val="0"/>
              </a:spcBef>
              <a:spcAft>
                <a:spcPts val="1200"/>
              </a:spcAft>
              <a:buNone/>
            </a:pPr>
            <a:r>
              <a:rPr lang="en-US" altLang="en-US" dirty="0" smtClean="0"/>
              <a:t>At the end of this lesson, given a center area chart, label the chart in accordance with FAA JO 3120.4, Appendix D. and local directives.</a:t>
            </a:r>
            <a:endParaRPr lang="en-US" altLang="en-US" dirty="0"/>
          </a:p>
          <a:p>
            <a:pPr marL="857250" lvl="1" indent="-457200">
              <a:lnSpc>
                <a:spcPct val="90000"/>
              </a:lnSpc>
              <a:spcBef>
                <a:spcPct val="0"/>
              </a:spcBef>
              <a:buFont typeface="+mj-lt"/>
              <a:buAutoNum type="arabicPeriod"/>
            </a:pPr>
            <a:endParaRPr lang="en-US" altLang="en-US" sz="2000" dirty="0">
              <a:solidFill>
                <a:srgbClr val="000000"/>
              </a:solidFill>
            </a:endParaRPr>
          </a:p>
          <a:p>
            <a:pPr marL="857250" lvl="1" indent="-457200">
              <a:lnSpc>
                <a:spcPct val="90000"/>
              </a:lnSpc>
              <a:spcBef>
                <a:spcPct val="0"/>
              </a:spcBef>
              <a:buFont typeface="+mj-lt"/>
              <a:buAutoNum type="arabicPeriod"/>
            </a:pPr>
            <a:endParaRPr lang="en-US" altLang="en-US" sz="2000" b="0" dirty="0">
              <a:solidFill>
                <a:srgbClr val="000000"/>
              </a:solidFill>
              <a:latin typeface="Arial" panose="020B0604020202020204" pitchFamily="34" charset="0"/>
            </a:endParaRPr>
          </a:p>
          <a:p>
            <a:pPr marL="457200" lvl="0" indent="-457200">
              <a:lnSpc>
                <a:spcPct val="90000"/>
              </a:lnSpc>
              <a:spcBef>
                <a:spcPct val="0"/>
              </a:spcBef>
              <a:buFont typeface="+mj-lt"/>
              <a:buAutoNum type="arabicPeriod"/>
            </a:pPr>
            <a:endParaRPr lang="en-US" altLang="en-US" sz="2000" b="0" dirty="0" smtClean="0">
              <a:solidFill>
                <a:srgbClr val="000000"/>
              </a:solidFill>
              <a:latin typeface="Arial" panose="020B0604020202020204" pitchFamily="34" charset="0"/>
            </a:endParaRPr>
          </a:p>
          <a:p>
            <a:pPr marL="0" indent="0">
              <a:lnSpc>
                <a:spcPct val="90000"/>
              </a:lnSpc>
              <a:buFontTx/>
              <a:buNone/>
            </a:pPr>
            <a:endParaRPr lang="en-US" altLang="en-US" sz="2400" dirty="0" smtClean="0"/>
          </a:p>
          <a:p>
            <a:pPr marL="407988" indent="-407988">
              <a:lnSpc>
                <a:spcPct val="90000"/>
              </a:lnSpc>
              <a:buFontTx/>
              <a:buNone/>
            </a:pPr>
            <a:endParaRPr lang="en-US" altLang="en-US" sz="1600" dirty="0" smtClean="0"/>
          </a:p>
          <a:p>
            <a:pPr marL="407988" indent="-407988">
              <a:lnSpc>
                <a:spcPct val="90000"/>
              </a:lnSpc>
              <a:buFontTx/>
              <a:buAutoNum type="arabicPeriod"/>
            </a:pPr>
            <a:endParaRPr lang="en-US" altLang="en-US" sz="2000" b="0" dirty="0" smtClean="0"/>
          </a:p>
          <a:p>
            <a:pPr marL="407988" indent="-407988">
              <a:lnSpc>
                <a:spcPct val="90000"/>
              </a:lnSpc>
              <a:buFontTx/>
              <a:buAutoNum type="arabicPeriod"/>
            </a:pPr>
            <a:endParaRPr lang="en-US" altLang="en-US" sz="2000" b="0" dirty="0"/>
          </a:p>
          <a:p>
            <a:pPr marL="407988" indent="-407988">
              <a:lnSpc>
                <a:spcPct val="90000"/>
              </a:lnSpc>
              <a:buFontTx/>
              <a:buAutoNum type="arabicPeriod"/>
            </a:pPr>
            <a:endParaRPr lang="en-US" altLang="en-US" sz="2000" b="0" dirty="0" smtClean="0"/>
          </a:p>
          <a:p>
            <a:pPr marL="407988" indent="-407988">
              <a:lnSpc>
                <a:spcPct val="90000"/>
              </a:lnSpc>
              <a:buFontTx/>
              <a:buAutoNum type="arabicPeriod"/>
            </a:pPr>
            <a:endParaRPr lang="en-US" altLang="en-US" sz="2000" b="0" dirty="0"/>
          </a:p>
          <a:p>
            <a:pPr marL="407988" indent="-407988">
              <a:lnSpc>
                <a:spcPct val="90000"/>
              </a:lnSpc>
              <a:buFontTx/>
              <a:buAutoNum type="arabicPeriod"/>
            </a:pPr>
            <a:endParaRPr lang="en-US" altLang="en-US" sz="2000" b="0" dirty="0" smtClean="0"/>
          </a:p>
          <a:p>
            <a:pPr marL="407988" indent="-407988">
              <a:lnSpc>
                <a:spcPct val="90000"/>
              </a:lnSpc>
              <a:buFontTx/>
              <a:buAutoNum type="arabicPeriod"/>
            </a:pPr>
            <a:endParaRPr lang="en-US" altLang="en-US" sz="2000" b="0" dirty="0"/>
          </a:p>
          <a:p>
            <a:pPr marL="407988" indent="-407988">
              <a:lnSpc>
                <a:spcPct val="90000"/>
              </a:lnSpc>
              <a:buFontTx/>
              <a:buNone/>
            </a:pPr>
            <a:endParaRPr lang="en-US" altLang="en-US" sz="2000" dirty="0" smtClean="0"/>
          </a:p>
          <a:p>
            <a:pPr marL="407988" indent="-407988">
              <a:lnSpc>
                <a:spcPct val="90000"/>
              </a:lnSpc>
              <a:buFontTx/>
              <a:buNone/>
            </a:pPr>
            <a:endParaRPr lang="en-US" altLang="en-US" sz="2000" dirty="0" smtClean="0"/>
          </a:p>
        </p:txBody>
      </p:sp>
    </p:spTree>
    <p:extLst>
      <p:ext uri="{BB962C8B-B14F-4D97-AF65-F5344CB8AC3E}">
        <p14:creationId xmlns:p14="http://schemas.microsoft.com/office/powerpoint/2010/main" val="1122696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Highway 2 copy.jpg"/>
          <p:cNvPicPr>
            <a:picLocks noChangeAspect="1"/>
          </p:cNvPicPr>
          <p:nvPr/>
        </p:nvPicPr>
        <p:blipFill>
          <a:blip r:embed="rId3">
            <a:extLst>
              <a:ext uri="{28A0092B-C50C-407E-A947-70E740481C1C}">
                <a14:useLocalDpi xmlns:a14="http://schemas.microsoft.com/office/drawing/2010/main" val="0"/>
              </a:ext>
            </a:extLst>
          </a:blip>
          <a:srcRect t="28261" b="8974"/>
          <a:stretch>
            <a:fillRect/>
          </a:stretch>
        </p:blipFill>
        <p:spPr bwMode="auto">
          <a:xfrm>
            <a:off x="1385888" y="1446213"/>
            <a:ext cx="6400800" cy="459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bwMode="auto">
          <a:xfrm>
            <a:off x="6781000" y="3815861"/>
            <a:ext cx="628627" cy="496499"/>
          </a:xfrm>
          <a:prstGeom prst="roundRect">
            <a:avLst/>
          </a:prstGeom>
          <a:solidFill>
            <a:srgbClr val="339933"/>
          </a:solidFill>
          <a:ln w="9525">
            <a:solidFill>
              <a:schemeClr val="bg1">
                <a:lumMod val="65000"/>
              </a:schemeClr>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grpSp>
        <p:nvGrpSpPr>
          <p:cNvPr id="18" name="Group 17"/>
          <p:cNvGrpSpPr/>
          <p:nvPr/>
        </p:nvGrpSpPr>
        <p:grpSpPr>
          <a:xfrm>
            <a:off x="2819400" y="1709138"/>
            <a:ext cx="5008605" cy="3186578"/>
            <a:chOff x="2819400" y="1709138"/>
            <a:chExt cx="5008605" cy="3186578"/>
          </a:xfrm>
        </p:grpSpPr>
        <p:sp>
          <p:nvSpPr>
            <p:cNvPr id="6" name="Rectangle 5"/>
            <p:cNvSpPr/>
            <p:nvPr/>
          </p:nvSpPr>
          <p:spPr bwMode="auto">
            <a:xfrm>
              <a:off x="3006436" y="1981200"/>
              <a:ext cx="2001982" cy="367145"/>
            </a:xfrm>
            <a:prstGeom prst="rect">
              <a:avLst/>
            </a:prstGeom>
            <a:solidFill>
              <a:srgbClr val="1A379D"/>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4"/>
            <a:stretch>
              <a:fillRect/>
            </a:stretch>
          </p:blipFill>
          <p:spPr>
            <a:xfrm>
              <a:off x="3008977" y="1709138"/>
              <a:ext cx="2020100" cy="401204"/>
            </a:xfrm>
            <a:prstGeom prst="rect">
              <a:avLst/>
            </a:prstGeom>
          </p:spPr>
        </p:pic>
        <p:sp>
          <p:nvSpPr>
            <p:cNvPr id="7" name="TextBox 6"/>
            <p:cNvSpPr txBox="1"/>
            <p:nvPr/>
          </p:nvSpPr>
          <p:spPr>
            <a:xfrm>
              <a:off x="3193475" y="2252144"/>
              <a:ext cx="2410690" cy="384721"/>
            </a:xfrm>
            <a:prstGeom prst="rect">
              <a:avLst/>
            </a:prstGeom>
            <a:noFill/>
          </p:spPr>
          <p:txBody>
            <a:bodyPr wrap="square" rtlCol="0">
              <a:spAutoFit/>
            </a:bodyPr>
            <a:lstStyle/>
            <a:p>
              <a:r>
                <a:rPr lang="en-US" sz="1900" b="1" dirty="0" smtClean="0">
                  <a:solidFill>
                    <a:srgbClr val="AEADB5"/>
                  </a:solidFill>
                </a:rPr>
                <a:t>WAYPOINTS</a:t>
              </a:r>
              <a:endParaRPr lang="en-US" sz="1900" b="1" dirty="0">
                <a:solidFill>
                  <a:srgbClr val="AEADB5"/>
                </a:solidFill>
              </a:endParaRPr>
            </a:p>
          </p:txBody>
        </p:sp>
        <p:cxnSp>
          <p:nvCxnSpPr>
            <p:cNvPr id="12" name="Straight Connector 11"/>
            <p:cNvCxnSpPr/>
            <p:nvPr/>
          </p:nvCxnSpPr>
          <p:spPr bwMode="auto">
            <a:xfrm>
              <a:off x="2819400" y="2164772"/>
              <a:ext cx="2396836" cy="0"/>
            </a:xfrm>
            <a:prstGeom prst="line">
              <a:avLst/>
            </a:prstGeom>
            <a:noFill/>
            <a:ln w="19050" cap="flat" cmpd="sng" algn="ctr">
              <a:solidFill>
                <a:srgbClr val="B3B6B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Picture 4"/>
            <p:cNvPicPr>
              <a:picLocks noChangeAspect="1"/>
            </p:cNvPicPr>
            <p:nvPr/>
          </p:nvPicPr>
          <p:blipFill>
            <a:blip r:embed="rId5"/>
            <a:stretch>
              <a:fillRect/>
            </a:stretch>
          </p:blipFill>
          <p:spPr>
            <a:xfrm>
              <a:off x="7054850" y="4312360"/>
              <a:ext cx="80928" cy="583356"/>
            </a:xfrm>
            <a:prstGeom prst="rect">
              <a:avLst/>
            </a:prstGeom>
          </p:spPr>
        </p:pic>
        <p:sp>
          <p:nvSpPr>
            <p:cNvPr id="3" name="TextBox 2"/>
            <p:cNvSpPr txBox="1"/>
            <p:nvPr/>
          </p:nvSpPr>
          <p:spPr>
            <a:xfrm>
              <a:off x="6362620" y="3791544"/>
              <a:ext cx="1465385" cy="738664"/>
            </a:xfrm>
            <a:prstGeom prst="rect">
              <a:avLst/>
            </a:prstGeom>
            <a:noFill/>
            <a:ln>
              <a:noFill/>
            </a:ln>
          </p:spPr>
          <p:txBody>
            <a:bodyPr wrap="square" rtlCol="0">
              <a:spAutoFit/>
            </a:bodyPr>
            <a:lstStyle/>
            <a:p>
              <a:pPr algn="ctr"/>
              <a:r>
                <a:rPr lang="en-US" sz="1000" dirty="0" smtClean="0">
                  <a:solidFill>
                    <a:schemeClr val="bg1">
                      <a:lumMod val="75000"/>
                    </a:schemeClr>
                  </a:solidFill>
                </a:rPr>
                <a:t>STARs</a:t>
              </a:r>
            </a:p>
            <a:p>
              <a:pPr algn="ctr"/>
              <a:r>
                <a:rPr lang="en-US" sz="1000" dirty="0" smtClean="0">
                  <a:solidFill>
                    <a:schemeClr val="bg1">
                      <a:lumMod val="75000"/>
                    </a:schemeClr>
                  </a:solidFill>
                </a:rPr>
                <a:t>AND</a:t>
              </a:r>
            </a:p>
            <a:p>
              <a:pPr algn="ctr"/>
              <a:r>
                <a:rPr lang="en-US" sz="1000" dirty="0" smtClean="0">
                  <a:solidFill>
                    <a:schemeClr val="bg1">
                      <a:lumMod val="75000"/>
                    </a:schemeClr>
                  </a:solidFill>
                </a:rPr>
                <a:t>SIDs</a:t>
              </a:r>
            </a:p>
            <a:p>
              <a:endParaRPr lang="en-US" sz="1200" dirty="0">
                <a:solidFill>
                  <a:schemeClr val="bg1"/>
                </a:solidFill>
              </a:endParaRPr>
            </a:p>
          </p:txBody>
        </p:sp>
      </p:grpSp>
      <p:sp>
        <p:nvSpPr>
          <p:cNvPr id="13" name="Title 1"/>
          <p:cNvSpPr txBox="1">
            <a:spLocks/>
          </p:cNvSpPr>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a:lstStyle>
          <a:p>
            <a:r>
              <a:rPr lang="en-US" altLang="en-US" dirty="0" smtClean="0"/>
              <a:t>Air Traffic Service (ATS) Routes</a:t>
            </a:r>
          </a:p>
        </p:txBody>
      </p:sp>
    </p:spTree>
    <p:extLst>
      <p:ext uri="{BB962C8B-B14F-4D97-AF65-F5344CB8AC3E}">
        <p14:creationId xmlns:p14="http://schemas.microsoft.com/office/powerpoint/2010/main" val="3311867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730337"/>
            <a:ext cx="9144000" cy="5306398"/>
            <a:chOff x="0" y="730337"/>
            <a:chExt cx="9144000" cy="5306398"/>
          </a:xfrm>
        </p:grpSpPr>
        <p:pic>
          <p:nvPicPr>
            <p:cNvPr id="2" name="Picture 1"/>
            <p:cNvPicPr>
              <a:picLocks noChangeAspect="1"/>
            </p:cNvPicPr>
            <p:nvPr/>
          </p:nvPicPr>
          <p:blipFill rotWithShape="1">
            <a:blip r:embed="rId3"/>
            <a:srcRect t="15194" b="3046"/>
            <a:stretch/>
          </p:blipFill>
          <p:spPr>
            <a:xfrm>
              <a:off x="0" y="912284"/>
              <a:ext cx="9144000" cy="5124451"/>
            </a:xfrm>
            <a:prstGeom prst="rect">
              <a:avLst/>
            </a:prstGeom>
          </p:spPr>
        </p:pic>
        <p:sp>
          <p:nvSpPr>
            <p:cNvPr id="4" name="Rectangle 3"/>
            <p:cNvSpPr/>
            <p:nvPr/>
          </p:nvSpPr>
          <p:spPr bwMode="auto">
            <a:xfrm>
              <a:off x="811763" y="730337"/>
              <a:ext cx="541176" cy="256032"/>
            </a:xfrm>
            <a:prstGeom prst="rect">
              <a:avLst/>
            </a:prstGeom>
            <a:solidFill>
              <a:srgbClr val="FEFEFE"/>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grpSp>
      <p:sp>
        <p:nvSpPr>
          <p:cNvPr id="7" name="Title 1"/>
          <p:cNvSpPr txBox="1">
            <a:spLocks/>
          </p:cNvSpPr>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a:lstStyle>
          <a:p>
            <a:r>
              <a:rPr lang="en-US" altLang="en-US" dirty="0" smtClean="0"/>
              <a:t>High Altitude Chart</a:t>
            </a:r>
          </a:p>
        </p:txBody>
      </p:sp>
    </p:spTree>
    <p:extLst>
      <p:ext uri="{BB962C8B-B14F-4D97-AF65-F5344CB8AC3E}">
        <p14:creationId xmlns:p14="http://schemas.microsoft.com/office/powerpoint/2010/main" val="2569648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p:txBody>
          <a:bodyPr/>
          <a:lstStyle/>
          <a:p>
            <a:r>
              <a:rPr lang="en-US" altLang="en-US" dirty="0" smtClean="0"/>
              <a:t>Low Altitude Chart</a:t>
            </a:r>
          </a:p>
        </p:txBody>
      </p:sp>
      <p:pic>
        <p:nvPicPr>
          <p:cNvPr id="2" name="Picture 1"/>
          <p:cNvPicPr>
            <a:picLocks noChangeAspect="1"/>
          </p:cNvPicPr>
          <p:nvPr/>
        </p:nvPicPr>
        <p:blipFill rotWithShape="1">
          <a:blip r:embed="rId3"/>
          <a:srcRect t="710" b="23371"/>
          <a:stretch/>
        </p:blipFill>
        <p:spPr>
          <a:xfrm>
            <a:off x="2" y="964975"/>
            <a:ext cx="9144000" cy="5065712"/>
          </a:xfrm>
          <a:prstGeom prst="rect">
            <a:avLst/>
          </a:prstGeom>
        </p:spPr>
      </p:pic>
    </p:spTree>
    <p:extLst>
      <p:ext uri="{BB962C8B-B14F-4D97-AF65-F5344CB8AC3E}">
        <p14:creationId xmlns:p14="http://schemas.microsoft.com/office/powerpoint/2010/main" val="1160923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a:lstStyle>
          <a:p>
            <a:r>
              <a:rPr lang="en-US" altLang="en-US" dirty="0" smtClean="0"/>
              <a:t>Facility Controller Charts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512" t="975" r="2394" b="1326"/>
          <a:stretch/>
        </p:blipFill>
        <p:spPr>
          <a:xfrm>
            <a:off x="5304785" y="1360713"/>
            <a:ext cx="2553630" cy="4528561"/>
          </a:xfrm>
          <a:prstGeom prst="rect">
            <a:avLst/>
          </a:prstGeom>
          <a:noFill/>
          <a:ln>
            <a:noFill/>
          </a:ln>
          <a:effectLst>
            <a:outerShdw blurRad="50800" dist="38100" dir="2700000" algn="tl" rotWithShape="0">
              <a:prstClr val="black">
                <a:alpha val="40000"/>
              </a:prstClr>
            </a:outerShdw>
          </a:effectLst>
        </p:spPr>
      </p:pic>
      <p:sp>
        <p:nvSpPr>
          <p:cNvPr id="4" name="Content Placeholder 2"/>
          <p:cNvSpPr txBox="1">
            <a:spLocks/>
          </p:cNvSpPr>
          <p:nvPr/>
        </p:nvSpPr>
        <p:spPr bwMode="auto">
          <a:xfrm>
            <a:off x="493776" y="1240966"/>
            <a:ext cx="454631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indent="-234950">
              <a:lnSpc>
                <a:spcPct val="90000"/>
              </a:lnSpc>
              <a:buFont typeface="Arial" panose="020B0604020202020204" pitchFamily="34" charset="0"/>
              <a:buChar char="•"/>
            </a:pPr>
            <a:r>
              <a:rPr lang="en-US" dirty="0" smtClean="0"/>
              <a:t>Backlit chart </a:t>
            </a:r>
            <a:r>
              <a:rPr lang="en-US" dirty="0"/>
              <a:t>h</a:t>
            </a:r>
            <a:r>
              <a:rPr lang="en-US" dirty="0" smtClean="0"/>
              <a:t>olders are used to display local controller charts</a:t>
            </a:r>
          </a:p>
          <a:p>
            <a:pPr marL="461963" indent="-234950">
              <a:lnSpc>
                <a:spcPct val="90000"/>
              </a:lnSpc>
              <a:buFont typeface="Arial" panose="020B0604020202020204" pitchFamily="34" charset="0"/>
              <a:buChar char="•"/>
            </a:pPr>
            <a:endParaRPr lang="en-US" sz="2400" dirty="0"/>
          </a:p>
          <a:p>
            <a:pPr marL="862013" lvl="1" indent="-234950">
              <a:lnSpc>
                <a:spcPct val="90000"/>
              </a:lnSpc>
              <a:buFont typeface="Arial" panose="020B0604020202020204" pitchFamily="34" charset="0"/>
              <a:buChar char="•"/>
            </a:pPr>
            <a:endParaRPr lang="en-US" sz="2000" dirty="0"/>
          </a:p>
          <a:p>
            <a:pPr marL="407988" indent="-407988">
              <a:lnSpc>
                <a:spcPct val="90000"/>
              </a:lnSpc>
              <a:buFontTx/>
              <a:buNone/>
            </a:pPr>
            <a:endParaRPr lang="en-US" altLang="en-US" sz="2000" dirty="0" smtClean="0"/>
          </a:p>
        </p:txBody>
      </p:sp>
    </p:spTree>
    <p:extLst>
      <p:ext uri="{BB962C8B-B14F-4D97-AF65-F5344CB8AC3E}">
        <p14:creationId xmlns:p14="http://schemas.microsoft.com/office/powerpoint/2010/main" val="909378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428625" y="328613"/>
            <a:ext cx="8472488" cy="1190625"/>
          </a:xfrm>
        </p:spPr>
        <p:txBody>
          <a:bodyPr/>
          <a:lstStyle/>
          <a:p>
            <a:r>
              <a:rPr lang="en-US" altLang="en-US" dirty="0" smtClean="0"/>
              <a:t>Federal Airways and Jet Routes Altitude Limits</a:t>
            </a:r>
          </a:p>
        </p:txBody>
      </p:sp>
      <p:grpSp>
        <p:nvGrpSpPr>
          <p:cNvPr id="2" name="Group 18"/>
          <p:cNvGrpSpPr>
            <a:grpSpLocks/>
          </p:cNvGrpSpPr>
          <p:nvPr/>
        </p:nvGrpSpPr>
        <p:grpSpPr bwMode="auto">
          <a:xfrm>
            <a:off x="293688" y="1630479"/>
            <a:ext cx="8493125" cy="4217988"/>
            <a:chOff x="0" y="941"/>
            <a:chExt cx="5760" cy="2861"/>
          </a:xfrm>
        </p:grpSpPr>
        <p:pic>
          <p:nvPicPr>
            <p:cNvPr id="9221" name="Picture 3" descr="Federal Airways and Jet Routes Altitude Limits.jpg"/>
            <p:cNvPicPr>
              <a:picLocks noChangeAspect="1"/>
            </p:cNvPicPr>
            <p:nvPr/>
          </p:nvPicPr>
          <p:blipFill>
            <a:blip r:embed="rId3">
              <a:extLst>
                <a:ext uri="{28A0092B-C50C-407E-A947-70E740481C1C}">
                  <a14:useLocalDpi xmlns:a14="http://schemas.microsoft.com/office/drawing/2010/main" val="0"/>
                </a:ext>
              </a:extLst>
            </a:blip>
            <a:srcRect t="19179" b="8501"/>
            <a:stretch>
              <a:fillRect/>
            </a:stretch>
          </p:blipFill>
          <p:spPr bwMode="auto">
            <a:xfrm>
              <a:off x="0" y="941"/>
              <a:ext cx="5760" cy="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9"/>
            <p:cNvSpPr>
              <a:spLocks/>
            </p:cNvSpPr>
            <p:nvPr/>
          </p:nvSpPr>
          <p:spPr bwMode="auto">
            <a:xfrm>
              <a:off x="3219" y="1163"/>
              <a:ext cx="2460" cy="1"/>
            </a:xfrm>
            <a:custGeom>
              <a:avLst/>
              <a:gdLst>
                <a:gd name="T0" fmla="*/ 0 w 2460"/>
                <a:gd name="T1" fmla="*/ 2518569 h 1"/>
                <a:gd name="T2" fmla="*/ 2147483647 w 2460"/>
                <a:gd name="T3" fmla="*/ 0 h 1"/>
                <a:gd name="T4" fmla="*/ 0 60000 65536"/>
                <a:gd name="T5" fmla="*/ 0 60000 65536"/>
                <a:gd name="T6" fmla="*/ 0 w 2460"/>
                <a:gd name="T7" fmla="*/ 0 h 1"/>
                <a:gd name="T8" fmla="*/ 2460 w 2460"/>
                <a:gd name="T9" fmla="*/ 1 h 1"/>
              </a:gdLst>
              <a:ahLst/>
              <a:cxnLst>
                <a:cxn ang="T4">
                  <a:pos x="T0" y="T1"/>
                </a:cxn>
                <a:cxn ang="T5">
                  <a:pos x="T2" y="T3"/>
                </a:cxn>
              </a:cxnLst>
              <a:rect l="T6" t="T7" r="T8" b="T9"/>
              <a:pathLst>
                <a:path w="2460" h="1">
                  <a:moveTo>
                    <a:pt x="0" y="1"/>
                  </a:moveTo>
                  <a:lnTo>
                    <a:pt x="2460" y="0"/>
                  </a:lnTo>
                </a:path>
              </a:pathLst>
            </a:custGeom>
            <a:noFill/>
            <a:ln w="57150">
              <a:solidFill>
                <a:schemeClr val="bg1"/>
              </a:solidFill>
              <a:round/>
              <a:headEnd/>
              <a:tailEnd/>
            </a:ln>
            <a:effectLst>
              <a:outerShdw dist="38100" dir="2700000" algn="tl" rotWithShape="0">
                <a:srgbClr val="808080">
                  <a:alpha val="39999"/>
                </a:srgbClr>
              </a:outerShdw>
            </a:effectLst>
          </p:spPr>
          <p:txBody>
            <a:bodyPr/>
            <a:lstStyle/>
            <a:p>
              <a:pPr>
                <a:defRPr/>
              </a:pPr>
              <a:endParaRPr lang="en-US">
                <a:latin typeface="Arial" charset="0"/>
              </a:endParaRPr>
            </a:p>
          </p:txBody>
        </p:sp>
        <p:sp>
          <p:nvSpPr>
            <p:cNvPr id="9223" name="Line 51"/>
            <p:cNvSpPr>
              <a:spLocks noChangeShapeType="1"/>
            </p:cNvSpPr>
            <p:nvPr/>
          </p:nvSpPr>
          <p:spPr bwMode="auto">
            <a:xfrm>
              <a:off x="1670" y="2446"/>
              <a:ext cx="0" cy="896"/>
            </a:xfrm>
            <a:prstGeom prst="line">
              <a:avLst/>
            </a:prstGeom>
            <a:noFill/>
            <a:ln w="38100">
              <a:solidFill>
                <a:srgbClr val="FF9933"/>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4" name="Line 52"/>
            <p:cNvSpPr>
              <a:spLocks noChangeShapeType="1"/>
            </p:cNvSpPr>
            <p:nvPr/>
          </p:nvSpPr>
          <p:spPr bwMode="auto">
            <a:xfrm>
              <a:off x="4076" y="2446"/>
              <a:ext cx="0" cy="896"/>
            </a:xfrm>
            <a:prstGeom prst="line">
              <a:avLst/>
            </a:prstGeom>
            <a:noFill/>
            <a:ln w="38100">
              <a:solidFill>
                <a:srgbClr val="FF9933"/>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5" name="Line 53"/>
            <p:cNvSpPr>
              <a:spLocks noChangeShapeType="1"/>
            </p:cNvSpPr>
            <p:nvPr/>
          </p:nvSpPr>
          <p:spPr bwMode="auto">
            <a:xfrm>
              <a:off x="1677" y="1207"/>
              <a:ext cx="0" cy="1140"/>
            </a:xfrm>
            <a:prstGeom prst="line">
              <a:avLst/>
            </a:prstGeom>
            <a:noFill/>
            <a:ln w="38100">
              <a:solidFill>
                <a:srgbClr val="FF9933"/>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6" name="Line 54"/>
            <p:cNvSpPr>
              <a:spLocks noChangeShapeType="1"/>
            </p:cNvSpPr>
            <p:nvPr/>
          </p:nvSpPr>
          <p:spPr bwMode="auto">
            <a:xfrm>
              <a:off x="4083" y="1207"/>
              <a:ext cx="0" cy="1140"/>
            </a:xfrm>
            <a:prstGeom prst="line">
              <a:avLst/>
            </a:prstGeom>
            <a:noFill/>
            <a:ln w="38100">
              <a:solidFill>
                <a:srgbClr val="FF9933"/>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Text Box 56"/>
            <p:cNvSpPr txBox="1">
              <a:spLocks noChangeArrowheads="1"/>
            </p:cNvSpPr>
            <p:nvPr/>
          </p:nvSpPr>
          <p:spPr bwMode="auto">
            <a:xfrm>
              <a:off x="2237" y="3462"/>
              <a:ext cx="1286" cy="249"/>
            </a:xfrm>
            <a:prstGeom prst="rect">
              <a:avLst/>
            </a:prstGeom>
            <a:noFill/>
            <a:ln w="9525">
              <a:noFill/>
              <a:miter lim="800000"/>
              <a:headEnd/>
              <a:tailEnd/>
            </a:ln>
          </p:spPr>
          <p:txBody>
            <a:bodyPr>
              <a:spAutoFit/>
            </a:bodyPr>
            <a:lstStyle/>
            <a:p>
              <a:pPr algn="ctr">
                <a:buFontTx/>
                <a:buNone/>
                <a:defRPr/>
              </a:pPr>
              <a:r>
                <a:rPr lang="en-US" sz="1800" dirty="0">
                  <a:solidFill>
                    <a:schemeClr val="bg1"/>
                  </a:solidFill>
                  <a:effectLst>
                    <a:outerShdw blurRad="38100" dist="38100" dir="2700000" algn="tl">
                      <a:srgbClr val="000000">
                        <a:alpha val="43137"/>
                      </a:srgbClr>
                    </a:outerShdw>
                  </a:effectLst>
                  <a:latin typeface="Arial" charset="0"/>
                </a:rPr>
                <a:t>1,200 feet AGL</a:t>
              </a:r>
            </a:p>
          </p:txBody>
        </p:sp>
        <p:sp>
          <p:nvSpPr>
            <p:cNvPr id="11" name="Text Box 57"/>
            <p:cNvSpPr txBox="1">
              <a:spLocks noChangeArrowheads="1"/>
            </p:cNvSpPr>
            <p:nvPr/>
          </p:nvSpPr>
          <p:spPr bwMode="auto">
            <a:xfrm>
              <a:off x="2576" y="2292"/>
              <a:ext cx="606" cy="249"/>
            </a:xfrm>
            <a:prstGeom prst="rect">
              <a:avLst/>
            </a:prstGeom>
            <a:noFill/>
            <a:ln w="9525">
              <a:noFill/>
              <a:miter lim="800000"/>
              <a:headEnd/>
              <a:tailEnd/>
            </a:ln>
          </p:spPr>
          <p:txBody>
            <a:bodyPr>
              <a:spAutoFit/>
            </a:bodyPr>
            <a:lstStyle/>
            <a:p>
              <a:pPr algn="ctr">
                <a:buFontTx/>
                <a:buNone/>
                <a:defRPr/>
              </a:pPr>
              <a:r>
                <a:rPr lang="en-US" sz="1800" dirty="0">
                  <a:solidFill>
                    <a:schemeClr val="bg1"/>
                  </a:solidFill>
                  <a:effectLst>
                    <a:outerShdw blurRad="38100" dist="38100" dir="2700000" algn="tl">
                      <a:srgbClr val="000000">
                        <a:alpha val="43137"/>
                      </a:srgbClr>
                    </a:outerShdw>
                  </a:effectLst>
                  <a:latin typeface="Arial" charset="0"/>
                </a:rPr>
                <a:t>FL180</a:t>
              </a:r>
            </a:p>
          </p:txBody>
        </p:sp>
        <p:sp>
          <p:nvSpPr>
            <p:cNvPr id="12" name="Text Box 58"/>
            <p:cNvSpPr txBox="1">
              <a:spLocks noChangeArrowheads="1"/>
            </p:cNvSpPr>
            <p:nvPr/>
          </p:nvSpPr>
          <p:spPr bwMode="auto">
            <a:xfrm>
              <a:off x="2576" y="1045"/>
              <a:ext cx="606" cy="249"/>
            </a:xfrm>
            <a:prstGeom prst="rect">
              <a:avLst/>
            </a:prstGeom>
            <a:noFill/>
            <a:ln w="9525">
              <a:noFill/>
              <a:miter lim="800000"/>
              <a:headEnd/>
              <a:tailEnd/>
            </a:ln>
          </p:spPr>
          <p:txBody>
            <a:bodyPr>
              <a:spAutoFit/>
            </a:bodyPr>
            <a:lstStyle/>
            <a:p>
              <a:pPr algn="ctr">
                <a:buFontTx/>
                <a:buNone/>
                <a:defRPr/>
              </a:pPr>
              <a:r>
                <a:rPr lang="en-US" sz="1800" dirty="0">
                  <a:solidFill>
                    <a:schemeClr val="bg1"/>
                  </a:solidFill>
                  <a:effectLst>
                    <a:outerShdw blurRad="38100" dist="38100" dir="2700000" algn="tl">
                      <a:srgbClr val="000000">
                        <a:alpha val="43137"/>
                      </a:srgbClr>
                    </a:outerShdw>
                  </a:effectLst>
                  <a:latin typeface="Arial" charset="0"/>
                </a:rPr>
                <a:t>FL450</a:t>
              </a:r>
            </a:p>
          </p:txBody>
        </p:sp>
        <p:sp>
          <p:nvSpPr>
            <p:cNvPr id="13" name="Freeform 59"/>
            <p:cNvSpPr>
              <a:spLocks/>
            </p:cNvSpPr>
            <p:nvPr/>
          </p:nvSpPr>
          <p:spPr bwMode="auto">
            <a:xfrm>
              <a:off x="93" y="1162"/>
              <a:ext cx="2454" cy="1"/>
            </a:xfrm>
            <a:custGeom>
              <a:avLst/>
              <a:gdLst>
                <a:gd name="T0" fmla="*/ 0 w 2453"/>
                <a:gd name="T1" fmla="*/ 0 h 1"/>
                <a:gd name="T2" fmla="*/ 2147483647 w 2453"/>
                <a:gd name="T3" fmla="*/ 0 h 1"/>
                <a:gd name="T4" fmla="*/ 0 60000 65536"/>
                <a:gd name="T5" fmla="*/ 0 60000 65536"/>
                <a:gd name="T6" fmla="*/ 0 w 2453"/>
                <a:gd name="T7" fmla="*/ 0 h 1"/>
                <a:gd name="T8" fmla="*/ 2453 w 2453"/>
                <a:gd name="T9" fmla="*/ 1 h 1"/>
              </a:gdLst>
              <a:ahLst/>
              <a:cxnLst>
                <a:cxn ang="T4">
                  <a:pos x="T0" y="T1"/>
                </a:cxn>
                <a:cxn ang="T5">
                  <a:pos x="T2" y="T3"/>
                </a:cxn>
              </a:cxnLst>
              <a:rect l="T6" t="T7" r="T8" b="T9"/>
              <a:pathLst>
                <a:path w="2453" h="1">
                  <a:moveTo>
                    <a:pt x="0" y="0"/>
                  </a:moveTo>
                  <a:lnTo>
                    <a:pt x="2453" y="0"/>
                  </a:lnTo>
                </a:path>
              </a:pathLst>
            </a:custGeom>
            <a:noFill/>
            <a:ln w="57150">
              <a:solidFill>
                <a:schemeClr val="bg1"/>
              </a:solidFill>
              <a:round/>
              <a:headEnd/>
              <a:tailEnd/>
            </a:ln>
            <a:effectLst>
              <a:outerShdw dist="38100" dir="2700000" algn="tl" rotWithShape="0">
                <a:srgbClr val="808080">
                  <a:alpha val="39999"/>
                </a:srgbClr>
              </a:outerShdw>
            </a:effectLst>
          </p:spPr>
          <p:txBody>
            <a:bodyPr/>
            <a:lstStyle/>
            <a:p>
              <a:pPr>
                <a:defRPr/>
              </a:pPr>
              <a:endParaRPr lang="en-US">
                <a:latin typeface="Arial" charset="0"/>
              </a:endParaRPr>
            </a:p>
          </p:txBody>
        </p:sp>
        <p:sp>
          <p:nvSpPr>
            <p:cNvPr id="14" name="Freeform 60"/>
            <p:cNvSpPr>
              <a:spLocks/>
            </p:cNvSpPr>
            <p:nvPr/>
          </p:nvSpPr>
          <p:spPr bwMode="auto">
            <a:xfrm>
              <a:off x="3219" y="2399"/>
              <a:ext cx="2460" cy="1"/>
            </a:xfrm>
            <a:custGeom>
              <a:avLst/>
              <a:gdLst>
                <a:gd name="T0" fmla="*/ 0 w 2460"/>
                <a:gd name="T1" fmla="*/ 2518569 h 1"/>
                <a:gd name="T2" fmla="*/ 2147483647 w 2460"/>
                <a:gd name="T3" fmla="*/ 0 h 1"/>
                <a:gd name="T4" fmla="*/ 0 60000 65536"/>
                <a:gd name="T5" fmla="*/ 0 60000 65536"/>
                <a:gd name="T6" fmla="*/ 0 w 2460"/>
                <a:gd name="T7" fmla="*/ 0 h 1"/>
                <a:gd name="T8" fmla="*/ 2460 w 2460"/>
                <a:gd name="T9" fmla="*/ 1 h 1"/>
              </a:gdLst>
              <a:ahLst/>
              <a:cxnLst>
                <a:cxn ang="T4">
                  <a:pos x="T0" y="T1"/>
                </a:cxn>
                <a:cxn ang="T5">
                  <a:pos x="T2" y="T3"/>
                </a:cxn>
              </a:cxnLst>
              <a:rect l="T6" t="T7" r="T8" b="T9"/>
              <a:pathLst>
                <a:path w="2460" h="1">
                  <a:moveTo>
                    <a:pt x="0" y="1"/>
                  </a:moveTo>
                  <a:lnTo>
                    <a:pt x="2460" y="0"/>
                  </a:lnTo>
                </a:path>
              </a:pathLst>
            </a:custGeom>
            <a:noFill/>
            <a:ln w="57150">
              <a:solidFill>
                <a:schemeClr val="bg1"/>
              </a:solidFill>
              <a:round/>
              <a:headEnd/>
              <a:tailEnd/>
            </a:ln>
            <a:effectLst>
              <a:outerShdw dist="38100" dir="2700000" algn="tl" rotWithShape="0">
                <a:srgbClr val="808080">
                  <a:alpha val="39999"/>
                </a:srgbClr>
              </a:outerShdw>
            </a:effectLst>
          </p:spPr>
          <p:txBody>
            <a:bodyPr/>
            <a:lstStyle/>
            <a:p>
              <a:pPr>
                <a:defRPr/>
              </a:pPr>
              <a:endParaRPr lang="en-US">
                <a:latin typeface="Arial" charset="0"/>
              </a:endParaRPr>
            </a:p>
          </p:txBody>
        </p:sp>
        <p:sp>
          <p:nvSpPr>
            <p:cNvPr id="15" name="Freeform 61"/>
            <p:cNvSpPr>
              <a:spLocks/>
            </p:cNvSpPr>
            <p:nvPr/>
          </p:nvSpPr>
          <p:spPr bwMode="auto">
            <a:xfrm>
              <a:off x="93" y="2398"/>
              <a:ext cx="2454" cy="1"/>
            </a:xfrm>
            <a:custGeom>
              <a:avLst/>
              <a:gdLst>
                <a:gd name="T0" fmla="*/ 0 w 2453"/>
                <a:gd name="T1" fmla="*/ 0 h 1"/>
                <a:gd name="T2" fmla="*/ 2147483647 w 2453"/>
                <a:gd name="T3" fmla="*/ 0 h 1"/>
                <a:gd name="T4" fmla="*/ 0 60000 65536"/>
                <a:gd name="T5" fmla="*/ 0 60000 65536"/>
                <a:gd name="T6" fmla="*/ 0 w 2453"/>
                <a:gd name="T7" fmla="*/ 0 h 1"/>
                <a:gd name="T8" fmla="*/ 2453 w 2453"/>
                <a:gd name="T9" fmla="*/ 1 h 1"/>
              </a:gdLst>
              <a:ahLst/>
              <a:cxnLst>
                <a:cxn ang="T4">
                  <a:pos x="T0" y="T1"/>
                </a:cxn>
                <a:cxn ang="T5">
                  <a:pos x="T2" y="T3"/>
                </a:cxn>
              </a:cxnLst>
              <a:rect l="T6" t="T7" r="T8" b="T9"/>
              <a:pathLst>
                <a:path w="2453" h="1">
                  <a:moveTo>
                    <a:pt x="0" y="0"/>
                  </a:moveTo>
                  <a:lnTo>
                    <a:pt x="2453" y="0"/>
                  </a:lnTo>
                </a:path>
              </a:pathLst>
            </a:custGeom>
            <a:noFill/>
            <a:ln w="57150">
              <a:solidFill>
                <a:schemeClr val="bg1"/>
              </a:solidFill>
              <a:round/>
              <a:headEnd/>
              <a:tailEnd/>
            </a:ln>
            <a:effectLst>
              <a:outerShdw dist="38100" dir="2700000" algn="tl" rotWithShape="0">
                <a:srgbClr val="808080">
                  <a:alpha val="39999"/>
                </a:srgbClr>
              </a:outerShdw>
            </a:effectLst>
          </p:spPr>
          <p:txBody>
            <a:bodyPr/>
            <a:lstStyle/>
            <a:p>
              <a:pPr>
                <a:defRPr/>
              </a:pPr>
              <a:endParaRPr lang="en-US">
                <a:latin typeface="Arial" charset="0"/>
              </a:endParaRPr>
            </a:p>
          </p:txBody>
        </p:sp>
        <p:sp>
          <p:nvSpPr>
            <p:cNvPr id="16" name="Text Box 62"/>
            <p:cNvSpPr txBox="1">
              <a:spLocks noChangeArrowheads="1"/>
            </p:cNvSpPr>
            <p:nvPr/>
          </p:nvSpPr>
          <p:spPr bwMode="auto">
            <a:xfrm>
              <a:off x="2038" y="2806"/>
              <a:ext cx="1684" cy="310"/>
            </a:xfrm>
            <a:prstGeom prst="rect">
              <a:avLst/>
            </a:prstGeom>
            <a:noFill/>
            <a:ln w="9525">
              <a:noFill/>
              <a:miter lim="800000"/>
              <a:headEnd/>
              <a:tailEnd/>
            </a:ln>
          </p:spPr>
          <p:txBody>
            <a:bodyPr>
              <a:spAutoFit/>
            </a:bodyPr>
            <a:lstStyle/>
            <a:p>
              <a:pPr algn="ctr">
                <a:buFontTx/>
                <a:buNone/>
                <a:defRPr/>
              </a:pPr>
              <a:r>
                <a:rPr lang="en-US" dirty="0">
                  <a:solidFill>
                    <a:srgbClr val="FFBC79"/>
                  </a:solidFill>
                  <a:effectLst>
                    <a:outerShdw blurRad="38100" dist="38100" dir="2700000" algn="tl">
                      <a:srgbClr val="000000">
                        <a:alpha val="43137"/>
                      </a:srgbClr>
                    </a:outerShdw>
                  </a:effectLst>
                  <a:latin typeface="Arial" charset="0"/>
                </a:rPr>
                <a:t>Federal Airways</a:t>
              </a:r>
            </a:p>
          </p:txBody>
        </p:sp>
        <p:sp>
          <p:nvSpPr>
            <p:cNvPr id="17" name="Text Box 63"/>
            <p:cNvSpPr txBox="1">
              <a:spLocks noChangeArrowheads="1"/>
            </p:cNvSpPr>
            <p:nvPr/>
          </p:nvSpPr>
          <p:spPr bwMode="auto">
            <a:xfrm>
              <a:off x="2038" y="1533"/>
              <a:ext cx="1684" cy="310"/>
            </a:xfrm>
            <a:prstGeom prst="rect">
              <a:avLst/>
            </a:prstGeom>
            <a:noFill/>
            <a:ln w="9525">
              <a:noFill/>
              <a:miter lim="800000"/>
              <a:headEnd/>
              <a:tailEnd/>
            </a:ln>
          </p:spPr>
          <p:txBody>
            <a:bodyPr>
              <a:spAutoFit/>
            </a:bodyPr>
            <a:lstStyle/>
            <a:p>
              <a:pPr algn="ctr">
                <a:buFontTx/>
                <a:buNone/>
                <a:defRPr/>
              </a:pPr>
              <a:r>
                <a:rPr lang="en-US" dirty="0">
                  <a:solidFill>
                    <a:srgbClr val="FFBC79"/>
                  </a:solidFill>
                  <a:effectLst>
                    <a:outerShdw blurRad="38100" dist="38100" dir="2700000" algn="tl">
                      <a:srgbClr val="000000">
                        <a:alpha val="43137"/>
                      </a:srgbClr>
                    </a:outerShdw>
                  </a:effectLst>
                  <a:latin typeface="Arial" charset="0"/>
                </a:rPr>
                <a:t>Jet Routes</a:t>
              </a:r>
            </a:p>
          </p:txBody>
        </p:sp>
      </p:grpSp>
    </p:spTree>
    <p:extLst>
      <p:ext uri="{BB962C8B-B14F-4D97-AF65-F5344CB8AC3E}">
        <p14:creationId xmlns:p14="http://schemas.microsoft.com/office/powerpoint/2010/main" val="2274330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Content Placeholder 2"/>
          <p:cNvSpPr>
            <a:spLocks noGrp="1"/>
          </p:cNvSpPr>
          <p:nvPr>
            <p:ph idx="4294967295"/>
          </p:nvPr>
        </p:nvSpPr>
        <p:spPr/>
        <p:txBody>
          <a:bodyPr/>
          <a:lstStyle/>
          <a:p>
            <a:pPr marL="0" indent="0">
              <a:buNone/>
            </a:pPr>
            <a:r>
              <a:rPr lang="en-US" altLang="en-US" dirty="0" smtClean="0"/>
              <a:t>What is the maximum altitude of a jet route?</a:t>
            </a:r>
          </a:p>
          <a:p>
            <a:pPr>
              <a:buFontTx/>
              <a:buNone/>
            </a:pPr>
            <a:endParaRPr lang="en-US" altLang="en-US" dirty="0" smtClean="0"/>
          </a:p>
          <a:p>
            <a:pPr>
              <a:spcBef>
                <a:spcPct val="65000"/>
              </a:spcBef>
              <a:buFontTx/>
              <a:buNone/>
            </a:pPr>
            <a:r>
              <a:rPr lang="en-US" altLang="en-US" sz="2400" b="0" dirty="0" smtClean="0"/>
              <a:t>A. FL450</a:t>
            </a:r>
          </a:p>
          <a:p>
            <a:pPr>
              <a:spcBef>
                <a:spcPct val="65000"/>
              </a:spcBef>
              <a:buNone/>
            </a:pPr>
            <a:r>
              <a:rPr lang="en-US" altLang="en-US" sz="2400" b="0" dirty="0" smtClean="0"/>
              <a:t>B. Up to but not including FL450</a:t>
            </a:r>
          </a:p>
          <a:p>
            <a:pPr>
              <a:spcBef>
                <a:spcPct val="65000"/>
              </a:spcBef>
              <a:buNone/>
            </a:pPr>
            <a:r>
              <a:rPr lang="en-US" altLang="en-US" sz="2400" b="0" dirty="0" smtClean="0"/>
              <a:t>C. FL600</a:t>
            </a:r>
            <a:endParaRPr lang="en-US" altLang="en-US" sz="2400" b="0" dirty="0"/>
          </a:p>
          <a:p>
            <a:pPr>
              <a:spcBef>
                <a:spcPct val="65000"/>
              </a:spcBef>
              <a:buFontTx/>
              <a:buNone/>
            </a:pPr>
            <a:endParaRPr lang="en-US" altLang="en-US" sz="2400" b="0" dirty="0" smtClean="0"/>
          </a:p>
          <a:p>
            <a:pPr>
              <a:buFontTx/>
              <a:buNone/>
            </a:pPr>
            <a:endParaRPr lang="en-US" altLang="en-US" dirty="0" smtClean="0"/>
          </a:p>
          <a:p>
            <a:pPr>
              <a:buFontTx/>
              <a:buNone/>
            </a:pPr>
            <a:endParaRPr lang="en-US" altLang="en-US" dirty="0" smtClean="0"/>
          </a:p>
        </p:txBody>
      </p:sp>
      <p:sp>
        <p:nvSpPr>
          <p:cNvPr id="6" name="Title 1"/>
          <p:cNvSpPr txBox="1">
            <a:spLocks/>
          </p:cNvSpPr>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a:lstStyle>
          <a:p>
            <a:r>
              <a:rPr lang="en-US" altLang="en-US" dirty="0" smtClean="0"/>
              <a:t>Knowledge Check</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864" y="6254496"/>
            <a:ext cx="394233" cy="365760"/>
          </a:xfrm>
          <a:prstGeom prst="rect">
            <a:avLst/>
          </a:prstGeom>
        </p:spPr>
      </p:pic>
    </p:spTree>
    <p:extLst>
      <p:ext uri="{BB962C8B-B14F-4D97-AF65-F5344CB8AC3E}">
        <p14:creationId xmlns:p14="http://schemas.microsoft.com/office/powerpoint/2010/main" val="2129739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10244">
                                            <p:txEl>
                                              <p:pRg st="3" end="3"/>
                                            </p:txEl>
                                          </p:spTgt>
                                        </p:tgtEl>
                                        <p:attrNameLst>
                                          <p:attrName>style.opacity</p:attrName>
                                        </p:attrNameLst>
                                      </p:cBhvr>
                                      <p:to>
                                        <p:strVal val="0.25"/>
                                      </p:to>
                                    </p:set>
                                    <p:animEffect filter="image" prLst="opacity: 0.25">
                                      <p:cBhvr rctx="IE">
                                        <p:cTn id="7" dur="indefinite"/>
                                        <p:tgtEl>
                                          <p:spTgt spid="10244">
                                            <p:txEl>
                                              <p:pRg st="3" end="3"/>
                                            </p:txEl>
                                          </p:spTgt>
                                        </p:tgtEl>
                                      </p:cBhvr>
                                    </p:animEffect>
                                  </p:childTnLst>
                                </p:cTn>
                              </p:par>
                              <p:par>
                                <p:cTn id="8" presetID="9" presetClass="emph" presetSubtype="0" nodeType="withEffect">
                                  <p:stCondLst>
                                    <p:cond delay="0"/>
                                  </p:stCondLst>
                                  <p:childTnLst>
                                    <p:set>
                                      <p:cBhvr rctx="PPT">
                                        <p:cTn id="9" dur="indefinite"/>
                                        <p:tgtEl>
                                          <p:spTgt spid="10244">
                                            <p:txEl>
                                              <p:pRg st="4" end="4"/>
                                            </p:txEl>
                                          </p:spTgt>
                                        </p:tgtEl>
                                        <p:attrNameLst>
                                          <p:attrName>style.opacity</p:attrName>
                                        </p:attrNameLst>
                                      </p:cBhvr>
                                      <p:to>
                                        <p:strVal val="0.25"/>
                                      </p:to>
                                    </p:set>
                                    <p:animEffect filter="image" prLst="opacity: 0.25">
                                      <p:cBhvr rctx="IE">
                                        <p:cTn id="10" dur="indefinite"/>
                                        <p:tgtEl>
                                          <p:spTgt spid="10244">
                                            <p:txEl>
                                              <p:pRg st="4" end="4"/>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Content Placeholder 2"/>
          <p:cNvSpPr>
            <a:spLocks noGrp="1"/>
          </p:cNvSpPr>
          <p:nvPr>
            <p:ph idx="4294967295"/>
          </p:nvPr>
        </p:nvSpPr>
        <p:spPr/>
        <p:txBody>
          <a:bodyPr/>
          <a:lstStyle/>
          <a:p>
            <a:pPr marL="0" indent="0">
              <a:buNone/>
            </a:pPr>
            <a:r>
              <a:rPr lang="en-US" altLang="en-US" dirty="0" smtClean="0"/>
              <a:t>What is the base altitude of a federal airway?</a:t>
            </a:r>
          </a:p>
          <a:p>
            <a:pPr marL="466725" indent="-466725"/>
            <a:endParaRPr lang="en-US" altLang="en-US" dirty="0" smtClean="0"/>
          </a:p>
          <a:p>
            <a:pPr marL="466725" indent="-466725">
              <a:spcBef>
                <a:spcPct val="65000"/>
              </a:spcBef>
              <a:buFontTx/>
              <a:buNone/>
            </a:pPr>
            <a:r>
              <a:rPr lang="en-US" altLang="en-US" sz="2400" b="0" dirty="0" smtClean="0"/>
              <a:t>A.	</a:t>
            </a:r>
            <a:r>
              <a:rPr lang="en-US" altLang="en-US" sz="2400" b="0" dirty="0"/>
              <a:t> 1,200 feet </a:t>
            </a:r>
            <a:r>
              <a:rPr lang="en-US" altLang="en-US" sz="2400" b="0" dirty="0" smtClean="0"/>
              <a:t>AGL</a:t>
            </a:r>
          </a:p>
          <a:p>
            <a:pPr marL="466725" indent="-466725">
              <a:spcBef>
                <a:spcPct val="65000"/>
              </a:spcBef>
              <a:buFontTx/>
              <a:buNone/>
            </a:pPr>
            <a:r>
              <a:rPr lang="en-US" altLang="en-US" sz="2400" b="0" dirty="0" smtClean="0"/>
              <a:t>B.	</a:t>
            </a:r>
            <a:r>
              <a:rPr lang="en-US" altLang="en-US" sz="2400" b="0" dirty="0"/>
              <a:t> 10,000 feet AGL</a:t>
            </a:r>
            <a:endParaRPr lang="en-US" altLang="en-US" sz="2400" b="0" dirty="0" smtClean="0"/>
          </a:p>
          <a:p>
            <a:pPr marL="466725" indent="-466725">
              <a:spcBef>
                <a:spcPct val="65000"/>
              </a:spcBef>
              <a:buFontTx/>
              <a:buNone/>
            </a:pPr>
            <a:r>
              <a:rPr lang="en-US" altLang="en-US" sz="2400" b="0" dirty="0" smtClean="0"/>
              <a:t>C.	</a:t>
            </a:r>
            <a:r>
              <a:rPr lang="en-US" altLang="en-US" sz="2400" b="0" dirty="0"/>
              <a:t> 18,000 feet MSL</a:t>
            </a:r>
            <a:endParaRPr lang="en-US" altLang="en-US" sz="2400" b="0" dirty="0" smtClean="0"/>
          </a:p>
          <a:p>
            <a:pPr marL="466725" indent="-466725"/>
            <a:endParaRPr lang="en-US" altLang="en-US" dirty="0" smtClean="0"/>
          </a:p>
          <a:p>
            <a:pPr marL="466725" indent="-466725"/>
            <a:endParaRPr lang="en-US" altLang="en-US" dirty="0" smtClean="0"/>
          </a:p>
        </p:txBody>
      </p:sp>
      <p:sp>
        <p:nvSpPr>
          <p:cNvPr id="7" name="Title 1"/>
          <p:cNvSpPr txBox="1">
            <a:spLocks/>
          </p:cNvSpPr>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a:lstStyle>
          <a:p>
            <a:r>
              <a:rPr lang="en-US" altLang="en-US" dirty="0" smtClean="0"/>
              <a:t>Knowledge Check</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864" y="6254496"/>
            <a:ext cx="394233" cy="365760"/>
          </a:xfrm>
          <a:prstGeom prst="rect">
            <a:avLst/>
          </a:prstGeom>
        </p:spPr>
      </p:pic>
    </p:spTree>
    <p:extLst>
      <p:ext uri="{BB962C8B-B14F-4D97-AF65-F5344CB8AC3E}">
        <p14:creationId xmlns:p14="http://schemas.microsoft.com/office/powerpoint/2010/main" val="2938175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14340">
                                            <p:txEl>
                                              <p:pRg st="3" end="3"/>
                                            </p:txEl>
                                          </p:spTgt>
                                        </p:tgtEl>
                                        <p:attrNameLst>
                                          <p:attrName>style.opacity</p:attrName>
                                        </p:attrNameLst>
                                      </p:cBhvr>
                                      <p:to>
                                        <p:strVal val="0.25"/>
                                      </p:to>
                                    </p:set>
                                    <p:animEffect filter="image" prLst="opacity: 0.25">
                                      <p:cBhvr rctx="IE">
                                        <p:cTn id="7" dur="indefinite"/>
                                        <p:tgtEl>
                                          <p:spTgt spid="14340">
                                            <p:txEl>
                                              <p:pRg st="3" end="3"/>
                                            </p:txEl>
                                          </p:spTgt>
                                        </p:tgtEl>
                                      </p:cBhvr>
                                    </p:animEffect>
                                  </p:childTnLst>
                                </p:cTn>
                              </p:par>
                              <p:par>
                                <p:cTn id="8" presetID="9" presetClass="emph" presetSubtype="0" nodeType="withEffect">
                                  <p:stCondLst>
                                    <p:cond delay="0"/>
                                  </p:stCondLst>
                                  <p:childTnLst>
                                    <p:set>
                                      <p:cBhvr rctx="PPT">
                                        <p:cTn id="9" dur="indefinite"/>
                                        <p:tgtEl>
                                          <p:spTgt spid="14340">
                                            <p:txEl>
                                              <p:pRg st="4" end="4"/>
                                            </p:txEl>
                                          </p:spTgt>
                                        </p:tgtEl>
                                        <p:attrNameLst>
                                          <p:attrName>style.opacity</p:attrName>
                                        </p:attrNameLst>
                                      </p:cBhvr>
                                      <p:to>
                                        <p:strVal val="0.25"/>
                                      </p:to>
                                    </p:set>
                                    <p:animEffect filter="image" prLst="opacity: 0.25">
                                      <p:cBhvr rctx="IE">
                                        <p:cTn id="10" dur="indefinite"/>
                                        <p:tgtEl>
                                          <p:spTgt spid="14340">
                                            <p:txEl>
                                              <p:pRg st="4" end="4"/>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293" y="3932788"/>
            <a:ext cx="7757176" cy="1962916"/>
          </a:xfrm>
          <a:prstGeom prst="rect">
            <a:avLst/>
          </a:prstGeom>
        </p:spPr>
      </p:pic>
      <p:sp>
        <p:nvSpPr>
          <p:cNvPr id="2" name="Title 1"/>
          <p:cNvSpPr txBox="1">
            <a:spLocks/>
          </p:cNvSpPr>
          <p:nvPr/>
        </p:nvSpPr>
        <p:spPr bwMode="auto">
          <a:xfrm>
            <a:off x="428624" y="344488"/>
            <a:ext cx="87153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a:lstStyle>
          <a:p>
            <a:r>
              <a:rPr lang="en-US" altLang="en-US" sz="3800" dirty="0" smtClean="0"/>
              <a:t>Minimum Altitudes</a:t>
            </a:r>
          </a:p>
        </p:txBody>
      </p:sp>
      <p:sp>
        <p:nvSpPr>
          <p:cNvPr id="10" name="Rectangle 9"/>
          <p:cNvSpPr/>
          <p:nvPr/>
        </p:nvSpPr>
        <p:spPr bwMode="auto">
          <a:xfrm>
            <a:off x="4064948" y="3349693"/>
            <a:ext cx="2895689" cy="942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14" name="Rectangle 13"/>
          <p:cNvSpPr/>
          <p:nvPr/>
        </p:nvSpPr>
        <p:spPr bwMode="auto">
          <a:xfrm>
            <a:off x="1576440" y="4363612"/>
            <a:ext cx="2603241" cy="1147665"/>
          </a:xfrm>
          <a:prstGeom prst="rect">
            <a:avLst/>
          </a:prstGeom>
          <a:noFill/>
          <a:ln w="1905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16" name="Rectangle 15"/>
          <p:cNvSpPr/>
          <p:nvPr/>
        </p:nvSpPr>
        <p:spPr bwMode="auto">
          <a:xfrm>
            <a:off x="3344568" y="4236034"/>
            <a:ext cx="699360" cy="548640"/>
          </a:xfrm>
          <a:prstGeom prst="rect">
            <a:avLst/>
          </a:prstGeom>
          <a:noFill/>
          <a:ln w="19050" cap="flat" cmpd="sng" algn="ctr">
            <a:solidFill>
              <a:srgbClr val="1D2F6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cxnSp>
        <p:nvCxnSpPr>
          <p:cNvPr id="18" name="Straight Connector 17"/>
          <p:cNvCxnSpPr/>
          <p:nvPr/>
        </p:nvCxnSpPr>
        <p:spPr bwMode="auto">
          <a:xfrm flipV="1">
            <a:off x="4043928" y="3794234"/>
            <a:ext cx="717258" cy="441801"/>
          </a:xfrm>
          <a:prstGeom prst="line">
            <a:avLst/>
          </a:prstGeom>
          <a:noFill/>
          <a:ln w="19050" cap="flat" cmpd="sng" algn="ctr">
            <a:solidFill>
              <a:srgbClr val="1D2F6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5864" y="6254496"/>
            <a:ext cx="394233" cy="365760"/>
          </a:xfrm>
          <a:prstGeom prst="rect">
            <a:avLst/>
          </a:prstGeom>
        </p:spPr>
      </p:pic>
      <p:grpSp>
        <p:nvGrpSpPr>
          <p:cNvPr id="22" name="Group 21"/>
          <p:cNvGrpSpPr/>
          <p:nvPr/>
        </p:nvGrpSpPr>
        <p:grpSpPr>
          <a:xfrm>
            <a:off x="4761186" y="3307725"/>
            <a:ext cx="3638938" cy="1596083"/>
            <a:chOff x="1576440" y="4428929"/>
            <a:chExt cx="3638938" cy="1596083"/>
          </a:xfrm>
        </p:grpSpPr>
        <p:sp>
          <p:nvSpPr>
            <p:cNvPr id="6" name="TextBox 5"/>
            <p:cNvSpPr txBox="1"/>
            <p:nvPr/>
          </p:nvSpPr>
          <p:spPr>
            <a:xfrm>
              <a:off x="1576440" y="4455352"/>
              <a:ext cx="3638938" cy="1569660"/>
            </a:xfrm>
            <a:prstGeom prst="rect">
              <a:avLst/>
            </a:prstGeom>
            <a:noFill/>
            <a:ln>
              <a:noFill/>
            </a:ln>
          </p:spPr>
          <p:txBody>
            <a:bodyPr wrap="square" rtlCol="0">
              <a:spAutoFit/>
            </a:bodyPr>
            <a:lstStyle/>
            <a:p>
              <a:pPr marL="342900" indent="-342900">
                <a:buFont typeface="Arial" panose="020B0604020202020204" pitchFamily="34" charset="0"/>
                <a:buChar char="•"/>
              </a:pPr>
              <a:r>
                <a:rPr lang="en-US" sz="1600" dirty="0" smtClean="0"/>
                <a:t>15000 - MEA</a:t>
              </a:r>
            </a:p>
            <a:p>
              <a:pPr marL="342900" indent="-342900">
                <a:buFont typeface="Arial" panose="020B0604020202020204" pitchFamily="34" charset="0"/>
                <a:buChar char="•"/>
              </a:pPr>
              <a:r>
                <a:rPr lang="en-US" sz="1600" dirty="0" smtClean="0">
                  <a:solidFill>
                    <a:srgbClr val="1D2F68"/>
                  </a:solidFill>
                </a:rPr>
                <a:t>13300G </a:t>
              </a:r>
              <a:r>
                <a:rPr lang="en-US" sz="1600" dirty="0" smtClean="0"/>
                <a:t>- GNSS MEA</a:t>
              </a:r>
            </a:p>
            <a:p>
              <a:pPr marL="342900" indent="-342900">
                <a:buFont typeface="Arial" panose="020B0604020202020204" pitchFamily="34" charset="0"/>
                <a:buChar char="•"/>
              </a:pPr>
              <a:r>
                <a:rPr lang="en-US" sz="1600" b="1" baseline="-10000" dirty="0" smtClean="0"/>
                <a:t> </a:t>
              </a:r>
              <a:r>
                <a:rPr lang="en-US" sz="2200" b="1" baseline="-10000" dirty="0" smtClean="0"/>
                <a:t>*</a:t>
              </a:r>
              <a:r>
                <a:rPr lang="en-US" sz="1600" dirty="0" smtClean="0"/>
                <a:t>13300 - MOCA</a:t>
              </a:r>
              <a:endParaRPr lang="en-US" dirty="0" smtClean="0">
                <a:solidFill>
                  <a:srgbClr val="1D2F68"/>
                </a:solidFill>
              </a:endParaRPr>
            </a:p>
            <a:p>
              <a:pPr marL="342900" indent="-342900">
                <a:buFont typeface="Arial" panose="020B0604020202020204" pitchFamily="34" charset="0"/>
                <a:buChar char="•"/>
              </a:pPr>
              <a:endParaRPr lang="en-US" dirty="0">
                <a:solidFill>
                  <a:srgbClr val="1D2F68"/>
                </a:solidFill>
              </a:endParaRPr>
            </a:p>
            <a:p>
              <a:pPr marL="342900" indent="-342900">
                <a:buFont typeface="Arial" panose="020B0604020202020204" pitchFamily="34" charset="0"/>
                <a:buChar char="•"/>
              </a:pPr>
              <a:endParaRPr lang="en-US" dirty="0"/>
            </a:p>
          </p:txBody>
        </p:sp>
        <p:sp>
          <p:nvSpPr>
            <p:cNvPr id="20" name="Rectangle 19"/>
            <p:cNvSpPr/>
            <p:nvPr/>
          </p:nvSpPr>
          <p:spPr bwMode="auto">
            <a:xfrm>
              <a:off x="1576440" y="4428929"/>
              <a:ext cx="2603241" cy="861531"/>
            </a:xfrm>
            <a:prstGeom prst="rect">
              <a:avLst/>
            </a:prstGeom>
            <a:noFill/>
            <a:ln w="19050" cap="flat" cmpd="sng" algn="ctr">
              <a:solidFill>
                <a:srgbClr val="1D2F6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grpSp>
      <p:sp>
        <p:nvSpPr>
          <p:cNvPr id="25" name="Content Placeholder 2"/>
          <p:cNvSpPr txBox="1">
            <a:spLocks/>
          </p:cNvSpPr>
          <p:nvPr/>
        </p:nvSpPr>
        <p:spPr bwMode="auto">
          <a:xfrm>
            <a:off x="493776" y="1240966"/>
            <a:ext cx="7178776"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indent="-234950">
              <a:lnSpc>
                <a:spcPct val="90000"/>
              </a:lnSpc>
              <a:buFont typeface="Arial" panose="020B0604020202020204" pitchFamily="34" charset="0"/>
              <a:buChar char="•"/>
            </a:pPr>
            <a:r>
              <a:rPr lang="en-US" sz="2400" dirty="0"/>
              <a:t>Minimum </a:t>
            </a:r>
            <a:r>
              <a:rPr lang="en-US" sz="2400" dirty="0" err="1"/>
              <a:t>En</a:t>
            </a:r>
            <a:r>
              <a:rPr lang="en-US" sz="2400" dirty="0"/>
              <a:t> Route IFR Altitude (MEA)</a:t>
            </a:r>
          </a:p>
          <a:p>
            <a:pPr marL="461963" lvl="0" indent="-234950"/>
            <a:r>
              <a:rPr lang="en-US" sz="2400" dirty="0"/>
              <a:t>Global Navigation Satellite System Minimum </a:t>
            </a:r>
            <a:r>
              <a:rPr lang="en-US" sz="2400" dirty="0" err="1"/>
              <a:t>En</a:t>
            </a:r>
            <a:r>
              <a:rPr lang="en-US" sz="2400" dirty="0"/>
              <a:t> Route IFR Altitude (GNSS MEA)</a:t>
            </a:r>
          </a:p>
          <a:p>
            <a:pPr marL="461963" lvl="0" indent="-234950"/>
            <a:r>
              <a:rPr lang="en-US" sz="2400" dirty="0"/>
              <a:t>Minimum Obstruction Clearance Altitude (MOCA)</a:t>
            </a:r>
          </a:p>
          <a:p>
            <a:pPr marL="407988" indent="-407988">
              <a:lnSpc>
                <a:spcPct val="90000"/>
              </a:lnSpc>
              <a:buFontTx/>
              <a:buNone/>
            </a:pPr>
            <a:endParaRPr lang="en-US" altLang="en-US" sz="2000" dirty="0" smtClean="0"/>
          </a:p>
        </p:txBody>
      </p:sp>
    </p:spTree>
    <p:custDataLst>
      <p:tags r:id="rId1"/>
    </p:custDataLst>
    <p:extLst>
      <p:ext uri="{BB962C8B-B14F-4D97-AF65-F5344CB8AC3E}">
        <p14:creationId xmlns:p14="http://schemas.microsoft.com/office/powerpoint/2010/main" val="20559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7408" y="2727392"/>
            <a:ext cx="3174052" cy="2926080"/>
          </a:xfrm>
          <a:prstGeom prst="rect">
            <a:avLst/>
          </a:prstGeom>
          <a:effectLst>
            <a:outerShdw blurRad="63500" sx="102000" sy="102000" algn="ctr" rotWithShape="0">
              <a:schemeClr val="bg1">
                <a:alpha val="40000"/>
              </a:schemeClr>
            </a:outerShdw>
          </a:effectLst>
        </p:spPr>
      </p:pic>
      <p:sp>
        <p:nvSpPr>
          <p:cNvPr id="22" name="Oval 21"/>
          <p:cNvSpPr/>
          <p:nvPr/>
        </p:nvSpPr>
        <p:spPr bwMode="auto">
          <a:xfrm>
            <a:off x="6352881" y="3998966"/>
            <a:ext cx="320040" cy="320040"/>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2" name="Title 1"/>
          <p:cNvSpPr txBox="1">
            <a:spLocks/>
          </p:cNvSpPr>
          <p:nvPr/>
        </p:nvSpPr>
        <p:spPr bwMode="auto">
          <a:xfrm>
            <a:off x="428625" y="47021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a:lstStyle>
          <a:p>
            <a:r>
              <a:rPr lang="en-US" altLang="en-US" sz="3600" dirty="0" smtClean="0"/>
              <a:t>Minimum Altitudes Cont’d</a:t>
            </a:r>
          </a:p>
        </p:txBody>
      </p:sp>
      <p:sp>
        <p:nvSpPr>
          <p:cNvPr id="3" name="Content Placeholder 2"/>
          <p:cNvSpPr txBox="1">
            <a:spLocks/>
          </p:cNvSpPr>
          <p:nvPr/>
        </p:nvSpPr>
        <p:spPr bwMode="auto">
          <a:xfrm>
            <a:off x="428625" y="1426464"/>
            <a:ext cx="7750733" cy="1978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indent="-234950">
              <a:lnSpc>
                <a:spcPct val="90000"/>
              </a:lnSpc>
              <a:buFont typeface="Arial" panose="020B0604020202020204" pitchFamily="34" charset="0"/>
              <a:buChar char="•"/>
            </a:pPr>
            <a:r>
              <a:rPr lang="en-US" sz="2400" dirty="0"/>
              <a:t>Minimum Crossing Altitude (MCA)</a:t>
            </a:r>
          </a:p>
          <a:p>
            <a:pPr marL="461963" lvl="0" indent="-234950"/>
            <a:r>
              <a:rPr lang="en-US" sz="2400" dirty="0"/>
              <a:t>Minimum Reception Altitude (MRA)</a:t>
            </a:r>
          </a:p>
          <a:p>
            <a:pPr marL="407988" indent="-407988">
              <a:lnSpc>
                <a:spcPct val="90000"/>
              </a:lnSpc>
              <a:buFontTx/>
              <a:buNone/>
            </a:pPr>
            <a:endParaRPr lang="en-US" altLang="en-US" sz="2000" dirty="0"/>
          </a:p>
        </p:txBody>
      </p:sp>
      <p:sp>
        <p:nvSpPr>
          <p:cNvPr id="10" name="Rectangle 9"/>
          <p:cNvSpPr/>
          <p:nvPr/>
        </p:nvSpPr>
        <p:spPr bwMode="auto">
          <a:xfrm>
            <a:off x="4064948" y="3555433"/>
            <a:ext cx="2895689" cy="942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5864" y="6254496"/>
            <a:ext cx="394233" cy="365760"/>
          </a:xfrm>
          <a:prstGeom prst="rect">
            <a:avLst/>
          </a:prstGeom>
        </p:spPr>
      </p:pic>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l="46561" t="21567" r="7424" b="47782"/>
          <a:stretch/>
        </p:blipFill>
        <p:spPr>
          <a:xfrm>
            <a:off x="6281936" y="2820671"/>
            <a:ext cx="2373086" cy="1457242"/>
          </a:xfrm>
          <a:prstGeom prst="rect">
            <a:avLst/>
          </a:prstGeom>
          <a:ln w="19050">
            <a:solidFill>
              <a:schemeClr val="accent2"/>
            </a:solidFill>
          </a:ln>
          <a:effectLst>
            <a:outerShdw blurRad="38100" sx="102000" sy="102000" algn="ctr" rotWithShape="0">
              <a:srgbClr val="1A379D">
                <a:alpha val="40000"/>
              </a:srgbClr>
            </a:outerShdw>
          </a:effectLst>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0949" y="3033331"/>
            <a:ext cx="3244063" cy="2637109"/>
          </a:xfrm>
          <a:prstGeom prst="rect">
            <a:avLst/>
          </a:prstGeom>
        </p:spPr>
      </p:pic>
      <p:pic>
        <p:nvPicPr>
          <p:cNvPr id="25" name="Picture 24"/>
          <p:cNvPicPr>
            <a:picLocks noChangeAspect="1"/>
          </p:cNvPicPr>
          <p:nvPr/>
        </p:nvPicPr>
        <p:blipFill rotWithShape="1">
          <a:blip r:embed="rId7" cstate="print">
            <a:extLst>
              <a:ext uri="{28A0092B-C50C-407E-A947-70E740481C1C}">
                <a14:useLocalDpi xmlns:a14="http://schemas.microsoft.com/office/drawing/2010/main" val="0"/>
              </a:ext>
            </a:extLst>
          </a:blip>
          <a:srcRect l="37352" t="12451" r="12534" b="17891"/>
          <a:stretch/>
        </p:blipFill>
        <p:spPr>
          <a:xfrm>
            <a:off x="2041790" y="2690844"/>
            <a:ext cx="2164785" cy="2446085"/>
          </a:xfrm>
          <a:prstGeom prst="rect">
            <a:avLst/>
          </a:prstGeom>
          <a:ln w="19050">
            <a:solidFill>
              <a:schemeClr val="accent2"/>
            </a:solidFill>
          </a:ln>
          <a:effectLst>
            <a:outerShdw blurRad="38100" sx="102000" sy="102000" algn="ctr" rotWithShape="0">
              <a:srgbClr val="1A379D">
                <a:alpha val="40000"/>
              </a:srgbClr>
            </a:outerShdw>
          </a:effectLst>
        </p:spPr>
      </p:pic>
    </p:spTree>
    <p:extLst>
      <p:ext uri="{BB962C8B-B14F-4D97-AF65-F5344CB8AC3E}">
        <p14:creationId xmlns:p14="http://schemas.microsoft.com/office/powerpoint/2010/main" val="5857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28625" y="344488"/>
            <a:ext cx="8472488" cy="609600"/>
          </a:xfrm>
          <a:prstGeom prst="rect">
            <a:avLst/>
          </a:prstGeom>
        </p:spPr>
        <p:txBody>
          <a:bodyPr/>
          <a:lst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a:lstStyle>
          <a:p>
            <a:r>
              <a:rPr lang="en-US" altLang="en-US" dirty="0" smtClean="0"/>
              <a:t>Introduction</a:t>
            </a:r>
          </a:p>
        </p:txBody>
      </p:sp>
      <p:sp>
        <p:nvSpPr>
          <p:cNvPr id="3" name="Content Placeholder 2"/>
          <p:cNvSpPr txBox="1">
            <a:spLocks/>
          </p:cNvSpPr>
          <p:nvPr/>
        </p:nvSpPr>
        <p:spPr bwMode="auto">
          <a:xfrm>
            <a:off x="495300" y="1370109"/>
            <a:ext cx="8126186"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None/>
            </a:pPr>
            <a:r>
              <a:rPr lang="en-US" altLang="en-US" dirty="0"/>
              <a:t>Purpose </a:t>
            </a:r>
            <a:r>
              <a:rPr lang="en-US" altLang="en-US" dirty="0" smtClean="0"/>
              <a:t>of </a:t>
            </a:r>
            <a:r>
              <a:rPr lang="en-US" altLang="en-US" dirty="0"/>
              <a:t>Radar Flight Data </a:t>
            </a:r>
            <a:r>
              <a:rPr lang="en-US" altLang="en-US" dirty="0" smtClean="0"/>
              <a:t>Controller </a:t>
            </a:r>
            <a:r>
              <a:rPr lang="en-US" altLang="en-US" dirty="0"/>
              <a:t>(A-Side</a:t>
            </a:r>
            <a:r>
              <a:rPr lang="en-US" altLang="en-US" dirty="0" smtClean="0"/>
              <a:t>) Training</a:t>
            </a:r>
            <a:endParaRPr lang="en-US" altLang="en-US" dirty="0"/>
          </a:p>
          <a:p>
            <a:pPr marL="407988" indent="-407988">
              <a:lnSpc>
                <a:spcPct val="90000"/>
              </a:lnSpc>
              <a:buFontTx/>
              <a:buNone/>
            </a:pPr>
            <a:endParaRPr lang="en-US" altLang="en-US" sz="1000" dirty="0" smtClean="0"/>
          </a:p>
          <a:p>
            <a:pPr marL="569913"/>
            <a:r>
              <a:rPr lang="en-US" sz="2400" b="0" dirty="0" smtClean="0"/>
              <a:t>To </a:t>
            </a:r>
            <a:r>
              <a:rPr lang="en-US" sz="2400" b="0" dirty="0"/>
              <a:t>prepare the </a:t>
            </a:r>
            <a:r>
              <a:rPr lang="en-US" sz="2400" b="0" dirty="0" smtClean="0"/>
              <a:t>developmental and Certified Professional Controller In Training (CPC-IT) </a:t>
            </a:r>
            <a:r>
              <a:rPr lang="en-US" sz="2400" b="0" dirty="0"/>
              <a:t>to perform independently (under general supervision) all duties of the R</a:t>
            </a:r>
            <a:r>
              <a:rPr lang="en-US" sz="2400" b="0" dirty="0" smtClean="0"/>
              <a:t>adar </a:t>
            </a:r>
            <a:r>
              <a:rPr lang="en-US" sz="2400" b="0" dirty="0"/>
              <a:t>F</a:t>
            </a:r>
            <a:r>
              <a:rPr lang="en-US" sz="2400" b="0" dirty="0" smtClean="0"/>
              <a:t>light </a:t>
            </a:r>
            <a:r>
              <a:rPr lang="en-US" sz="2400" b="0" dirty="0"/>
              <a:t>D</a:t>
            </a:r>
            <a:r>
              <a:rPr lang="en-US" sz="2400" b="0" dirty="0" smtClean="0"/>
              <a:t>ata position </a:t>
            </a:r>
            <a:r>
              <a:rPr lang="en-US" sz="2400" b="0" dirty="0"/>
              <a:t>on all sectors within an area of specialization as well as to attain certification on those positions.  </a:t>
            </a:r>
            <a:endParaRPr lang="en-US" altLang="en-US" sz="2400" b="0" dirty="0" smtClean="0"/>
          </a:p>
          <a:p>
            <a:pPr marL="407988" indent="-407988">
              <a:lnSpc>
                <a:spcPct val="90000"/>
              </a:lnSpc>
              <a:buFontTx/>
              <a:buNone/>
            </a:pPr>
            <a:endParaRPr lang="en-US" altLang="en-US" sz="2000" dirty="0" smtClean="0"/>
          </a:p>
        </p:txBody>
      </p:sp>
    </p:spTree>
    <p:extLst>
      <p:ext uri="{BB962C8B-B14F-4D97-AF65-F5344CB8AC3E}">
        <p14:creationId xmlns:p14="http://schemas.microsoft.com/office/powerpoint/2010/main" val="3687575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493776" y="1426464"/>
            <a:ext cx="7562088"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lvl="0" indent="-234950"/>
            <a:r>
              <a:rPr lang="en-US" sz="2400" dirty="0"/>
              <a:t>Maximum Authorized Altitude (</a:t>
            </a:r>
            <a:r>
              <a:rPr lang="en-US" sz="2400" dirty="0" smtClean="0"/>
              <a:t>MAA)</a:t>
            </a:r>
          </a:p>
          <a:p>
            <a:pPr marL="862013" lvl="1" indent="-234950"/>
            <a:r>
              <a:rPr lang="en-US" sz="2000" b="0" dirty="0" smtClean="0"/>
              <a:t>MAAs </a:t>
            </a:r>
            <a:r>
              <a:rPr lang="en-US" sz="2000" b="0" dirty="0"/>
              <a:t>are shown on IFR High Altitude Charts when MAA </a:t>
            </a:r>
            <a:r>
              <a:rPr lang="en-US" sz="2000" b="0" dirty="0" smtClean="0"/>
              <a:t>is other </a:t>
            </a:r>
            <a:r>
              <a:rPr lang="en-US" sz="2000" b="0" dirty="0"/>
              <a:t>than 45,000</a:t>
            </a:r>
            <a:r>
              <a:rPr lang="en-US" sz="2000" b="0" dirty="0" smtClean="0"/>
              <a:t>’.</a:t>
            </a:r>
          </a:p>
          <a:p>
            <a:pPr marL="862013" lvl="1" indent="-234950"/>
            <a:r>
              <a:rPr lang="en-US" sz="2000" dirty="0" smtClean="0"/>
              <a:t>MAAs are depicted on </a:t>
            </a:r>
            <a:r>
              <a:rPr lang="en-US" sz="2000" dirty="0" err="1" smtClean="0"/>
              <a:t>En</a:t>
            </a:r>
            <a:r>
              <a:rPr lang="en-US" sz="2000" dirty="0" smtClean="0"/>
              <a:t> Route Low Altitude Charts when MAA is below17,500’.</a:t>
            </a:r>
            <a:endParaRPr lang="en-US" sz="2000" b="0" dirty="0" smtClean="0"/>
          </a:p>
          <a:p>
            <a:pPr marL="407988" indent="-407988">
              <a:lnSpc>
                <a:spcPct val="90000"/>
              </a:lnSpc>
              <a:buFontTx/>
              <a:buNone/>
            </a:pPr>
            <a:endParaRPr lang="en-US" altLang="en-US" sz="2000" dirty="0" smtClean="0"/>
          </a:p>
        </p:txBody>
      </p:sp>
      <p:sp>
        <p:nvSpPr>
          <p:cNvPr id="10" name="Rectangle 9"/>
          <p:cNvSpPr/>
          <p:nvPr/>
        </p:nvSpPr>
        <p:spPr bwMode="auto">
          <a:xfrm>
            <a:off x="4064948" y="3610567"/>
            <a:ext cx="2895689" cy="942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14" name="Rectangle 13"/>
          <p:cNvSpPr/>
          <p:nvPr/>
        </p:nvSpPr>
        <p:spPr bwMode="auto">
          <a:xfrm>
            <a:off x="1576440" y="4624486"/>
            <a:ext cx="2603241" cy="1147665"/>
          </a:xfrm>
          <a:prstGeom prst="rect">
            <a:avLst/>
          </a:prstGeom>
          <a:noFill/>
          <a:ln w="1905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864" y="6254496"/>
            <a:ext cx="394233" cy="365760"/>
          </a:xfrm>
          <a:prstGeom prst="rect">
            <a:avLst/>
          </a:prstGeom>
        </p:spPr>
      </p:pic>
      <p:sp>
        <p:nvSpPr>
          <p:cNvPr id="15" name="Title 1"/>
          <p:cNvSpPr txBox="1">
            <a:spLocks/>
          </p:cNvSpPr>
          <p:nvPr/>
        </p:nvSpPr>
        <p:spPr bwMode="auto">
          <a:xfrm>
            <a:off x="428625" y="47021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a:lstStyle>
          <a:p>
            <a:r>
              <a:rPr lang="en-US" altLang="en-US" sz="3600" dirty="0" smtClean="0"/>
              <a:t>Maximum Authorized Altitude (MAA)</a:t>
            </a:r>
          </a:p>
        </p:txBody>
      </p:sp>
      <p:pic>
        <p:nvPicPr>
          <p:cNvPr id="2" name="Picture 1"/>
          <p:cNvPicPr>
            <a:picLocks noChangeAspect="1"/>
          </p:cNvPicPr>
          <p:nvPr/>
        </p:nvPicPr>
        <p:blipFill rotWithShape="1">
          <a:blip r:embed="rId4"/>
          <a:srcRect l="41183" t="9996" r="5525" b="31534"/>
          <a:stretch/>
        </p:blipFill>
        <p:spPr>
          <a:xfrm>
            <a:off x="5097228" y="3307020"/>
            <a:ext cx="3267801" cy="2450592"/>
          </a:xfrm>
          <a:prstGeom prst="rect">
            <a:avLst/>
          </a:prstGeom>
          <a:effectLst>
            <a:outerShdw blurRad="63500" sx="102000" sy="102000" algn="ctr" rotWithShape="0">
              <a:prstClr val="black">
                <a:alpha val="40000"/>
              </a:prstClr>
            </a:outerShdw>
          </a:effectLst>
        </p:spPr>
      </p:pic>
      <p:cxnSp>
        <p:nvCxnSpPr>
          <p:cNvPr id="21" name="Straight Arrow Connector 20"/>
          <p:cNvCxnSpPr/>
          <p:nvPr/>
        </p:nvCxnSpPr>
        <p:spPr bwMode="auto">
          <a:xfrm>
            <a:off x="4641767" y="3091966"/>
            <a:ext cx="808538" cy="1082992"/>
          </a:xfrm>
          <a:prstGeom prst="straightConnector1">
            <a:avLst/>
          </a:prstGeom>
          <a:ln w="95250" cap="flat" cmpd="sng" algn="ctr">
            <a:solidFill>
              <a:srgbClr val="33CCFF"/>
            </a:solidFill>
            <a:prstDash val="solid"/>
            <a:round/>
            <a:headEnd type="none" w="med" len="med"/>
            <a:tailEnd type="arrow" w="med" len="med"/>
          </a:ln>
          <a:extLst/>
        </p:spPr>
        <p:style>
          <a:lnRef idx="0">
            <a:scrgbClr r="0" g="0" b="0"/>
          </a:lnRef>
          <a:fillRef idx="0">
            <a:scrgbClr r="0" g="0" b="0"/>
          </a:fillRef>
          <a:effectRef idx="0">
            <a:scrgbClr r="0" g="0" b="0"/>
          </a:effectRef>
          <a:fontRef idx="minor">
            <a:schemeClr val="tx1"/>
          </a:fontRef>
        </p:style>
      </p:cxnSp>
      <p:pic>
        <p:nvPicPr>
          <p:cNvPr id="20" name="Picture 19"/>
          <p:cNvPicPr>
            <a:picLocks noChangeAspect="1"/>
          </p:cNvPicPr>
          <p:nvPr/>
        </p:nvPicPr>
        <p:blipFill>
          <a:blip r:embed="rId5"/>
          <a:stretch>
            <a:fillRect/>
          </a:stretch>
        </p:blipFill>
        <p:spPr>
          <a:xfrm>
            <a:off x="1497813" y="3309822"/>
            <a:ext cx="3043463" cy="2448605"/>
          </a:xfrm>
          <a:prstGeom prst="rect">
            <a:avLst/>
          </a:prstGeom>
          <a:effectLst>
            <a:outerShdw blurRad="63500" sx="102000" sy="102000" algn="ctr" rotWithShape="0">
              <a:prstClr val="black">
                <a:alpha val="40000"/>
              </a:prstClr>
            </a:outerShdw>
          </a:effectLst>
        </p:spPr>
      </p:pic>
      <p:cxnSp>
        <p:nvCxnSpPr>
          <p:cNvPr id="17" name="Straight Arrow Connector 16"/>
          <p:cNvCxnSpPr/>
          <p:nvPr/>
        </p:nvCxnSpPr>
        <p:spPr bwMode="auto">
          <a:xfrm>
            <a:off x="1744579" y="2576020"/>
            <a:ext cx="1274965" cy="2136589"/>
          </a:xfrm>
          <a:prstGeom prst="straightConnector1">
            <a:avLst/>
          </a:prstGeom>
          <a:ln w="95250" cap="flat" cmpd="sng" algn="ctr">
            <a:solidFill>
              <a:srgbClr val="33CCFF"/>
            </a:solidFill>
            <a:prstDash val="solid"/>
            <a:round/>
            <a:headEnd type="none" w="med" len="med"/>
            <a:tailEnd type="arrow" w="med" len="med"/>
          </a:ln>
          <a:ex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62215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3">
                                            <p:txEl>
                                              <p:pRg st="1" end="1"/>
                                            </p:txEl>
                                          </p:spTgt>
                                        </p:tgtEl>
                                        <p:attrNameLst>
                                          <p:attrName>style.opacity</p:attrName>
                                        </p:attrNameLst>
                                      </p:cBhvr>
                                      <p:to>
                                        <p:strVal val="0.25"/>
                                      </p:to>
                                    </p:set>
                                    <p:animEffect filter="image" prLst="opacity: 0.25">
                                      <p:cBhvr rctx="IE">
                                        <p:cTn id="9" dur="indefinite"/>
                                        <p:tgtEl>
                                          <p:spTgt spid="3">
                                            <p:txEl>
                                              <p:pRg st="1" end="1"/>
                                            </p:txEl>
                                          </p:spTgt>
                                        </p:tgtEl>
                                      </p:cBhvr>
                                    </p:animEffect>
                                  </p:childTnLst>
                                </p:cTn>
                              </p:par>
                              <p:par>
                                <p:cTn id="10" presetID="22" presetClass="entr" presetSubtype="8"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up)">
                                      <p:cBhvr>
                                        <p:cTn id="16" dur="500"/>
                                        <p:tgtEl>
                                          <p:spTgt spid="21"/>
                                        </p:tgtEl>
                                      </p:cBhvr>
                                    </p:animEffect>
                                  </p:childTnLst>
                                </p:cTn>
                              </p:par>
                              <p:par>
                                <p:cTn id="17" presetID="9" presetClass="emph" presetSubtype="0" nodeType="withEffect">
                                  <p:stCondLst>
                                    <p:cond delay="0"/>
                                  </p:stCondLst>
                                  <p:childTnLst>
                                    <p:set>
                                      <p:cBhvr rctx="PPT">
                                        <p:cTn id="18" dur="indefinite"/>
                                        <p:tgtEl>
                                          <p:spTgt spid="20"/>
                                        </p:tgtEl>
                                        <p:attrNameLst>
                                          <p:attrName>style.opacity</p:attrName>
                                        </p:attrNameLst>
                                      </p:cBhvr>
                                      <p:to>
                                        <p:strVal val="0.25"/>
                                      </p:to>
                                    </p:set>
                                    <p:animEffect filter="image" prLst="opacity: 0.25">
                                      <p:cBhvr rctx="IE">
                                        <p:cTn id="19" dur="indefinite"/>
                                        <p:tgtEl>
                                          <p:spTgt spid="20"/>
                                        </p:tgtEl>
                                      </p:cBhvr>
                                    </p:animEffect>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4" name="Content Placeholder 2"/>
          <p:cNvSpPr>
            <a:spLocks noGrp="1"/>
          </p:cNvSpPr>
          <p:nvPr>
            <p:ph idx="4294967295"/>
          </p:nvPr>
        </p:nvSpPr>
        <p:spPr>
          <a:xfrm>
            <a:off x="495300" y="1508760"/>
            <a:ext cx="8050213" cy="4391025"/>
          </a:xfrm>
        </p:spPr>
        <p:txBody>
          <a:bodyPr/>
          <a:lstStyle/>
          <a:p>
            <a:pPr marL="0" indent="0">
              <a:buNone/>
            </a:pPr>
            <a:r>
              <a:rPr lang="en-US" altLang="en-US" dirty="0" smtClean="0"/>
              <a:t>What is the MEA between LUNDI and OLNUE?  </a:t>
            </a:r>
          </a:p>
          <a:p>
            <a:pPr>
              <a:spcBef>
                <a:spcPct val="65000"/>
              </a:spcBef>
              <a:buFontTx/>
              <a:buNone/>
            </a:pPr>
            <a:endParaRPr lang="en-US" altLang="en-US" dirty="0" smtClean="0"/>
          </a:p>
          <a:p>
            <a:pPr>
              <a:spcBef>
                <a:spcPct val="65000"/>
              </a:spcBef>
              <a:buFontTx/>
              <a:buNone/>
            </a:pPr>
            <a:endParaRPr lang="en-US" altLang="en-US" sz="2400" b="0" dirty="0" smtClean="0"/>
          </a:p>
          <a:p>
            <a:pPr>
              <a:spcBef>
                <a:spcPct val="65000"/>
              </a:spcBef>
              <a:buFontTx/>
              <a:buNone/>
            </a:pPr>
            <a:endParaRPr lang="en-US" altLang="en-US" sz="2400" b="0" dirty="0" smtClean="0"/>
          </a:p>
          <a:p>
            <a:pPr>
              <a:spcBef>
                <a:spcPct val="65000"/>
              </a:spcBef>
              <a:buFontTx/>
              <a:buNone/>
            </a:pPr>
            <a:r>
              <a:rPr lang="en-US" altLang="en-US" sz="2400" b="0" dirty="0" smtClean="0"/>
              <a:t>A.  1,200’</a:t>
            </a:r>
          </a:p>
          <a:p>
            <a:pPr>
              <a:spcBef>
                <a:spcPct val="65000"/>
              </a:spcBef>
              <a:buFontTx/>
              <a:buNone/>
            </a:pPr>
            <a:r>
              <a:rPr lang="en-US" altLang="en-US" sz="2400" b="0" dirty="0" smtClean="0"/>
              <a:t>B.  13,300</a:t>
            </a:r>
            <a:r>
              <a:rPr lang="en-US" altLang="en-US" sz="2400" b="0" dirty="0"/>
              <a:t>’</a:t>
            </a:r>
            <a:endParaRPr lang="en-US" altLang="en-US" sz="2400" b="0" dirty="0" smtClean="0"/>
          </a:p>
          <a:p>
            <a:pPr>
              <a:spcBef>
                <a:spcPct val="65000"/>
              </a:spcBef>
              <a:buFontTx/>
              <a:buNone/>
            </a:pPr>
            <a:r>
              <a:rPr lang="en-US" altLang="en-US" sz="2400" b="0" dirty="0" smtClean="0"/>
              <a:t>C.	 15,000</a:t>
            </a:r>
            <a:r>
              <a:rPr lang="en-US" altLang="en-US" sz="2400" b="0" dirty="0"/>
              <a:t>’</a:t>
            </a:r>
            <a:endParaRPr lang="en-US" altLang="en-US" dirty="0" smtClean="0"/>
          </a:p>
          <a:p>
            <a:pPr>
              <a:buFontTx/>
              <a:buNone/>
            </a:pPr>
            <a:endParaRPr lang="en-US" altLang="en-US" dirty="0" smtClean="0"/>
          </a:p>
        </p:txBody>
      </p:sp>
      <p:sp>
        <p:nvSpPr>
          <p:cNvPr id="6" name="Title 1"/>
          <p:cNvSpPr txBox="1">
            <a:spLocks/>
          </p:cNvSpPr>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a:lstStyle>
          <a:p>
            <a:r>
              <a:rPr lang="en-US" altLang="en-US" dirty="0" smtClean="0"/>
              <a:t>Knowledge Check</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864" y="6254496"/>
            <a:ext cx="394233" cy="36576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14776"/>
          <a:stretch/>
        </p:blipFill>
        <p:spPr>
          <a:xfrm>
            <a:off x="536494" y="2215960"/>
            <a:ext cx="7757176" cy="1672865"/>
          </a:xfrm>
          <a:prstGeom prst="rect">
            <a:avLst/>
          </a:prstGeom>
        </p:spPr>
      </p:pic>
      <p:sp>
        <p:nvSpPr>
          <p:cNvPr id="9" name="Rectangle 8"/>
          <p:cNvSpPr/>
          <p:nvPr/>
        </p:nvSpPr>
        <p:spPr bwMode="auto">
          <a:xfrm>
            <a:off x="3634029" y="2613960"/>
            <a:ext cx="2895689" cy="942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10" name="Rectangle 9"/>
          <p:cNvSpPr/>
          <p:nvPr/>
        </p:nvSpPr>
        <p:spPr bwMode="auto">
          <a:xfrm>
            <a:off x="1576440" y="3627879"/>
            <a:ext cx="2603241" cy="1147665"/>
          </a:xfrm>
          <a:prstGeom prst="rect">
            <a:avLst/>
          </a:prstGeom>
          <a:noFill/>
          <a:ln w="1905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11" name="Rectangle 10"/>
          <p:cNvSpPr/>
          <p:nvPr/>
        </p:nvSpPr>
        <p:spPr bwMode="auto">
          <a:xfrm>
            <a:off x="3049402" y="2516143"/>
            <a:ext cx="699360" cy="548640"/>
          </a:xfrm>
          <a:prstGeom prst="rect">
            <a:avLst/>
          </a:prstGeom>
          <a:noFill/>
          <a:ln w="19050" cap="flat" cmpd="sng" algn="ctr">
            <a:solidFill>
              <a:srgbClr val="1D2F6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10701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10244">
                                            <p:txEl>
                                              <p:pRg st="4" end="4"/>
                                            </p:txEl>
                                          </p:spTgt>
                                        </p:tgtEl>
                                        <p:attrNameLst>
                                          <p:attrName>style.opacity</p:attrName>
                                        </p:attrNameLst>
                                      </p:cBhvr>
                                      <p:to>
                                        <p:strVal val="0.25"/>
                                      </p:to>
                                    </p:set>
                                    <p:animEffect filter="image" prLst="opacity: 0.25">
                                      <p:cBhvr rctx="IE">
                                        <p:cTn id="7" dur="indefinite"/>
                                        <p:tgtEl>
                                          <p:spTgt spid="10244">
                                            <p:txEl>
                                              <p:pRg st="4" end="4"/>
                                            </p:txEl>
                                          </p:spTgt>
                                        </p:tgtEl>
                                      </p:cBhvr>
                                    </p:animEffect>
                                  </p:childTnLst>
                                </p:cTn>
                              </p:par>
                              <p:par>
                                <p:cTn id="8" presetID="9" presetClass="emph" presetSubtype="0" nodeType="withEffect">
                                  <p:stCondLst>
                                    <p:cond delay="0"/>
                                  </p:stCondLst>
                                  <p:childTnLst>
                                    <p:set>
                                      <p:cBhvr rctx="PPT">
                                        <p:cTn id="9" dur="indefinite"/>
                                        <p:tgtEl>
                                          <p:spTgt spid="10244">
                                            <p:txEl>
                                              <p:pRg st="5" end="5"/>
                                            </p:txEl>
                                          </p:spTgt>
                                        </p:tgtEl>
                                        <p:attrNameLst>
                                          <p:attrName>style.opacity</p:attrName>
                                        </p:attrNameLst>
                                      </p:cBhvr>
                                      <p:to>
                                        <p:strVal val="0.25"/>
                                      </p:to>
                                    </p:set>
                                    <p:animEffect filter="image" prLst="opacity: 0.25">
                                      <p:cBhvr rctx="IE">
                                        <p:cTn id="10" dur="indefinite"/>
                                        <p:tgtEl>
                                          <p:spTgt spid="10244">
                                            <p:txEl>
                                              <p:pRg st="5" end="5"/>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428625" y="504908"/>
            <a:ext cx="8472488" cy="609600"/>
          </a:xfrm>
        </p:spPr>
        <p:txBody>
          <a:bodyPr/>
          <a:lstStyle/>
          <a:p>
            <a:r>
              <a:rPr lang="en-US" altLang="en-US" dirty="0" smtClean="0"/>
              <a:t>Federal Airway and Jet Route Width</a:t>
            </a:r>
          </a:p>
        </p:txBody>
      </p:sp>
      <p:pic>
        <p:nvPicPr>
          <p:cNvPr id="63" name="Picture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864" y="6254496"/>
            <a:ext cx="394233" cy="365760"/>
          </a:xfrm>
          <a:prstGeom prst="rect">
            <a:avLst/>
          </a:prstGeom>
        </p:spPr>
      </p:pic>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961" y="1903613"/>
            <a:ext cx="8298851" cy="3606006"/>
          </a:xfrm>
          <a:prstGeom prst="rect">
            <a:avLst/>
          </a:prstGeom>
        </p:spPr>
      </p:pic>
    </p:spTree>
    <p:extLst>
      <p:ext uri="{BB962C8B-B14F-4D97-AF65-F5344CB8AC3E}">
        <p14:creationId xmlns:p14="http://schemas.microsoft.com/office/powerpoint/2010/main" val="39569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p:cNvSpPr/>
          <p:nvPr/>
        </p:nvSpPr>
        <p:spPr bwMode="auto">
          <a:xfrm>
            <a:off x="3229827" y="2650990"/>
            <a:ext cx="2804261" cy="457337"/>
          </a:xfrm>
          <a:prstGeom prst="triangle">
            <a:avLst/>
          </a:prstGeom>
          <a:solidFill>
            <a:srgbClr val="FFF200"/>
          </a:solidFill>
          <a:ln>
            <a:noFill/>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66" name="Isosceles Triangle 65"/>
          <p:cNvSpPr/>
          <p:nvPr/>
        </p:nvSpPr>
        <p:spPr bwMode="auto">
          <a:xfrm rot="10800000">
            <a:off x="3242100" y="4415794"/>
            <a:ext cx="2804261" cy="457337"/>
          </a:xfrm>
          <a:prstGeom prst="triangle">
            <a:avLst/>
          </a:prstGeom>
          <a:solidFill>
            <a:srgbClr val="FFF200"/>
          </a:solidFill>
          <a:ln>
            <a:noFill/>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64" name="Rectangle 63"/>
          <p:cNvSpPr/>
          <p:nvPr/>
        </p:nvSpPr>
        <p:spPr bwMode="auto">
          <a:xfrm>
            <a:off x="992188" y="3103563"/>
            <a:ext cx="7286625" cy="1311275"/>
          </a:xfrm>
          <a:prstGeom prst="rect">
            <a:avLst/>
          </a:prstGeom>
          <a:solidFill>
            <a:srgbClr val="FFF2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11269" name="Line 2"/>
          <p:cNvSpPr>
            <a:spLocks noChangeShapeType="1"/>
          </p:cNvSpPr>
          <p:nvPr/>
        </p:nvSpPr>
        <p:spPr bwMode="auto">
          <a:xfrm>
            <a:off x="890588" y="4414838"/>
            <a:ext cx="2273300" cy="1588"/>
          </a:xfrm>
          <a:prstGeom prst="line">
            <a:avLst/>
          </a:prstGeom>
          <a:noFill/>
          <a:ln w="19050">
            <a:solidFill>
              <a:srgbClr val="0070C0"/>
            </a:solidFill>
            <a:round/>
            <a:headEnd/>
            <a:tailEnd/>
          </a:ln>
          <a:effectLst>
            <a:prstShdw prst="shdw17" dist="17961" dir="2700000">
              <a:srgbClr val="5C993D"/>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70" name="Line 3"/>
          <p:cNvSpPr>
            <a:spLocks noChangeShapeType="1"/>
          </p:cNvSpPr>
          <p:nvPr/>
        </p:nvSpPr>
        <p:spPr bwMode="auto">
          <a:xfrm>
            <a:off x="6034088" y="3086101"/>
            <a:ext cx="2273300" cy="1588"/>
          </a:xfrm>
          <a:prstGeom prst="line">
            <a:avLst/>
          </a:prstGeom>
          <a:noFill/>
          <a:ln w="19050">
            <a:solidFill>
              <a:srgbClr val="0070C0"/>
            </a:solidFill>
            <a:round/>
            <a:headEnd/>
            <a:tailEnd/>
          </a:ln>
          <a:effectLst>
            <a:prstShdw prst="shdw17" dist="17961" dir="2700000">
              <a:srgbClr val="5C993D"/>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71" name="Line 4"/>
          <p:cNvSpPr>
            <a:spLocks noChangeShapeType="1"/>
          </p:cNvSpPr>
          <p:nvPr/>
        </p:nvSpPr>
        <p:spPr bwMode="auto">
          <a:xfrm>
            <a:off x="6034088" y="4414838"/>
            <a:ext cx="2273300" cy="1588"/>
          </a:xfrm>
          <a:prstGeom prst="line">
            <a:avLst/>
          </a:prstGeom>
          <a:noFill/>
          <a:ln w="19050">
            <a:solidFill>
              <a:srgbClr val="0070C0"/>
            </a:solidFill>
            <a:round/>
            <a:headEnd/>
            <a:tailEnd/>
          </a:ln>
          <a:effectLst>
            <a:prstShdw prst="shdw17" dist="17961" dir="2700000">
              <a:srgbClr val="5C993D"/>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72" name="Freeform 5"/>
          <p:cNvSpPr>
            <a:spLocks/>
          </p:cNvSpPr>
          <p:nvPr/>
        </p:nvSpPr>
        <p:spPr bwMode="auto">
          <a:xfrm>
            <a:off x="992188" y="3086101"/>
            <a:ext cx="2257425" cy="1588"/>
          </a:xfrm>
          <a:custGeom>
            <a:avLst/>
            <a:gdLst>
              <a:gd name="T0" fmla="*/ 0 w 1422"/>
              <a:gd name="T1" fmla="*/ 0 h 1"/>
              <a:gd name="T2" fmla="*/ 2147482399 w 1422"/>
              <a:gd name="T3" fmla="*/ 0 h 1"/>
              <a:gd name="T4" fmla="*/ 0 60000 65536"/>
              <a:gd name="T5" fmla="*/ 0 60000 65536"/>
              <a:gd name="T6" fmla="*/ 0 w 1422"/>
              <a:gd name="T7" fmla="*/ 0 h 1"/>
              <a:gd name="T8" fmla="*/ 1422 w 1422"/>
              <a:gd name="T9" fmla="*/ 1 h 1"/>
            </a:gdLst>
            <a:ahLst/>
            <a:cxnLst>
              <a:cxn ang="T4">
                <a:pos x="T0" y="T1"/>
              </a:cxn>
              <a:cxn ang="T5">
                <a:pos x="T2" y="T3"/>
              </a:cxn>
            </a:cxnLst>
            <a:rect l="T6" t="T7" r="T8" b="T9"/>
            <a:pathLst>
              <a:path w="1422" h="1">
                <a:moveTo>
                  <a:pt x="0" y="0"/>
                </a:moveTo>
                <a:lnTo>
                  <a:pt x="1422" y="0"/>
                </a:lnTo>
              </a:path>
            </a:pathLst>
          </a:custGeom>
          <a:noFill/>
          <a:ln w="19050">
            <a:solidFill>
              <a:srgbClr val="0070C0"/>
            </a:solidFill>
            <a:round/>
            <a:headEnd/>
            <a:tailEnd/>
          </a:ln>
          <a:effectLst>
            <a:prstShdw prst="shdw17" dist="17961" dir="2700000">
              <a:srgbClr val="5C993D"/>
            </a:prst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73" name="Rectangle 7"/>
          <p:cNvSpPr>
            <a:spLocks noChangeArrowheads="1"/>
          </p:cNvSpPr>
          <p:nvPr/>
        </p:nvSpPr>
        <p:spPr bwMode="auto">
          <a:xfrm>
            <a:off x="282575" y="4757738"/>
            <a:ext cx="946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NAVAID</a:t>
            </a:r>
          </a:p>
        </p:txBody>
      </p:sp>
      <p:sp>
        <p:nvSpPr>
          <p:cNvPr id="11274" name="Rectangle 8"/>
          <p:cNvSpPr>
            <a:spLocks noChangeArrowheads="1"/>
          </p:cNvSpPr>
          <p:nvPr/>
        </p:nvSpPr>
        <p:spPr bwMode="auto">
          <a:xfrm>
            <a:off x="7877175" y="4757738"/>
            <a:ext cx="946150" cy="3048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NAVAID</a:t>
            </a:r>
          </a:p>
        </p:txBody>
      </p:sp>
      <p:sp>
        <p:nvSpPr>
          <p:cNvPr id="11275" name="Rectangle 9"/>
          <p:cNvSpPr>
            <a:spLocks noChangeArrowheads="1"/>
          </p:cNvSpPr>
          <p:nvPr/>
        </p:nvSpPr>
        <p:spPr bwMode="auto">
          <a:xfrm>
            <a:off x="1787525" y="2643188"/>
            <a:ext cx="60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51NM</a:t>
            </a:r>
          </a:p>
        </p:txBody>
      </p:sp>
      <p:sp>
        <p:nvSpPr>
          <p:cNvPr id="11276" name="Rectangle 10"/>
          <p:cNvSpPr>
            <a:spLocks noChangeArrowheads="1"/>
          </p:cNvSpPr>
          <p:nvPr/>
        </p:nvSpPr>
        <p:spPr bwMode="auto">
          <a:xfrm>
            <a:off x="3533775" y="4025901"/>
            <a:ext cx="3635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4.5°</a:t>
            </a:r>
          </a:p>
        </p:txBody>
      </p:sp>
      <p:sp>
        <p:nvSpPr>
          <p:cNvPr id="11277" name="Rectangle 11"/>
          <p:cNvSpPr>
            <a:spLocks noChangeArrowheads="1"/>
          </p:cNvSpPr>
          <p:nvPr/>
        </p:nvSpPr>
        <p:spPr bwMode="auto">
          <a:xfrm>
            <a:off x="3543300" y="3241676"/>
            <a:ext cx="3635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4.5°</a:t>
            </a:r>
          </a:p>
        </p:txBody>
      </p:sp>
      <p:sp>
        <p:nvSpPr>
          <p:cNvPr id="11278" name="Line 12"/>
          <p:cNvSpPr>
            <a:spLocks noChangeShapeType="1"/>
          </p:cNvSpPr>
          <p:nvPr/>
        </p:nvSpPr>
        <p:spPr bwMode="auto">
          <a:xfrm flipH="1" flipV="1">
            <a:off x="1041400" y="2770188"/>
            <a:ext cx="639763" cy="0"/>
          </a:xfrm>
          <a:prstGeom prst="line">
            <a:avLst/>
          </a:prstGeom>
          <a:noFill/>
          <a:ln w="14288">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79" name="Freeform 13"/>
          <p:cNvSpPr>
            <a:spLocks/>
          </p:cNvSpPr>
          <p:nvPr/>
        </p:nvSpPr>
        <p:spPr bwMode="auto">
          <a:xfrm>
            <a:off x="3278188" y="3103563"/>
            <a:ext cx="171450" cy="590550"/>
          </a:xfrm>
          <a:custGeom>
            <a:avLst/>
            <a:gdLst>
              <a:gd name="T0" fmla="*/ 0 w 87"/>
              <a:gd name="T1" fmla="*/ 0 h 279"/>
              <a:gd name="T2" fmla="*/ 2147483647 w 87"/>
              <a:gd name="T3" fmla="*/ 2147483647 h 279"/>
              <a:gd name="T4" fmla="*/ 2147483647 w 87"/>
              <a:gd name="T5" fmla="*/ 2147483647 h 279"/>
              <a:gd name="T6" fmla="*/ 2147483647 w 87"/>
              <a:gd name="T7" fmla="*/ 2147483647 h 279"/>
              <a:gd name="T8" fmla="*/ 2147483647 w 87"/>
              <a:gd name="T9" fmla="*/ 2147483647 h 279"/>
              <a:gd name="T10" fmla="*/ 2147483647 w 87"/>
              <a:gd name="T11" fmla="*/ 2147483647 h 279"/>
              <a:gd name="T12" fmla="*/ 2147483647 w 87"/>
              <a:gd name="T13" fmla="*/ 2147483647 h 279"/>
              <a:gd name="T14" fmla="*/ 2147483647 w 87"/>
              <a:gd name="T15" fmla="*/ 2147483647 h 279"/>
              <a:gd name="T16" fmla="*/ 2147483647 w 87"/>
              <a:gd name="T17" fmla="*/ 2147483647 h 279"/>
              <a:gd name="T18" fmla="*/ 2147483647 w 87"/>
              <a:gd name="T19" fmla="*/ 2147483647 h 279"/>
              <a:gd name="T20" fmla="*/ 2147483647 w 87"/>
              <a:gd name="T21" fmla="*/ 2147483647 h 279"/>
              <a:gd name="T22" fmla="*/ 2147483647 w 87"/>
              <a:gd name="T23" fmla="*/ 2147483647 h 279"/>
              <a:gd name="T24" fmla="*/ 2147483647 w 87"/>
              <a:gd name="T25" fmla="*/ 2147483647 h 279"/>
              <a:gd name="T26" fmla="*/ 2147483647 w 87"/>
              <a:gd name="T27" fmla="*/ 2147483647 h 279"/>
              <a:gd name="T28" fmla="*/ 2147483647 w 87"/>
              <a:gd name="T29" fmla="*/ 2147483647 h 279"/>
              <a:gd name="T30" fmla="*/ 2147483647 w 87"/>
              <a:gd name="T31" fmla="*/ 2147483647 h 279"/>
              <a:gd name="T32" fmla="*/ 2147483647 w 87"/>
              <a:gd name="T33" fmla="*/ 2147483647 h 279"/>
              <a:gd name="T34" fmla="*/ 2147483647 w 87"/>
              <a:gd name="T35" fmla="*/ 2147483647 h 279"/>
              <a:gd name="T36" fmla="*/ 2147483647 w 87"/>
              <a:gd name="T37" fmla="*/ 2147483647 h 279"/>
              <a:gd name="T38" fmla="*/ 2147483647 w 87"/>
              <a:gd name="T39" fmla="*/ 2147483647 h 279"/>
              <a:gd name="T40" fmla="*/ 2147483647 w 87"/>
              <a:gd name="T41" fmla="*/ 2147483647 h 279"/>
              <a:gd name="T42" fmla="*/ 2147483647 w 87"/>
              <a:gd name="T43" fmla="*/ 2147483647 h 279"/>
              <a:gd name="T44" fmla="*/ 2147483647 w 87"/>
              <a:gd name="T45" fmla="*/ 2147483647 h 279"/>
              <a:gd name="T46" fmla="*/ 2147483647 w 87"/>
              <a:gd name="T47" fmla="*/ 2147483647 h 279"/>
              <a:gd name="T48" fmla="*/ 2147483647 w 87"/>
              <a:gd name="T49" fmla="*/ 2147483647 h 279"/>
              <a:gd name="T50" fmla="*/ 2147483647 w 87"/>
              <a:gd name="T51" fmla="*/ 2147483647 h 279"/>
              <a:gd name="T52" fmla="*/ 2147483647 w 87"/>
              <a:gd name="T53" fmla="*/ 2147483647 h 279"/>
              <a:gd name="T54" fmla="*/ 2147483647 w 87"/>
              <a:gd name="T55" fmla="*/ 2147483647 h 279"/>
              <a:gd name="T56" fmla="*/ 2147483647 w 87"/>
              <a:gd name="T57" fmla="*/ 2147483647 h 279"/>
              <a:gd name="T58" fmla="*/ 2147483647 w 87"/>
              <a:gd name="T59" fmla="*/ 2147483647 h 279"/>
              <a:gd name="T60" fmla="*/ 2147483647 w 87"/>
              <a:gd name="T61" fmla="*/ 2147483647 h 279"/>
              <a:gd name="T62" fmla="*/ 0 w 87"/>
              <a:gd name="T63" fmla="*/ 2147483647 h 2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7"/>
              <a:gd name="T97" fmla="*/ 0 h 279"/>
              <a:gd name="T98" fmla="*/ 87 w 87"/>
              <a:gd name="T99" fmla="*/ 279 h 2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7" h="279">
                <a:moveTo>
                  <a:pt x="0" y="0"/>
                </a:moveTo>
                <a:lnTo>
                  <a:pt x="35" y="14"/>
                </a:lnTo>
                <a:lnTo>
                  <a:pt x="40" y="21"/>
                </a:lnTo>
                <a:lnTo>
                  <a:pt x="47" y="27"/>
                </a:lnTo>
                <a:lnTo>
                  <a:pt x="56" y="40"/>
                </a:lnTo>
                <a:lnTo>
                  <a:pt x="65" y="55"/>
                </a:lnTo>
                <a:lnTo>
                  <a:pt x="69" y="63"/>
                </a:lnTo>
                <a:lnTo>
                  <a:pt x="73" y="71"/>
                </a:lnTo>
                <a:lnTo>
                  <a:pt x="76" y="79"/>
                </a:lnTo>
                <a:lnTo>
                  <a:pt x="79" y="87"/>
                </a:lnTo>
                <a:lnTo>
                  <a:pt x="81" y="95"/>
                </a:lnTo>
                <a:lnTo>
                  <a:pt x="82" y="104"/>
                </a:lnTo>
                <a:lnTo>
                  <a:pt x="84" y="113"/>
                </a:lnTo>
                <a:lnTo>
                  <a:pt x="86" y="121"/>
                </a:lnTo>
                <a:lnTo>
                  <a:pt x="87" y="130"/>
                </a:lnTo>
                <a:lnTo>
                  <a:pt x="87" y="140"/>
                </a:lnTo>
                <a:lnTo>
                  <a:pt x="86" y="158"/>
                </a:lnTo>
                <a:lnTo>
                  <a:pt x="84" y="167"/>
                </a:lnTo>
                <a:lnTo>
                  <a:pt x="82" y="176"/>
                </a:lnTo>
                <a:lnTo>
                  <a:pt x="81" y="184"/>
                </a:lnTo>
                <a:lnTo>
                  <a:pt x="79" y="193"/>
                </a:lnTo>
                <a:lnTo>
                  <a:pt x="76" y="201"/>
                </a:lnTo>
                <a:lnTo>
                  <a:pt x="73" y="209"/>
                </a:lnTo>
                <a:lnTo>
                  <a:pt x="69" y="217"/>
                </a:lnTo>
                <a:lnTo>
                  <a:pt x="65" y="224"/>
                </a:lnTo>
                <a:lnTo>
                  <a:pt x="56" y="240"/>
                </a:lnTo>
                <a:lnTo>
                  <a:pt x="47" y="253"/>
                </a:lnTo>
                <a:lnTo>
                  <a:pt x="40" y="259"/>
                </a:lnTo>
                <a:lnTo>
                  <a:pt x="35" y="266"/>
                </a:lnTo>
                <a:lnTo>
                  <a:pt x="0" y="279"/>
                </a:lnTo>
              </a:path>
            </a:pathLst>
          </a:custGeom>
          <a:noFill/>
          <a:ln w="19050">
            <a:solidFill>
              <a:srgbClr val="0070C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80" name="Freeform 14"/>
          <p:cNvSpPr>
            <a:spLocks/>
          </p:cNvSpPr>
          <p:nvPr/>
        </p:nvSpPr>
        <p:spPr bwMode="auto">
          <a:xfrm>
            <a:off x="3270250" y="3840163"/>
            <a:ext cx="200025" cy="584200"/>
          </a:xfrm>
          <a:custGeom>
            <a:avLst/>
            <a:gdLst>
              <a:gd name="T0" fmla="*/ 0 w 87"/>
              <a:gd name="T1" fmla="*/ 0 h 278"/>
              <a:gd name="T2" fmla="*/ 2147483647 w 87"/>
              <a:gd name="T3" fmla="*/ 2147483647 h 278"/>
              <a:gd name="T4" fmla="*/ 2147483647 w 87"/>
              <a:gd name="T5" fmla="*/ 2147483647 h 278"/>
              <a:gd name="T6" fmla="*/ 2147483647 w 87"/>
              <a:gd name="T7" fmla="*/ 2147483647 h 278"/>
              <a:gd name="T8" fmla="*/ 2147483647 w 87"/>
              <a:gd name="T9" fmla="*/ 2147483647 h 278"/>
              <a:gd name="T10" fmla="*/ 2147483647 w 87"/>
              <a:gd name="T11" fmla="*/ 2147483647 h 278"/>
              <a:gd name="T12" fmla="*/ 2147483647 w 87"/>
              <a:gd name="T13" fmla="*/ 2147483647 h 278"/>
              <a:gd name="T14" fmla="*/ 2147483647 w 87"/>
              <a:gd name="T15" fmla="*/ 2147483647 h 278"/>
              <a:gd name="T16" fmla="*/ 2147483647 w 87"/>
              <a:gd name="T17" fmla="*/ 2147483647 h 278"/>
              <a:gd name="T18" fmla="*/ 2147483647 w 87"/>
              <a:gd name="T19" fmla="*/ 2147483647 h 278"/>
              <a:gd name="T20" fmla="*/ 2147483647 w 87"/>
              <a:gd name="T21" fmla="*/ 2147483647 h 278"/>
              <a:gd name="T22" fmla="*/ 2147483647 w 87"/>
              <a:gd name="T23" fmla="*/ 2147483647 h 278"/>
              <a:gd name="T24" fmla="*/ 2147483647 w 87"/>
              <a:gd name="T25" fmla="*/ 2147483647 h 278"/>
              <a:gd name="T26" fmla="*/ 2147483647 w 87"/>
              <a:gd name="T27" fmla="*/ 2147483647 h 278"/>
              <a:gd name="T28" fmla="*/ 2147483647 w 87"/>
              <a:gd name="T29" fmla="*/ 2147483647 h 278"/>
              <a:gd name="T30" fmla="*/ 2147483647 w 87"/>
              <a:gd name="T31" fmla="*/ 2147483647 h 278"/>
              <a:gd name="T32" fmla="*/ 2147483647 w 87"/>
              <a:gd name="T33" fmla="*/ 2147483647 h 278"/>
              <a:gd name="T34" fmla="*/ 2147483647 w 87"/>
              <a:gd name="T35" fmla="*/ 2147483647 h 278"/>
              <a:gd name="T36" fmla="*/ 2147483647 w 87"/>
              <a:gd name="T37" fmla="*/ 2147483647 h 278"/>
              <a:gd name="T38" fmla="*/ 2147483647 w 87"/>
              <a:gd name="T39" fmla="*/ 2147483647 h 278"/>
              <a:gd name="T40" fmla="*/ 2147483647 w 87"/>
              <a:gd name="T41" fmla="*/ 2147483647 h 278"/>
              <a:gd name="T42" fmla="*/ 2147483647 w 87"/>
              <a:gd name="T43" fmla="*/ 2147483647 h 278"/>
              <a:gd name="T44" fmla="*/ 2147483647 w 87"/>
              <a:gd name="T45" fmla="*/ 2147483647 h 278"/>
              <a:gd name="T46" fmla="*/ 2147483647 w 87"/>
              <a:gd name="T47" fmla="*/ 2147483647 h 278"/>
              <a:gd name="T48" fmla="*/ 2147483647 w 87"/>
              <a:gd name="T49" fmla="*/ 2147483647 h 278"/>
              <a:gd name="T50" fmla="*/ 2147483647 w 87"/>
              <a:gd name="T51" fmla="*/ 2147483647 h 278"/>
              <a:gd name="T52" fmla="*/ 2147483647 w 87"/>
              <a:gd name="T53" fmla="*/ 2147483647 h 278"/>
              <a:gd name="T54" fmla="*/ 2147483647 w 87"/>
              <a:gd name="T55" fmla="*/ 2147483647 h 278"/>
              <a:gd name="T56" fmla="*/ 2147483647 w 87"/>
              <a:gd name="T57" fmla="*/ 2147483647 h 278"/>
              <a:gd name="T58" fmla="*/ 2147483647 w 87"/>
              <a:gd name="T59" fmla="*/ 2147483647 h 278"/>
              <a:gd name="T60" fmla="*/ 2147483647 w 87"/>
              <a:gd name="T61" fmla="*/ 2147483647 h 278"/>
              <a:gd name="T62" fmla="*/ 0 w 87"/>
              <a:gd name="T63" fmla="*/ 2147483647 h 2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7"/>
              <a:gd name="T97" fmla="*/ 0 h 278"/>
              <a:gd name="T98" fmla="*/ 87 w 87"/>
              <a:gd name="T99" fmla="*/ 278 h 2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7" h="278">
                <a:moveTo>
                  <a:pt x="0" y="0"/>
                </a:moveTo>
                <a:lnTo>
                  <a:pt x="35" y="14"/>
                </a:lnTo>
                <a:lnTo>
                  <a:pt x="40" y="20"/>
                </a:lnTo>
                <a:lnTo>
                  <a:pt x="47" y="27"/>
                </a:lnTo>
                <a:lnTo>
                  <a:pt x="56" y="40"/>
                </a:lnTo>
                <a:lnTo>
                  <a:pt x="65" y="55"/>
                </a:lnTo>
                <a:lnTo>
                  <a:pt x="69" y="62"/>
                </a:lnTo>
                <a:lnTo>
                  <a:pt x="73" y="70"/>
                </a:lnTo>
                <a:lnTo>
                  <a:pt x="76" y="79"/>
                </a:lnTo>
                <a:lnTo>
                  <a:pt x="79" y="86"/>
                </a:lnTo>
                <a:lnTo>
                  <a:pt x="81" y="95"/>
                </a:lnTo>
                <a:lnTo>
                  <a:pt x="82" y="104"/>
                </a:lnTo>
                <a:lnTo>
                  <a:pt x="85" y="112"/>
                </a:lnTo>
                <a:lnTo>
                  <a:pt x="86" y="121"/>
                </a:lnTo>
                <a:lnTo>
                  <a:pt x="87" y="130"/>
                </a:lnTo>
                <a:lnTo>
                  <a:pt x="87" y="139"/>
                </a:lnTo>
                <a:lnTo>
                  <a:pt x="86" y="158"/>
                </a:lnTo>
                <a:lnTo>
                  <a:pt x="85" y="167"/>
                </a:lnTo>
                <a:lnTo>
                  <a:pt x="82" y="175"/>
                </a:lnTo>
                <a:lnTo>
                  <a:pt x="81" y="184"/>
                </a:lnTo>
                <a:lnTo>
                  <a:pt x="79" y="193"/>
                </a:lnTo>
                <a:lnTo>
                  <a:pt x="76" y="200"/>
                </a:lnTo>
                <a:lnTo>
                  <a:pt x="73" y="209"/>
                </a:lnTo>
                <a:lnTo>
                  <a:pt x="69" y="216"/>
                </a:lnTo>
                <a:lnTo>
                  <a:pt x="65" y="224"/>
                </a:lnTo>
                <a:lnTo>
                  <a:pt x="56" y="239"/>
                </a:lnTo>
                <a:lnTo>
                  <a:pt x="47" y="252"/>
                </a:lnTo>
                <a:lnTo>
                  <a:pt x="40" y="259"/>
                </a:lnTo>
                <a:lnTo>
                  <a:pt x="35" y="265"/>
                </a:lnTo>
                <a:lnTo>
                  <a:pt x="0" y="278"/>
                </a:lnTo>
              </a:path>
            </a:pathLst>
          </a:custGeom>
          <a:noFill/>
          <a:ln w="19050">
            <a:solidFill>
              <a:srgbClr val="0070C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81" name="Rectangle 16"/>
          <p:cNvSpPr>
            <a:spLocks noChangeArrowheads="1"/>
          </p:cNvSpPr>
          <p:nvPr/>
        </p:nvSpPr>
        <p:spPr bwMode="auto">
          <a:xfrm>
            <a:off x="1271588" y="3979863"/>
            <a:ext cx="3492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1" i="0" u="none" strike="noStrike" kern="1200" cap="none" spc="0" normalizeH="0" baseline="0" noProof="0" dirty="0">
                <a:ln>
                  <a:noFill/>
                </a:ln>
                <a:solidFill>
                  <a:srgbClr val="1A379D"/>
                </a:solidFill>
                <a:effectLst/>
                <a:uLnTx/>
                <a:uFillTx/>
                <a:latin typeface="Arial" panose="020B0604020202020204" pitchFamily="34" charset="0"/>
                <a:ea typeface="+mn-ea"/>
                <a:cs typeface="+mn-cs"/>
              </a:rPr>
              <a:t>4NM</a:t>
            </a:r>
            <a:endParaRPr kumimoji="0" lang="en-US" altLang="en-US" sz="1200" b="1" i="0" u="none" strike="noStrike" kern="1200" cap="none" spc="0" normalizeH="0" baseline="0" noProof="0" dirty="0">
              <a:ln>
                <a:noFill/>
              </a:ln>
              <a:solidFill>
                <a:srgbClr val="1A379D"/>
              </a:solidFill>
              <a:effectLst/>
              <a:uLnTx/>
              <a:uFillTx/>
              <a:latin typeface="Arial" panose="020B0604020202020204" pitchFamily="34" charset="0"/>
              <a:ea typeface="+mn-ea"/>
              <a:cs typeface="+mn-cs"/>
            </a:endParaRPr>
          </a:p>
        </p:txBody>
      </p:sp>
      <p:sp>
        <p:nvSpPr>
          <p:cNvPr id="11282" name="Line 17"/>
          <p:cNvSpPr>
            <a:spLocks noChangeShapeType="1"/>
          </p:cNvSpPr>
          <p:nvPr/>
        </p:nvSpPr>
        <p:spPr bwMode="auto">
          <a:xfrm>
            <a:off x="8340725" y="4002088"/>
            <a:ext cx="146050" cy="744538"/>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83" name="Line 18"/>
          <p:cNvSpPr>
            <a:spLocks noChangeShapeType="1"/>
          </p:cNvSpPr>
          <p:nvPr/>
        </p:nvSpPr>
        <p:spPr bwMode="auto">
          <a:xfrm>
            <a:off x="1376363" y="3762376"/>
            <a:ext cx="6477000" cy="1588"/>
          </a:xfrm>
          <a:prstGeom prst="line">
            <a:avLst/>
          </a:prstGeom>
          <a:noFill/>
          <a:ln w="12700">
            <a:solidFill>
              <a:srgbClr val="FFCC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84" name="AutoShape 19"/>
          <p:cNvSpPr>
            <a:spLocks noChangeArrowheads="1"/>
          </p:cNvSpPr>
          <p:nvPr/>
        </p:nvSpPr>
        <p:spPr bwMode="auto">
          <a:xfrm>
            <a:off x="1254125" y="2625726"/>
            <a:ext cx="6780213" cy="2274888"/>
          </a:xfrm>
          <a:prstGeom prst="diamond">
            <a:avLst/>
          </a:prstGeom>
          <a:noFill/>
          <a:ln w="28575">
            <a:solidFill>
              <a:srgbClr val="FF0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85" name="Line 20"/>
          <p:cNvSpPr>
            <a:spLocks noChangeShapeType="1"/>
          </p:cNvSpPr>
          <p:nvPr/>
        </p:nvSpPr>
        <p:spPr bwMode="auto">
          <a:xfrm>
            <a:off x="3249613" y="2535238"/>
            <a:ext cx="0" cy="4873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86" name="Line 21"/>
          <p:cNvSpPr>
            <a:spLocks noChangeShapeType="1"/>
          </p:cNvSpPr>
          <p:nvPr/>
        </p:nvSpPr>
        <p:spPr bwMode="auto">
          <a:xfrm>
            <a:off x="996950" y="1608138"/>
            <a:ext cx="0" cy="14398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88" name="Line 38"/>
          <p:cNvSpPr>
            <a:spLocks noChangeShapeType="1"/>
          </p:cNvSpPr>
          <p:nvPr/>
        </p:nvSpPr>
        <p:spPr bwMode="auto">
          <a:xfrm flipH="1">
            <a:off x="596900" y="3983038"/>
            <a:ext cx="307975" cy="763588"/>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94" name="Line 44"/>
          <p:cNvSpPr>
            <a:spLocks noChangeShapeType="1"/>
          </p:cNvSpPr>
          <p:nvPr/>
        </p:nvSpPr>
        <p:spPr bwMode="auto">
          <a:xfrm flipH="1">
            <a:off x="1027113" y="2276476"/>
            <a:ext cx="1254125" cy="1588"/>
          </a:xfrm>
          <a:prstGeom prst="line">
            <a:avLst/>
          </a:prstGeom>
          <a:noFill/>
          <a:ln w="14288">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95" name="Line 45"/>
          <p:cNvSpPr>
            <a:spLocks noChangeShapeType="1"/>
          </p:cNvSpPr>
          <p:nvPr/>
        </p:nvSpPr>
        <p:spPr bwMode="auto">
          <a:xfrm>
            <a:off x="3349625" y="2276476"/>
            <a:ext cx="1263650" cy="1588"/>
          </a:xfrm>
          <a:prstGeom prst="line">
            <a:avLst/>
          </a:prstGeom>
          <a:noFill/>
          <a:ln w="14288">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96" name="Rectangle 46"/>
          <p:cNvSpPr>
            <a:spLocks noChangeArrowheads="1"/>
          </p:cNvSpPr>
          <p:nvPr/>
        </p:nvSpPr>
        <p:spPr bwMode="auto">
          <a:xfrm>
            <a:off x="2422525" y="2139951"/>
            <a:ext cx="736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130NM</a:t>
            </a:r>
          </a:p>
        </p:txBody>
      </p:sp>
      <p:sp>
        <p:nvSpPr>
          <p:cNvPr id="11297" name="Line 47"/>
          <p:cNvSpPr>
            <a:spLocks noChangeShapeType="1"/>
          </p:cNvSpPr>
          <p:nvPr/>
        </p:nvSpPr>
        <p:spPr bwMode="auto">
          <a:xfrm>
            <a:off x="8291513" y="1612901"/>
            <a:ext cx="0" cy="14398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98" name="Line 48"/>
          <p:cNvSpPr>
            <a:spLocks noChangeShapeType="1"/>
          </p:cNvSpPr>
          <p:nvPr/>
        </p:nvSpPr>
        <p:spPr bwMode="auto">
          <a:xfrm flipH="1">
            <a:off x="1036638" y="1784351"/>
            <a:ext cx="3109913" cy="3175"/>
          </a:xfrm>
          <a:prstGeom prst="line">
            <a:avLst/>
          </a:prstGeom>
          <a:noFill/>
          <a:ln w="14288">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99" name="Line 49"/>
          <p:cNvSpPr>
            <a:spLocks noChangeShapeType="1"/>
          </p:cNvSpPr>
          <p:nvPr/>
        </p:nvSpPr>
        <p:spPr bwMode="auto">
          <a:xfrm>
            <a:off x="5121275" y="1784351"/>
            <a:ext cx="3157538" cy="1588"/>
          </a:xfrm>
          <a:prstGeom prst="line">
            <a:avLst/>
          </a:prstGeom>
          <a:noFill/>
          <a:ln w="14288">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300" name="Rectangle 50"/>
          <p:cNvSpPr>
            <a:spLocks noChangeArrowheads="1"/>
          </p:cNvSpPr>
          <p:nvPr/>
        </p:nvSpPr>
        <p:spPr bwMode="auto">
          <a:xfrm>
            <a:off x="4254500" y="1649413"/>
            <a:ext cx="736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260NM</a:t>
            </a:r>
          </a:p>
        </p:txBody>
      </p:sp>
      <p:sp>
        <p:nvSpPr>
          <p:cNvPr id="11301" name="Line 52"/>
          <p:cNvSpPr>
            <a:spLocks noChangeShapeType="1"/>
          </p:cNvSpPr>
          <p:nvPr/>
        </p:nvSpPr>
        <p:spPr bwMode="auto">
          <a:xfrm flipV="1">
            <a:off x="2503488" y="2770188"/>
            <a:ext cx="639763" cy="0"/>
          </a:xfrm>
          <a:prstGeom prst="line">
            <a:avLst/>
          </a:prstGeom>
          <a:noFill/>
          <a:ln w="14288">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303" name="Line 61"/>
          <p:cNvSpPr>
            <a:spLocks noChangeShapeType="1"/>
          </p:cNvSpPr>
          <p:nvPr/>
        </p:nvSpPr>
        <p:spPr bwMode="auto">
          <a:xfrm>
            <a:off x="1644650" y="3790951"/>
            <a:ext cx="0" cy="584200"/>
          </a:xfrm>
          <a:prstGeom prst="line">
            <a:avLst/>
          </a:prstGeom>
          <a:noFill/>
          <a:ln w="19050">
            <a:solidFill>
              <a:schemeClr val="bg1">
                <a:lumMod val="65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304" name="Rectangle 62"/>
          <p:cNvSpPr>
            <a:spLocks noChangeArrowheads="1"/>
          </p:cNvSpPr>
          <p:nvPr/>
        </p:nvSpPr>
        <p:spPr bwMode="auto">
          <a:xfrm>
            <a:off x="1265238" y="3319463"/>
            <a:ext cx="3492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1" i="0" u="none" strike="noStrike" kern="1200" cap="none" spc="0" normalizeH="0" baseline="0" noProof="0" dirty="0">
                <a:ln>
                  <a:noFill/>
                </a:ln>
                <a:solidFill>
                  <a:srgbClr val="1A379D"/>
                </a:solidFill>
                <a:effectLst/>
                <a:uLnTx/>
                <a:uFillTx/>
                <a:latin typeface="Arial" panose="020B0604020202020204" pitchFamily="34" charset="0"/>
                <a:ea typeface="+mn-ea"/>
                <a:cs typeface="+mn-cs"/>
              </a:rPr>
              <a:t>4NM</a:t>
            </a:r>
            <a:endParaRPr kumimoji="0" lang="en-US" altLang="en-US" sz="1200" b="1" i="0" u="none" strike="noStrike" kern="1200" cap="none" spc="0" normalizeH="0" baseline="0" noProof="0" dirty="0">
              <a:ln>
                <a:noFill/>
              </a:ln>
              <a:solidFill>
                <a:srgbClr val="1A379D"/>
              </a:solidFill>
              <a:effectLst/>
              <a:uLnTx/>
              <a:uFillTx/>
              <a:latin typeface="Arial" panose="020B0604020202020204" pitchFamily="34" charset="0"/>
              <a:ea typeface="+mn-ea"/>
              <a:cs typeface="+mn-cs"/>
            </a:endParaRPr>
          </a:p>
        </p:txBody>
      </p:sp>
      <p:sp>
        <p:nvSpPr>
          <p:cNvPr id="11305" name="Line 63"/>
          <p:cNvSpPr>
            <a:spLocks noChangeShapeType="1"/>
          </p:cNvSpPr>
          <p:nvPr/>
        </p:nvSpPr>
        <p:spPr bwMode="auto">
          <a:xfrm>
            <a:off x="1638300" y="3130551"/>
            <a:ext cx="0" cy="584200"/>
          </a:xfrm>
          <a:prstGeom prst="line">
            <a:avLst/>
          </a:prstGeom>
          <a:noFill/>
          <a:ln w="19050">
            <a:solidFill>
              <a:schemeClr val="bg1">
                <a:lumMod val="65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6" name="Group 5"/>
          <p:cNvGrpSpPr/>
          <p:nvPr/>
        </p:nvGrpSpPr>
        <p:grpSpPr>
          <a:xfrm>
            <a:off x="2943104" y="3212815"/>
            <a:ext cx="356193" cy="960685"/>
            <a:chOff x="2924176" y="3356875"/>
            <a:chExt cx="252656" cy="682145"/>
          </a:xfrm>
        </p:grpSpPr>
        <p:sp>
          <p:nvSpPr>
            <p:cNvPr id="60" name="Rectangle 62"/>
            <p:cNvSpPr>
              <a:spLocks noChangeArrowheads="1"/>
            </p:cNvSpPr>
            <p:nvPr/>
          </p:nvSpPr>
          <p:spPr bwMode="auto">
            <a:xfrm>
              <a:off x="2924176" y="3356875"/>
              <a:ext cx="250151" cy="14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1" i="0" u="none" strike="noStrike" kern="1200" cap="none" spc="0" normalizeH="0" baseline="0" noProof="0" dirty="0">
                  <a:ln>
                    <a:noFill/>
                  </a:ln>
                  <a:solidFill>
                    <a:srgbClr val="1A379D"/>
                  </a:solidFill>
                  <a:effectLst/>
                  <a:uLnTx/>
                  <a:uFillTx/>
                  <a:latin typeface="Arial" panose="020B0604020202020204" pitchFamily="34" charset="0"/>
                  <a:ea typeface="+mn-ea"/>
                  <a:cs typeface="+mn-cs"/>
                </a:rPr>
                <a:t>4NM</a:t>
              </a:r>
              <a:endParaRPr kumimoji="0" lang="en-US" altLang="en-US" sz="1200" b="1" i="0" u="none" strike="noStrike" kern="1200" cap="none" spc="0" normalizeH="0" baseline="0" noProof="0" dirty="0">
                <a:ln>
                  <a:noFill/>
                </a:ln>
                <a:solidFill>
                  <a:srgbClr val="1A379D"/>
                </a:solidFill>
                <a:effectLst/>
                <a:uLnTx/>
                <a:uFillTx/>
                <a:latin typeface="Arial" panose="020B0604020202020204" pitchFamily="34" charset="0"/>
                <a:ea typeface="+mn-ea"/>
                <a:cs typeface="+mn-cs"/>
              </a:endParaRPr>
            </a:p>
          </p:txBody>
        </p:sp>
        <p:sp>
          <p:nvSpPr>
            <p:cNvPr id="61" name="Rectangle 62"/>
            <p:cNvSpPr>
              <a:spLocks noChangeArrowheads="1"/>
            </p:cNvSpPr>
            <p:nvPr/>
          </p:nvSpPr>
          <p:spPr bwMode="auto">
            <a:xfrm>
              <a:off x="2926681" y="3896969"/>
              <a:ext cx="250151" cy="14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1" i="0" u="none" strike="noStrike" kern="1200" cap="none" spc="0" normalizeH="0" baseline="0" noProof="0" dirty="0">
                  <a:ln>
                    <a:noFill/>
                  </a:ln>
                  <a:solidFill>
                    <a:srgbClr val="1A379D"/>
                  </a:solidFill>
                  <a:effectLst/>
                  <a:uLnTx/>
                  <a:uFillTx/>
                  <a:latin typeface="Arial" panose="020B0604020202020204" pitchFamily="34" charset="0"/>
                  <a:ea typeface="+mn-ea"/>
                  <a:cs typeface="+mn-cs"/>
                </a:rPr>
                <a:t>4NM</a:t>
              </a:r>
              <a:endParaRPr kumimoji="0" lang="en-US" altLang="en-US" sz="1200" b="1" i="0" u="none" strike="noStrike" kern="1200" cap="none" spc="0" normalizeH="0" baseline="0" noProof="0" dirty="0">
                <a:ln>
                  <a:noFill/>
                </a:ln>
                <a:solidFill>
                  <a:srgbClr val="1A379D"/>
                </a:solidFill>
                <a:effectLst/>
                <a:uLnTx/>
                <a:uFillTx/>
                <a:latin typeface="Arial" panose="020B0604020202020204" pitchFamily="34" charset="0"/>
                <a:ea typeface="+mn-ea"/>
                <a:cs typeface="+mn-cs"/>
              </a:endParaRP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363379">
            <a:off x="397768" y="2922453"/>
            <a:ext cx="670388" cy="725667"/>
          </a:xfrm>
          <a:prstGeom prst="rect">
            <a:avLst/>
          </a:prstGeom>
        </p:spPr>
      </p:pic>
      <p:pic>
        <p:nvPicPr>
          <p:cNvPr id="71"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909509">
            <a:off x="2644457" y="3392437"/>
            <a:ext cx="670388" cy="725667"/>
          </a:xfrm>
          <a:prstGeom prst="rect">
            <a:avLst/>
          </a:prstGeom>
        </p:spPr>
      </p:pic>
      <p:pic>
        <p:nvPicPr>
          <p:cNvPr id="72" name="Picture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909509">
            <a:off x="3912740" y="3402243"/>
            <a:ext cx="670388" cy="725667"/>
          </a:xfrm>
          <a:prstGeom prst="rect">
            <a:avLst/>
          </a:prstGeom>
        </p:spPr>
      </p:pic>
      <p:grpSp>
        <p:nvGrpSpPr>
          <p:cNvPr id="13" name="Group 12"/>
          <p:cNvGrpSpPr/>
          <p:nvPr/>
        </p:nvGrpSpPr>
        <p:grpSpPr>
          <a:xfrm>
            <a:off x="4587292" y="3165190"/>
            <a:ext cx="864468" cy="1057560"/>
            <a:chOff x="4739693" y="3204015"/>
            <a:chExt cx="680964" cy="1007336"/>
          </a:xfrm>
        </p:grpSpPr>
        <p:sp>
          <p:nvSpPr>
            <p:cNvPr id="12" name="TextBox 11"/>
            <p:cNvSpPr txBox="1"/>
            <p:nvPr/>
          </p:nvSpPr>
          <p:spPr>
            <a:xfrm>
              <a:off x="4740878" y="3204015"/>
              <a:ext cx="679779"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1A379D"/>
                  </a:solidFill>
                  <a:effectLst/>
                  <a:uLnTx/>
                  <a:uFillTx/>
                  <a:latin typeface="Arial" panose="020B0604020202020204" pitchFamily="34" charset="0"/>
                  <a:ea typeface="+mn-ea"/>
                  <a:cs typeface="+mn-cs"/>
                </a:rPr>
                <a:t>10NM</a:t>
              </a:r>
              <a:endParaRPr kumimoji="0" lang="en-US" sz="1300" b="1" i="0" u="none" strike="noStrike" kern="1200" cap="none" spc="0" normalizeH="0" baseline="0" noProof="0" dirty="0">
                <a:ln>
                  <a:noFill/>
                </a:ln>
                <a:solidFill>
                  <a:srgbClr val="1A379D"/>
                </a:solidFill>
                <a:effectLst/>
                <a:uLnTx/>
                <a:uFillTx/>
                <a:latin typeface="Arial" panose="020B0604020202020204" pitchFamily="34" charset="0"/>
                <a:ea typeface="+mn-ea"/>
                <a:cs typeface="+mn-cs"/>
              </a:endParaRPr>
            </a:p>
          </p:txBody>
        </p:sp>
        <p:sp>
          <p:nvSpPr>
            <p:cNvPr id="74" name="TextBox 73"/>
            <p:cNvSpPr txBox="1"/>
            <p:nvPr/>
          </p:nvSpPr>
          <p:spPr>
            <a:xfrm>
              <a:off x="4739693" y="3918963"/>
              <a:ext cx="679779"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1A379D"/>
                  </a:solidFill>
                  <a:effectLst/>
                  <a:uLnTx/>
                  <a:uFillTx/>
                  <a:latin typeface="Arial" panose="020B0604020202020204" pitchFamily="34" charset="0"/>
                  <a:ea typeface="+mn-ea"/>
                  <a:cs typeface="+mn-cs"/>
                </a:rPr>
                <a:t>10NM</a:t>
              </a:r>
              <a:endParaRPr kumimoji="0" lang="en-US" sz="1300" b="1" i="0" u="none" strike="noStrike" kern="1200" cap="none" spc="0" normalizeH="0" baseline="0" noProof="0" dirty="0">
                <a:ln>
                  <a:noFill/>
                </a:ln>
                <a:solidFill>
                  <a:srgbClr val="1A379D"/>
                </a:solidFill>
                <a:effectLst/>
                <a:uLnTx/>
                <a:uFillTx/>
                <a:latin typeface="Arial" panose="020B0604020202020204" pitchFamily="34" charset="0"/>
                <a:ea typeface="+mn-ea"/>
                <a:cs typeface="+mn-cs"/>
              </a:endParaRPr>
            </a:p>
          </p:txBody>
        </p:sp>
      </p:grpSp>
      <p:pic>
        <p:nvPicPr>
          <p:cNvPr id="63" name="Picture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5864" y="6254496"/>
            <a:ext cx="394233" cy="36576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302" y="3542110"/>
            <a:ext cx="476248" cy="413099"/>
          </a:xfrm>
          <a:prstGeom prst="rect">
            <a:avLst/>
          </a:prstGeom>
        </p:spPr>
      </p:pic>
      <p:pic>
        <p:nvPicPr>
          <p:cNvPr id="67" name="Picture 6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7655" y="3527372"/>
            <a:ext cx="476248" cy="413099"/>
          </a:xfrm>
          <a:prstGeom prst="rect">
            <a:avLst/>
          </a:prstGeom>
        </p:spPr>
      </p:pic>
      <p:sp>
        <p:nvSpPr>
          <p:cNvPr id="11290" name="Line 40"/>
          <p:cNvSpPr>
            <a:spLocks noChangeShapeType="1"/>
          </p:cNvSpPr>
          <p:nvPr/>
        </p:nvSpPr>
        <p:spPr bwMode="auto">
          <a:xfrm>
            <a:off x="4638572" y="3781426"/>
            <a:ext cx="0" cy="1095375"/>
          </a:xfrm>
          <a:prstGeom prst="line">
            <a:avLst/>
          </a:prstGeom>
          <a:noFill/>
          <a:ln w="19050">
            <a:solidFill>
              <a:schemeClr val="bg1">
                <a:lumMod val="65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89" name="Line 39"/>
          <p:cNvSpPr>
            <a:spLocks noChangeShapeType="1"/>
          </p:cNvSpPr>
          <p:nvPr/>
        </p:nvSpPr>
        <p:spPr bwMode="auto">
          <a:xfrm>
            <a:off x="4640160" y="2636838"/>
            <a:ext cx="0" cy="1095375"/>
          </a:xfrm>
          <a:prstGeom prst="line">
            <a:avLst/>
          </a:prstGeom>
          <a:noFill/>
          <a:ln w="19050">
            <a:solidFill>
              <a:schemeClr val="bg1">
                <a:lumMod val="65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3" name="Title 1"/>
          <p:cNvSpPr txBox="1">
            <a:spLocks/>
          </p:cNvSpPr>
          <p:nvPr/>
        </p:nvSpPr>
        <p:spPr bwMode="auto">
          <a:xfrm>
            <a:off x="428625" y="50490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a:lstStyle>
          <a:p>
            <a:r>
              <a:rPr lang="en-US" altLang="en-US" dirty="0" smtClean="0"/>
              <a:t>Federal Airway and Jet Route Width Cont’d</a:t>
            </a:r>
          </a:p>
        </p:txBody>
      </p:sp>
      <p:sp>
        <p:nvSpPr>
          <p:cNvPr id="75" name="Line 20"/>
          <p:cNvSpPr>
            <a:spLocks noChangeShapeType="1"/>
          </p:cNvSpPr>
          <p:nvPr/>
        </p:nvSpPr>
        <p:spPr bwMode="auto">
          <a:xfrm>
            <a:off x="4635053" y="2104708"/>
            <a:ext cx="0" cy="4873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1440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32" presetClass="emph" presetSubtype="0" repeatCount="2000" fill="hold" nodeType="withEffect">
                                  <p:stCondLst>
                                    <p:cond delay="0"/>
                                  </p:stCondLst>
                                  <p:childTnLst>
                                    <p:animRot by="120000">
                                      <p:cBhvr>
                                        <p:cTn id="13" dur="100" fill="hold">
                                          <p:stCondLst>
                                            <p:cond delay="0"/>
                                          </p:stCondLst>
                                        </p:cTn>
                                        <p:tgtEl>
                                          <p:spTgt spid="6"/>
                                        </p:tgtEl>
                                        <p:attrNameLst>
                                          <p:attrName>r</p:attrName>
                                        </p:attrNameLst>
                                      </p:cBhvr>
                                    </p:animRot>
                                    <p:animRot by="-240000">
                                      <p:cBhvr>
                                        <p:cTn id="14" dur="200" fill="hold">
                                          <p:stCondLst>
                                            <p:cond delay="200"/>
                                          </p:stCondLst>
                                        </p:cTn>
                                        <p:tgtEl>
                                          <p:spTgt spid="6"/>
                                        </p:tgtEl>
                                        <p:attrNameLst>
                                          <p:attrName>r</p:attrName>
                                        </p:attrNameLst>
                                      </p:cBhvr>
                                    </p:animRot>
                                    <p:animRot by="240000">
                                      <p:cBhvr>
                                        <p:cTn id="15" dur="200" fill="hold">
                                          <p:stCondLst>
                                            <p:cond delay="400"/>
                                          </p:stCondLst>
                                        </p:cTn>
                                        <p:tgtEl>
                                          <p:spTgt spid="6"/>
                                        </p:tgtEl>
                                        <p:attrNameLst>
                                          <p:attrName>r</p:attrName>
                                        </p:attrNameLst>
                                      </p:cBhvr>
                                    </p:animRot>
                                    <p:animRot by="-240000">
                                      <p:cBhvr>
                                        <p:cTn id="16" dur="200" fill="hold">
                                          <p:stCondLst>
                                            <p:cond delay="600"/>
                                          </p:stCondLst>
                                        </p:cTn>
                                        <p:tgtEl>
                                          <p:spTgt spid="6"/>
                                        </p:tgtEl>
                                        <p:attrNameLst>
                                          <p:attrName>r</p:attrName>
                                        </p:attrNameLst>
                                      </p:cBhvr>
                                    </p:animRot>
                                    <p:animRot by="120000">
                                      <p:cBhvr>
                                        <p:cTn id="17" dur="200" fill="hold">
                                          <p:stCondLst>
                                            <p:cond delay="800"/>
                                          </p:stCondLst>
                                        </p:cTn>
                                        <p:tgtEl>
                                          <p:spTgt spid="6"/>
                                        </p:tgtEl>
                                        <p:attrNameLst>
                                          <p:attrName>r</p:attrName>
                                        </p:attrNameLst>
                                      </p:cBhvr>
                                    </p:animRot>
                                  </p:childTnLst>
                                </p:cTn>
                              </p:par>
                              <p:par>
                                <p:cTn id="18" presetID="16" presetClass="entr" presetSubtype="42" fill="hold" grpId="0" nodeType="withEffect">
                                  <p:stCondLst>
                                    <p:cond delay="0"/>
                                  </p:stCondLst>
                                  <p:childTnLst>
                                    <p:set>
                                      <p:cBhvr>
                                        <p:cTn id="19" dur="1" fill="hold">
                                          <p:stCondLst>
                                            <p:cond delay="0"/>
                                          </p:stCondLst>
                                        </p:cTn>
                                        <p:tgtEl>
                                          <p:spTgt spid="11279"/>
                                        </p:tgtEl>
                                        <p:attrNameLst>
                                          <p:attrName>style.visibility</p:attrName>
                                        </p:attrNameLst>
                                      </p:cBhvr>
                                      <p:to>
                                        <p:strVal val="visible"/>
                                      </p:to>
                                    </p:set>
                                    <p:animEffect transition="in" filter="barn(outHorizontal)">
                                      <p:cBhvr>
                                        <p:cTn id="20" dur="500"/>
                                        <p:tgtEl>
                                          <p:spTgt spid="11279"/>
                                        </p:tgtEl>
                                      </p:cBhvr>
                                    </p:animEffect>
                                  </p:childTnLst>
                                </p:cTn>
                              </p:par>
                              <p:par>
                                <p:cTn id="21" presetID="16" presetClass="entr" presetSubtype="42" fill="hold" grpId="0" nodeType="withEffect">
                                  <p:stCondLst>
                                    <p:cond delay="0"/>
                                  </p:stCondLst>
                                  <p:childTnLst>
                                    <p:set>
                                      <p:cBhvr>
                                        <p:cTn id="22" dur="1" fill="hold">
                                          <p:stCondLst>
                                            <p:cond delay="0"/>
                                          </p:stCondLst>
                                        </p:cTn>
                                        <p:tgtEl>
                                          <p:spTgt spid="11280"/>
                                        </p:tgtEl>
                                        <p:attrNameLst>
                                          <p:attrName>style.visibility</p:attrName>
                                        </p:attrNameLst>
                                      </p:cBhvr>
                                      <p:to>
                                        <p:strVal val="visible"/>
                                      </p:to>
                                    </p:set>
                                    <p:animEffect transition="in" filter="barn(outHorizontal)">
                                      <p:cBhvr>
                                        <p:cTn id="23" dur="500"/>
                                        <p:tgtEl>
                                          <p:spTgt spid="11280"/>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1127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27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71"/>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63"/>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72"/>
                                        </p:tgtEl>
                                        <p:attrNameLst>
                                          <p:attrName>style.visibility</p:attrName>
                                        </p:attrNameLst>
                                      </p:cBhvr>
                                      <p:to>
                                        <p:strVal val="visible"/>
                                      </p:to>
                                    </p:set>
                                  </p:childTnLst>
                                </p:cTn>
                              </p:par>
                            </p:childTnLst>
                          </p:cTn>
                        </p:par>
                        <p:par>
                          <p:cTn id="36" fill="hold">
                            <p:stCondLst>
                              <p:cond delay="0"/>
                            </p:stCondLst>
                            <p:childTnLst>
                              <p:par>
                                <p:cTn id="37" presetID="22" presetClass="entr" presetSubtype="4"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up)">
                                      <p:cBhvr>
                                        <p:cTn id="42" dur="500"/>
                                        <p:tgtEl>
                                          <p:spTgt spid="6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1289"/>
                                        </p:tgtEl>
                                        <p:attrNameLst>
                                          <p:attrName>style.visibility</p:attrName>
                                        </p:attrNameLst>
                                      </p:cBhvr>
                                      <p:to>
                                        <p:strVal val="visible"/>
                                      </p:to>
                                    </p:set>
                                    <p:animEffect transition="in" filter="wipe(down)">
                                      <p:cBhvr>
                                        <p:cTn id="45" dur="500"/>
                                        <p:tgtEl>
                                          <p:spTgt spid="11289"/>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1290"/>
                                        </p:tgtEl>
                                        <p:attrNameLst>
                                          <p:attrName>style.visibility</p:attrName>
                                        </p:attrNameLst>
                                      </p:cBhvr>
                                      <p:to>
                                        <p:strVal val="visible"/>
                                      </p:to>
                                    </p:set>
                                    <p:animEffect transition="in" filter="wipe(up)">
                                      <p:cBhvr>
                                        <p:cTn id="48" dur="500"/>
                                        <p:tgtEl>
                                          <p:spTgt spid="11290"/>
                                        </p:tgtEl>
                                      </p:cBhvr>
                                    </p:animEffect>
                                  </p:childTnLst>
                                </p:cTn>
                              </p:par>
                            </p:childTnLst>
                          </p:cTn>
                        </p:par>
                        <p:par>
                          <p:cTn id="49" fill="hold">
                            <p:stCondLst>
                              <p:cond delay="500"/>
                            </p:stCondLst>
                            <p:childTnLst>
                              <p:par>
                                <p:cTn id="50" presetID="1" presetClass="entr" presetSubtype="0"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1294"/>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1296"/>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1295"/>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6" grpId="0" animBg="1"/>
      <p:bldP spid="11276" grpId="0"/>
      <p:bldP spid="11277" grpId="0"/>
      <p:bldP spid="11279" grpId="0" animBg="1"/>
      <p:bldP spid="11280" grpId="0" animBg="1"/>
      <p:bldP spid="11294" grpId="0" animBg="1"/>
      <p:bldP spid="11295" grpId="0" animBg="1"/>
      <p:bldP spid="11296" grpId="0"/>
      <p:bldP spid="11290" grpId="0" animBg="1"/>
      <p:bldP spid="11289" grpId="0" animBg="1"/>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428625" y="347472"/>
            <a:ext cx="8472488" cy="609600"/>
          </a:xfrm>
        </p:spPr>
        <p:txBody>
          <a:bodyPr/>
          <a:lstStyle/>
          <a:p>
            <a:r>
              <a:rPr lang="en-US" altLang="en-US" dirty="0" smtClean="0"/>
              <a:t>Offset Changeover Point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912" y="1965960"/>
            <a:ext cx="8451375" cy="3154680"/>
          </a:xfrm>
          <a:prstGeom prst="rect">
            <a:avLst/>
          </a:prstGeom>
        </p:spPr>
      </p:pic>
    </p:spTree>
    <p:extLst>
      <p:ext uri="{BB962C8B-B14F-4D97-AF65-F5344CB8AC3E}">
        <p14:creationId xmlns:p14="http://schemas.microsoft.com/office/powerpoint/2010/main" val="3246528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auto">
          <a:xfrm>
            <a:off x="318977" y="2352203"/>
            <a:ext cx="8506047" cy="2478877"/>
          </a:xfrm>
          <a:prstGeom prst="rect">
            <a:avLst/>
          </a:prstGeom>
          <a:ln w="22225">
            <a:solidFill>
              <a:schemeClr val="accent2">
                <a:alpha val="80000"/>
              </a:schemeClr>
            </a:solidFill>
            <a:headEnd type="none" w="med" len="med"/>
            <a:tailEnd type="none" w="med" len="med"/>
          </a:ln>
          <a:effectLst>
            <a:glow rad="63500">
              <a:schemeClr val="accent1">
                <a:lumMod val="90000"/>
                <a:alpha val="40000"/>
              </a:schemeClr>
            </a:glo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11266" name="Title 1"/>
          <p:cNvSpPr>
            <a:spLocks noGrp="1"/>
          </p:cNvSpPr>
          <p:nvPr>
            <p:ph type="title" idx="4294967295"/>
          </p:nvPr>
        </p:nvSpPr>
        <p:spPr>
          <a:xfrm>
            <a:off x="428625" y="347472"/>
            <a:ext cx="8472488" cy="609600"/>
          </a:xfrm>
        </p:spPr>
        <p:txBody>
          <a:bodyPr/>
          <a:lstStyle/>
          <a:p>
            <a:r>
              <a:rPr lang="en-US" altLang="en-US" dirty="0" smtClean="0"/>
              <a:t>Offset Changeover Point Cont’d</a:t>
            </a:r>
          </a:p>
        </p:txBody>
      </p:sp>
      <p:sp>
        <p:nvSpPr>
          <p:cNvPr id="11" name="Content Placeholder 2"/>
          <p:cNvSpPr txBox="1">
            <a:spLocks/>
          </p:cNvSpPr>
          <p:nvPr/>
        </p:nvSpPr>
        <p:spPr bwMode="auto">
          <a:xfrm>
            <a:off x="495300" y="1370109"/>
            <a:ext cx="8126186" cy="724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7988" indent="-407988">
              <a:lnSpc>
                <a:spcPct val="90000"/>
              </a:lnSpc>
              <a:spcAft>
                <a:spcPts val="1000"/>
              </a:spcAft>
              <a:buFontTx/>
              <a:buNone/>
            </a:pPr>
            <a:r>
              <a:rPr lang="en-US" altLang="en-US" dirty="0" smtClean="0"/>
              <a:t>Controller Charts</a:t>
            </a:r>
          </a:p>
          <a:p>
            <a:pPr marL="407988" indent="-407988">
              <a:lnSpc>
                <a:spcPct val="90000"/>
              </a:lnSpc>
              <a:buFontTx/>
              <a:buNone/>
            </a:pPr>
            <a:endParaRPr lang="en-US" altLang="en-US" sz="2000" dirty="0" smtClean="0"/>
          </a:p>
        </p:txBody>
      </p:sp>
      <p:sp>
        <p:nvSpPr>
          <p:cNvPr id="9" name="Rectangle 8"/>
          <p:cNvSpPr/>
          <p:nvPr/>
        </p:nvSpPr>
        <p:spPr bwMode="auto">
          <a:xfrm>
            <a:off x="495300" y="1913860"/>
            <a:ext cx="8223398" cy="2115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070" y="2927764"/>
            <a:ext cx="8209597" cy="1327754"/>
          </a:xfrm>
          <a:prstGeom prst="rect">
            <a:avLst/>
          </a:prstGeom>
        </p:spPr>
      </p:pic>
    </p:spTree>
    <p:extLst>
      <p:ext uri="{BB962C8B-B14F-4D97-AF65-F5344CB8AC3E}">
        <p14:creationId xmlns:p14="http://schemas.microsoft.com/office/powerpoint/2010/main" val="21294908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Content Placeholder 2"/>
          <p:cNvSpPr>
            <a:spLocks noGrp="1"/>
          </p:cNvSpPr>
          <p:nvPr>
            <p:ph idx="4294967295"/>
          </p:nvPr>
        </p:nvSpPr>
        <p:spPr/>
        <p:txBody>
          <a:bodyPr/>
          <a:lstStyle/>
          <a:p>
            <a:pPr marL="0" indent="0">
              <a:buNone/>
            </a:pPr>
            <a:r>
              <a:rPr lang="en-US" altLang="en-US" dirty="0" smtClean="0"/>
              <a:t>At 51NM, the normal protected airspace width of a jet route is ________NM.</a:t>
            </a:r>
          </a:p>
          <a:p>
            <a:pPr marL="0" indent="53975">
              <a:buFontTx/>
              <a:buNone/>
            </a:pPr>
            <a:endParaRPr lang="en-US" altLang="en-US" dirty="0" smtClean="0"/>
          </a:p>
          <a:p>
            <a:pPr marL="0" indent="53975">
              <a:spcBef>
                <a:spcPct val="65000"/>
              </a:spcBef>
              <a:buFontTx/>
              <a:buNone/>
            </a:pPr>
            <a:r>
              <a:rPr lang="en-US" altLang="en-US" sz="2400" b="0" dirty="0" smtClean="0"/>
              <a:t>A.  4</a:t>
            </a:r>
          </a:p>
          <a:p>
            <a:pPr marL="0" indent="53975">
              <a:spcBef>
                <a:spcPct val="65000"/>
              </a:spcBef>
              <a:buFontTx/>
              <a:buNone/>
            </a:pPr>
            <a:r>
              <a:rPr lang="en-US" altLang="en-US" sz="2400" b="0" dirty="0" smtClean="0"/>
              <a:t>B.  6</a:t>
            </a:r>
          </a:p>
          <a:p>
            <a:pPr marL="0" indent="53975">
              <a:spcBef>
                <a:spcPct val="65000"/>
              </a:spcBef>
              <a:buFontTx/>
              <a:buNone/>
            </a:pPr>
            <a:r>
              <a:rPr lang="en-US" altLang="en-US" sz="2400" b="0" dirty="0" smtClean="0"/>
              <a:t>C.  8</a:t>
            </a:r>
          </a:p>
          <a:p>
            <a:pPr marL="0" indent="53975">
              <a:buFontTx/>
              <a:buNone/>
            </a:pPr>
            <a:endParaRPr lang="en-US" altLang="en-US" sz="2400" b="0" dirty="0" smtClean="0"/>
          </a:p>
          <a:p>
            <a:pPr marL="0" indent="53975">
              <a:buFontTx/>
              <a:buNone/>
            </a:pPr>
            <a:endParaRPr lang="en-US" altLang="en-US" dirty="0" smtClean="0"/>
          </a:p>
        </p:txBody>
      </p:sp>
      <p:sp>
        <p:nvSpPr>
          <p:cNvPr id="7" name="Title 1"/>
          <p:cNvSpPr txBox="1">
            <a:spLocks/>
          </p:cNvSpPr>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a:lstStyle>
          <a:p>
            <a:r>
              <a:rPr lang="en-US" altLang="en-US" smtClean="0"/>
              <a:t>Knowledge Check</a:t>
            </a:r>
            <a:endParaRPr lang="en-US" alt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864" y="6254496"/>
            <a:ext cx="394233" cy="365760"/>
          </a:xfrm>
          <a:prstGeom prst="rect">
            <a:avLst/>
          </a:prstGeom>
        </p:spPr>
      </p:pic>
    </p:spTree>
    <p:extLst>
      <p:ext uri="{BB962C8B-B14F-4D97-AF65-F5344CB8AC3E}">
        <p14:creationId xmlns:p14="http://schemas.microsoft.com/office/powerpoint/2010/main" val="1195103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12292">
                                            <p:txEl>
                                              <p:pRg st="2" end="2"/>
                                            </p:txEl>
                                          </p:spTgt>
                                        </p:tgtEl>
                                        <p:attrNameLst>
                                          <p:attrName>style.opacity</p:attrName>
                                        </p:attrNameLst>
                                      </p:cBhvr>
                                      <p:to>
                                        <p:strVal val="0.25"/>
                                      </p:to>
                                    </p:set>
                                    <p:animEffect filter="image" prLst="opacity: 0.25">
                                      <p:cBhvr rctx="IE">
                                        <p:cTn id="7" dur="indefinite"/>
                                        <p:tgtEl>
                                          <p:spTgt spid="12292">
                                            <p:txEl>
                                              <p:pRg st="2" end="2"/>
                                            </p:txEl>
                                          </p:spTgt>
                                        </p:tgtEl>
                                      </p:cBhvr>
                                    </p:animEffect>
                                  </p:childTnLst>
                                </p:cTn>
                              </p:par>
                              <p:par>
                                <p:cTn id="8" presetID="9" presetClass="emph" presetSubtype="0" nodeType="withEffect">
                                  <p:stCondLst>
                                    <p:cond delay="0"/>
                                  </p:stCondLst>
                                  <p:childTnLst>
                                    <p:set>
                                      <p:cBhvr rctx="PPT">
                                        <p:cTn id="9" dur="indefinite"/>
                                        <p:tgtEl>
                                          <p:spTgt spid="12292">
                                            <p:txEl>
                                              <p:pRg st="3" end="3"/>
                                            </p:txEl>
                                          </p:spTgt>
                                        </p:tgtEl>
                                        <p:attrNameLst>
                                          <p:attrName>style.opacity</p:attrName>
                                        </p:attrNameLst>
                                      </p:cBhvr>
                                      <p:to>
                                        <p:strVal val="0.25"/>
                                      </p:to>
                                    </p:set>
                                    <p:animEffect filter="image" prLst="opacity: 0.25">
                                      <p:cBhvr rctx="IE">
                                        <p:cTn id="10" dur="indefinite"/>
                                        <p:tgtEl>
                                          <p:spTgt spid="12292">
                                            <p:txEl>
                                              <p:pRg st="3" end="3"/>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Content Placeholder 2"/>
          <p:cNvSpPr>
            <a:spLocks noGrp="1"/>
          </p:cNvSpPr>
          <p:nvPr>
            <p:ph idx="4294967295"/>
          </p:nvPr>
        </p:nvSpPr>
        <p:spPr/>
        <p:txBody>
          <a:bodyPr/>
          <a:lstStyle/>
          <a:p>
            <a:pPr marL="0" indent="0">
              <a:buNone/>
            </a:pPr>
            <a:r>
              <a:rPr lang="en-US" altLang="en-US" dirty="0"/>
              <a:t>At </a:t>
            </a:r>
            <a:r>
              <a:rPr lang="en-US" altLang="en-US" dirty="0" smtClean="0"/>
              <a:t>130NM</a:t>
            </a:r>
            <a:r>
              <a:rPr lang="en-US" altLang="en-US" dirty="0"/>
              <a:t>, the normal protected airspace width of a jet route is ________</a:t>
            </a:r>
            <a:r>
              <a:rPr lang="en-US" altLang="en-US" dirty="0" smtClean="0"/>
              <a:t>NM.</a:t>
            </a:r>
          </a:p>
          <a:p>
            <a:pPr marL="0" indent="53975">
              <a:buFontTx/>
              <a:buNone/>
            </a:pPr>
            <a:endParaRPr lang="en-US" altLang="en-US" dirty="0" smtClean="0"/>
          </a:p>
          <a:p>
            <a:pPr marL="0" indent="53975">
              <a:spcBef>
                <a:spcPct val="65000"/>
              </a:spcBef>
              <a:buFontTx/>
              <a:buNone/>
            </a:pPr>
            <a:r>
              <a:rPr lang="en-US" altLang="en-US" sz="2400" b="0" dirty="0" smtClean="0"/>
              <a:t>A.  8</a:t>
            </a:r>
          </a:p>
          <a:p>
            <a:pPr marL="0" indent="53975">
              <a:spcBef>
                <a:spcPct val="65000"/>
              </a:spcBef>
              <a:buFontTx/>
              <a:buNone/>
            </a:pPr>
            <a:r>
              <a:rPr lang="en-US" altLang="en-US" sz="2400" b="0" dirty="0" smtClean="0"/>
              <a:t>B.  10</a:t>
            </a:r>
          </a:p>
          <a:p>
            <a:pPr marL="0" indent="53975">
              <a:spcBef>
                <a:spcPct val="65000"/>
              </a:spcBef>
              <a:buFontTx/>
              <a:buNone/>
            </a:pPr>
            <a:r>
              <a:rPr lang="en-US" altLang="en-US" sz="2400" b="0" dirty="0" smtClean="0"/>
              <a:t>C.  20</a:t>
            </a:r>
          </a:p>
          <a:p>
            <a:pPr marL="0" indent="53975">
              <a:buFontTx/>
              <a:buNone/>
            </a:pPr>
            <a:endParaRPr lang="en-US" altLang="en-US" sz="2400" b="0" dirty="0" smtClean="0"/>
          </a:p>
          <a:p>
            <a:pPr marL="0" indent="53975">
              <a:buFontTx/>
              <a:buNone/>
            </a:pPr>
            <a:endParaRPr lang="en-US" altLang="en-US" dirty="0" smtClean="0"/>
          </a:p>
        </p:txBody>
      </p:sp>
      <p:sp>
        <p:nvSpPr>
          <p:cNvPr id="7" name="Title 1"/>
          <p:cNvSpPr txBox="1">
            <a:spLocks/>
          </p:cNvSpPr>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a:lstStyle>
          <a:p>
            <a:r>
              <a:rPr lang="en-US" altLang="en-US" smtClean="0"/>
              <a:t>Knowledge Check</a:t>
            </a:r>
            <a:endParaRPr lang="en-US" alt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864" y="6254496"/>
            <a:ext cx="394233" cy="365760"/>
          </a:xfrm>
          <a:prstGeom prst="rect">
            <a:avLst/>
          </a:prstGeom>
        </p:spPr>
      </p:pic>
    </p:spTree>
    <p:extLst>
      <p:ext uri="{BB962C8B-B14F-4D97-AF65-F5344CB8AC3E}">
        <p14:creationId xmlns:p14="http://schemas.microsoft.com/office/powerpoint/2010/main" val="2190801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12292">
                                            <p:txEl>
                                              <p:pRg st="2" end="2"/>
                                            </p:txEl>
                                          </p:spTgt>
                                        </p:tgtEl>
                                        <p:attrNameLst>
                                          <p:attrName>style.opacity</p:attrName>
                                        </p:attrNameLst>
                                      </p:cBhvr>
                                      <p:to>
                                        <p:strVal val="0.25"/>
                                      </p:to>
                                    </p:set>
                                    <p:animEffect filter="image" prLst="opacity: 0.25">
                                      <p:cBhvr rctx="IE">
                                        <p:cTn id="7" dur="indefinite"/>
                                        <p:tgtEl>
                                          <p:spTgt spid="12292">
                                            <p:txEl>
                                              <p:pRg st="2" end="2"/>
                                            </p:txEl>
                                          </p:spTgt>
                                        </p:tgtEl>
                                      </p:cBhvr>
                                    </p:animEffect>
                                  </p:childTnLst>
                                </p:cTn>
                              </p:par>
                              <p:par>
                                <p:cTn id="8" presetID="9" presetClass="emph" presetSubtype="0" nodeType="withEffect">
                                  <p:stCondLst>
                                    <p:cond delay="0"/>
                                  </p:stCondLst>
                                  <p:childTnLst>
                                    <p:set>
                                      <p:cBhvr rctx="PPT">
                                        <p:cTn id="9" dur="indefinite"/>
                                        <p:tgtEl>
                                          <p:spTgt spid="12292">
                                            <p:txEl>
                                              <p:pRg st="3" end="3"/>
                                            </p:txEl>
                                          </p:spTgt>
                                        </p:tgtEl>
                                        <p:attrNameLst>
                                          <p:attrName>style.opacity</p:attrName>
                                        </p:attrNameLst>
                                      </p:cBhvr>
                                      <p:to>
                                        <p:strVal val="0.25"/>
                                      </p:to>
                                    </p:set>
                                    <p:animEffect filter="image" prLst="opacity: 0.25">
                                      <p:cBhvr rctx="IE">
                                        <p:cTn id="10" dur="indefinite"/>
                                        <p:tgtEl>
                                          <p:spTgt spid="12292">
                                            <p:txEl>
                                              <p:pRg st="3" end="3"/>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5047654" y="664909"/>
            <a:ext cx="3696386" cy="3576039"/>
            <a:chOff x="5047654" y="664909"/>
            <a:chExt cx="3696386" cy="3576039"/>
          </a:xfrm>
        </p:grpSpPr>
        <p:pic>
          <p:nvPicPr>
            <p:cNvPr id="4" name="Picture 3"/>
            <p:cNvPicPr>
              <a:picLocks noChangeAspect="1"/>
            </p:cNvPicPr>
            <p:nvPr/>
          </p:nvPicPr>
          <p:blipFill>
            <a:blip r:embed="rId3"/>
            <a:stretch>
              <a:fillRect/>
            </a:stretch>
          </p:blipFill>
          <p:spPr>
            <a:xfrm rot="667556">
              <a:off x="5047654" y="664909"/>
              <a:ext cx="3696386" cy="3576039"/>
            </a:xfrm>
            <a:prstGeom prst="rect">
              <a:avLst/>
            </a:prstGeom>
          </p:spPr>
        </p:pic>
        <p:pic>
          <p:nvPicPr>
            <p:cNvPr id="12" name="Picture 11"/>
            <p:cNvPicPr>
              <a:picLocks noChangeAspect="1"/>
            </p:cNvPicPr>
            <p:nvPr/>
          </p:nvPicPr>
          <p:blipFill rotWithShape="1">
            <a:blip r:embed="rId4"/>
            <a:srcRect l="32987" t="5890" r="58536" b="65854"/>
            <a:stretch/>
          </p:blipFill>
          <p:spPr>
            <a:xfrm>
              <a:off x="6632290" y="2144291"/>
              <a:ext cx="657629" cy="679262"/>
            </a:xfrm>
            <a:prstGeom prst="rect">
              <a:avLst/>
            </a:prstGeom>
          </p:spPr>
        </p:pic>
        <p:cxnSp>
          <p:nvCxnSpPr>
            <p:cNvPr id="6" name="Straight Connector 5"/>
            <p:cNvCxnSpPr/>
            <p:nvPr/>
          </p:nvCxnSpPr>
          <p:spPr bwMode="auto">
            <a:xfrm flipV="1">
              <a:off x="6961104" y="1114098"/>
              <a:ext cx="300727" cy="131781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Title 1"/>
          <p:cNvSpPr>
            <a:spLocks noGrp="1"/>
          </p:cNvSpPr>
          <p:nvPr>
            <p:ph type="title"/>
          </p:nvPr>
        </p:nvSpPr>
        <p:spPr>
          <a:xfrm>
            <a:off x="428625" y="236941"/>
            <a:ext cx="8472488" cy="609600"/>
          </a:xfrm>
        </p:spPr>
        <p:txBody>
          <a:bodyPr/>
          <a:lstStyle/>
          <a:p>
            <a:r>
              <a:rPr lang="en-US" altLang="en-US" dirty="0"/>
              <a:t>Radials</a:t>
            </a:r>
          </a:p>
        </p:txBody>
      </p:sp>
      <p:sp>
        <p:nvSpPr>
          <p:cNvPr id="3" name="Content Placeholder 2"/>
          <p:cNvSpPr>
            <a:spLocks noGrp="1"/>
          </p:cNvSpPr>
          <p:nvPr>
            <p:ph idx="1"/>
          </p:nvPr>
        </p:nvSpPr>
        <p:spPr>
          <a:xfrm>
            <a:off x="495301" y="1029640"/>
            <a:ext cx="4034169" cy="4391025"/>
          </a:xfrm>
        </p:spPr>
        <p:txBody>
          <a:bodyPr/>
          <a:lstStyle/>
          <a:p>
            <a:pPr indent="-230188"/>
            <a:r>
              <a:rPr lang="en-US" sz="2400" dirty="0"/>
              <a:t>Specific radials from NAVAIDs identify federal airways and jet routes.  </a:t>
            </a:r>
          </a:p>
          <a:p>
            <a:pPr indent="-230188"/>
            <a:r>
              <a:rPr lang="en-US" sz="2400" dirty="0"/>
              <a:t>Compass Rose around </a:t>
            </a:r>
            <a:r>
              <a:rPr lang="en-US" sz="2400" dirty="0" smtClean="0"/>
              <a:t> a NAVAID:</a:t>
            </a:r>
            <a:endParaRPr lang="en-US" sz="2400" dirty="0"/>
          </a:p>
          <a:p>
            <a:pPr lvl="1"/>
            <a:r>
              <a:rPr lang="en-US" dirty="0" smtClean="0"/>
              <a:t>Orientated </a:t>
            </a:r>
            <a:r>
              <a:rPr lang="en-US" dirty="0"/>
              <a:t>to Magnetic North of the </a:t>
            </a:r>
            <a:r>
              <a:rPr lang="en-US" dirty="0" smtClean="0"/>
              <a:t>NAVAID</a:t>
            </a:r>
            <a:endParaRPr lang="en-US" sz="2200" dirty="0"/>
          </a:p>
        </p:txBody>
      </p:sp>
      <p:cxnSp>
        <p:nvCxnSpPr>
          <p:cNvPr id="9" name="Straight Arrow Connector 8"/>
          <p:cNvCxnSpPr/>
          <p:nvPr/>
        </p:nvCxnSpPr>
        <p:spPr bwMode="auto">
          <a:xfrm flipV="1">
            <a:off x="4529470" y="1331259"/>
            <a:ext cx="2500007" cy="2107007"/>
          </a:xfrm>
          <a:prstGeom prst="straightConnector1">
            <a:avLst/>
          </a:prstGeom>
          <a:noFill/>
          <a:ln w="66675" cap="flat" cmpd="sng" algn="ctr">
            <a:solidFill>
              <a:srgbClr val="00B0F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5864" y="6254496"/>
            <a:ext cx="394233" cy="365760"/>
          </a:xfrm>
          <a:prstGeom prst="rect">
            <a:avLst/>
          </a:prstGeom>
        </p:spPr>
      </p:pic>
      <p:pic>
        <p:nvPicPr>
          <p:cNvPr id="13" name="Picture 12"/>
          <p:cNvPicPr>
            <a:picLocks noChangeAspect="1"/>
          </p:cNvPicPr>
          <p:nvPr/>
        </p:nvPicPr>
        <p:blipFill>
          <a:blip r:embed="rId6"/>
          <a:stretch>
            <a:fillRect/>
          </a:stretch>
        </p:blipFill>
        <p:spPr>
          <a:xfrm>
            <a:off x="4582049" y="4563982"/>
            <a:ext cx="2158065" cy="1353019"/>
          </a:xfrm>
          <a:prstGeom prst="rect">
            <a:avLst/>
          </a:prstGeom>
        </p:spPr>
      </p:pic>
      <p:cxnSp>
        <p:nvCxnSpPr>
          <p:cNvPr id="18" name="Straight Connector 17"/>
          <p:cNvCxnSpPr/>
          <p:nvPr/>
        </p:nvCxnSpPr>
        <p:spPr bwMode="auto">
          <a:xfrm flipV="1">
            <a:off x="6641983" y="4119609"/>
            <a:ext cx="149126" cy="699866"/>
          </a:xfrm>
          <a:prstGeom prst="line">
            <a:avLst/>
          </a:prstGeom>
          <a:noFill/>
          <a:ln w="158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flipH="1" flipV="1">
            <a:off x="6662410" y="4736666"/>
            <a:ext cx="13014" cy="117754"/>
          </a:xfrm>
          <a:prstGeom prst="line">
            <a:avLst/>
          </a:prstGeom>
          <a:noFill/>
          <a:ln w="158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Isosceles Triangle 37"/>
          <p:cNvSpPr/>
          <p:nvPr/>
        </p:nvSpPr>
        <p:spPr bwMode="auto">
          <a:xfrm flipH="1">
            <a:off x="6636685" y="4637929"/>
            <a:ext cx="45719" cy="197474"/>
          </a:xfrm>
          <a:prstGeom prst="triangle">
            <a:avLst>
              <a:gd name="adj" fmla="val 0"/>
            </a:avLst>
          </a:prstGeom>
          <a:solidFill>
            <a:schemeClr val="tx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10" name="Oval 9"/>
          <p:cNvSpPr/>
          <p:nvPr/>
        </p:nvSpPr>
        <p:spPr bwMode="auto">
          <a:xfrm>
            <a:off x="7029477" y="765859"/>
            <a:ext cx="527769" cy="565400"/>
          </a:xfrm>
          <a:prstGeom prst="ellipse">
            <a:avLst/>
          </a:prstGeom>
          <a:noFill/>
          <a:ln w="47625"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4231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par>
                          <p:cTn id="9" fill="hold">
                            <p:stCondLst>
                              <p:cond delay="0"/>
                            </p:stCondLst>
                            <p:childTnLst>
                              <p:par>
                                <p:cTn id="10" presetID="2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xit" presetSubtype="0" fill="hold" nodeType="withEffect">
                                  <p:stCondLst>
                                    <p:cond delay="0"/>
                                  </p:stCondLst>
                                  <p:childTnLst>
                                    <p:set>
                                      <p:cBhvr>
                                        <p:cTn id="17"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50000">
              <a:srgbClr val="FBFBFB"/>
            </a:gs>
            <a:gs pos="100000">
              <a:srgbClr val="D0D0D0"/>
            </a:gs>
          </a:gsLst>
          <a:lin ang="5400000"/>
        </a:gradFill>
        <a:effectLst/>
      </p:bgPr>
    </p:bg>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671513" y="344488"/>
            <a:ext cx="8472487" cy="609600"/>
          </a:xfrm>
        </p:spPr>
        <p:txBody>
          <a:bodyPr/>
          <a:lstStyle/>
          <a:p>
            <a:r>
              <a:rPr lang="en-US" altLang="en-US" dirty="0" smtClean="0"/>
              <a:t>NAVAID Classes</a:t>
            </a:r>
          </a:p>
        </p:txBody>
      </p:sp>
      <p:sp>
        <p:nvSpPr>
          <p:cNvPr id="4" name="Content Placeholder 2"/>
          <p:cNvSpPr txBox="1">
            <a:spLocks/>
          </p:cNvSpPr>
          <p:nvPr/>
        </p:nvSpPr>
        <p:spPr bwMode="auto">
          <a:xfrm>
            <a:off x="493776" y="1097280"/>
            <a:ext cx="8065008" cy="51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VOR, VORTAC, and </a:t>
            </a:r>
            <a:r>
              <a:rPr lang="en-US" dirty="0" smtClean="0"/>
              <a:t>TACAN aids </a:t>
            </a:r>
            <a:r>
              <a:rPr lang="en-US" dirty="0"/>
              <a:t>are classed according to their operational </a:t>
            </a:r>
            <a:r>
              <a:rPr lang="en-US" dirty="0" smtClean="0"/>
              <a:t>use.</a:t>
            </a:r>
          </a:p>
          <a:p>
            <a:r>
              <a:rPr lang="en-US" dirty="0" smtClean="0"/>
              <a:t>The </a:t>
            </a:r>
            <a:r>
              <a:rPr lang="en-US" dirty="0"/>
              <a:t>three classes of NAVAIDs </a:t>
            </a:r>
            <a:r>
              <a:rPr lang="en-US" dirty="0" smtClean="0"/>
              <a:t>are:</a:t>
            </a:r>
          </a:p>
          <a:p>
            <a:pPr lvl="1"/>
            <a:r>
              <a:rPr lang="en-US" dirty="0" smtClean="0"/>
              <a:t>T</a:t>
            </a:r>
            <a:r>
              <a:rPr lang="en-US" dirty="0"/>
              <a:t>− </a:t>
            </a:r>
            <a:r>
              <a:rPr lang="en-US" dirty="0" smtClean="0"/>
              <a:t>Terminal</a:t>
            </a:r>
          </a:p>
          <a:p>
            <a:pPr lvl="1"/>
            <a:r>
              <a:rPr lang="en-US" dirty="0" smtClean="0"/>
              <a:t>L</a:t>
            </a:r>
            <a:r>
              <a:rPr lang="en-US" dirty="0"/>
              <a:t>− Low </a:t>
            </a:r>
            <a:r>
              <a:rPr lang="en-US" dirty="0" smtClean="0"/>
              <a:t>altitude</a:t>
            </a:r>
          </a:p>
          <a:p>
            <a:pPr lvl="1"/>
            <a:r>
              <a:rPr lang="en-US" dirty="0" smtClean="0"/>
              <a:t>H</a:t>
            </a:r>
            <a:r>
              <a:rPr lang="en-US" dirty="0"/>
              <a:t>− High altitude</a:t>
            </a:r>
          </a:p>
          <a:p>
            <a:pPr lvl="1"/>
            <a:endParaRPr lang="en-US" altLang="en-US" sz="1600" b="0" dirty="0">
              <a:solidFill>
                <a:srgbClr val="000000"/>
              </a:solidFill>
            </a:endParaRPr>
          </a:p>
          <a:p>
            <a:pPr marL="457200" lvl="0" indent="-457200">
              <a:spcBef>
                <a:spcPct val="0"/>
              </a:spcBef>
              <a:buFont typeface="+mj-lt"/>
              <a:buAutoNum type="alphaLcParenR"/>
            </a:pPr>
            <a:endParaRPr lang="en-US" altLang="en-US" sz="2000" b="0" dirty="0">
              <a:solidFill>
                <a:srgbClr val="000000"/>
              </a:solidFill>
              <a:latin typeface="Arial" panose="020B0604020202020204" pitchFamily="34" charset="0"/>
            </a:endParaRPr>
          </a:p>
          <a:p>
            <a:pPr marL="457200" lvl="0" indent="-457200">
              <a:spcBef>
                <a:spcPct val="0"/>
              </a:spcBef>
              <a:buFont typeface="+mj-lt"/>
              <a:buAutoNum type="alphaLcParenR"/>
            </a:pPr>
            <a:endParaRPr lang="en-US" altLang="en-US" sz="2000" b="0" dirty="0">
              <a:solidFill>
                <a:srgbClr val="000000"/>
              </a:solidFill>
              <a:latin typeface="Arial" panose="020B0604020202020204" pitchFamily="34" charset="0"/>
            </a:endParaRPr>
          </a:p>
          <a:p>
            <a:pPr marL="457200" lvl="0" indent="-457200">
              <a:spcBef>
                <a:spcPct val="0"/>
              </a:spcBef>
              <a:buFont typeface="+mj-lt"/>
              <a:buAutoNum type="alphaLcParenR"/>
            </a:pPr>
            <a:endParaRPr lang="en-US" altLang="en-US" sz="2000" b="0" dirty="0">
              <a:solidFill>
                <a:srgbClr val="000000"/>
              </a:solidFill>
              <a:latin typeface="Arial" panose="020B0604020202020204" pitchFamily="34" charset="0"/>
            </a:endParaRPr>
          </a:p>
          <a:p>
            <a:pPr marL="457200" lvl="0" indent="-457200">
              <a:spcBef>
                <a:spcPct val="0"/>
              </a:spcBef>
              <a:buFont typeface="+mj-lt"/>
              <a:buAutoNum type="alphaLcParenR"/>
            </a:pPr>
            <a:endParaRPr lang="en-US" altLang="en-US" sz="2000" b="0" dirty="0">
              <a:solidFill>
                <a:srgbClr val="000000"/>
              </a:solidFill>
              <a:latin typeface="Arial" panose="020B0604020202020204" pitchFamily="34" charset="0"/>
            </a:endParaRPr>
          </a:p>
          <a:p>
            <a:pPr marL="457200" lvl="0" indent="-457200">
              <a:spcBef>
                <a:spcPct val="0"/>
              </a:spcBef>
              <a:buFont typeface="+mj-lt"/>
              <a:buAutoNum type="alphaLcParenR"/>
            </a:pPr>
            <a:endParaRPr lang="en-US" altLang="en-US" sz="2000" b="0" dirty="0">
              <a:solidFill>
                <a:srgbClr val="000000"/>
              </a:solidFill>
              <a:latin typeface="Arial" panose="020B0604020202020204" pitchFamily="34" charset="0"/>
            </a:endParaRPr>
          </a:p>
          <a:p>
            <a:pPr marL="457200" lvl="0" indent="-457200">
              <a:spcBef>
                <a:spcPct val="0"/>
              </a:spcBef>
              <a:buFont typeface="+mj-lt"/>
              <a:buAutoNum type="alphaLcParenR"/>
            </a:pPr>
            <a:endParaRPr lang="en-US" sz="2000" b="0" dirty="0">
              <a:solidFill>
                <a:srgbClr val="000000"/>
              </a:solidFill>
            </a:endParaRPr>
          </a:p>
          <a:p>
            <a:pPr marL="407988" indent="-407988">
              <a:lnSpc>
                <a:spcPct val="90000"/>
              </a:lnSpc>
              <a:buFontTx/>
              <a:buNone/>
            </a:pPr>
            <a:endParaRPr lang="en-US" altLang="en-US" sz="2400" dirty="0" smtClean="0"/>
          </a:p>
          <a:p>
            <a:pPr marL="227013" indent="0">
              <a:lnSpc>
                <a:spcPct val="90000"/>
              </a:lnSpc>
              <a:buNone/>
            </a:pPr>
            <a:endParaRPr lang="en-US" sz="100" dirty="0" smtClean="0"/>
          </a:p>
        </p:txBody>
      </p:sp>
    </p:spTree>
    <p:extLst>
      <p:ext uri="{BB962C8B-B14F-4D97-AF65-F5344CB8AC3E}">
        <p14:creationId xmlns:p14="http://schemas.microsoft.com/office/powerpoint/2010/main" val="17397838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28625" y="344488"/>
            <a:ext cx="8472488" cy="609600"/>
          </a:xfrm>
          <a:prstGeom prst="rect">
            <a:avLst/>
          </a:prstGeom>
        </p:spPr>
        <p:txBody>
          <a:bodyPr/>
          <a:lst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a:lstStyle>
          <a:p>
            <a:r>
              <a:rPr lang="en-US" altLang="en-US" dirty="0" smtClean="0"/>
              <a:t>Course 55053 Lessons</a:t>
            </a:r>
          </a:p>
        </p:txBody>
      </p:sp>
      <p:sp>
        <p:nvSpPr>
          <p:cNvPr id="3" name="Content Placeholder 2"/>
          <p:cNvSpPr txBox="1">
            <a:spLocks/>
          </p:cNvSpPr>
          <p:nvPr/>
        </p:nvSpPr>
        <p:spPr bwMode="auto">
          <a:xfrm>
            <a:off x="495300" y="1370109"/>
            <a:ext cx="8126186"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7988" indent="-407988">
              <a:lnSpc>
                <a:spcPct val="90000"/>
              </a:lnSpc>
              <a:spcAft>
                <a:spcPts val="1000"/>
              </a:spcAft>
              <a:buFontTx/>
              <a:buNone/>
            </a:pPr>
            <a:r>
              <a:rPr lang="en-US" altLang="en-US" dirty="0" smtClean="0"/>
              <a:t>Radar Flight Data Controller Training</a:t>
            </a:r>
          </a:p>
          <a:p>
            <a:pPr marL="461963" indent="-234950">
              <a:lnSpc>
                <a:spcPct val="90000"/>
              </a:lnSpc>
              <a:buFont typeface="Arial" panose="020B0604020202020204" pitchFamily="34" charset="0"/>
              <a:buChar char="•"/>
            </a:pPr>
            <a:r>
              <a:rPr lang="en-US" sz="2400" b="0" dirty="0" smtClean="0"/>
              <a:t>Lesson </a:t>
            </a:r>
            <a:r>
              <a:rPr lang="en-US" sz="2400" b="0" dirty="0"/>
              <a:t>1:  Air Traffic Service Routes and </a:t>
            </a:r>
            <a:r>
              <a:rPr lang="en-US" sz="2400" b="0" dirty="0" smtClean="0"/>
              <a:t>Airspace</a:t>
            </a:r>
            <a:endParaRPr lang="en-US" sz="2400" b="0" dirty="0"/>
          </a:p>
          <a:p>
            <a:pPr marL="461963" lvl="0" indent="-234950"/>
            <a:r>
              <a:rPr lang="en-US" sz="2400" b="0" dirty="0"/>
              <a:t>Lesson 2:  Voice Switching and Control System </a:t>
            </a:r>
            <a:r>
              <a:rPr lang="en-US" sz="2400" b="0" dirty="0" smtClean="0"/>
              <a:t>			  Equipment</a:t>
            </a:r>
            <a:endParaRPr lang="en-US" sz="2400" b="0" dirty="0"/>
          </a:p>
          <a:p>
            <a:pPr marL="461963" lvl="0" indent="-234950"/>
            <a:r>
              <a:rPr lang="en-US" sz="2400" b="0" dirty="0"/>
              <a:t>Lesson 3:  Flight Progress Strip Distribution</a:t>
            </a:r>
          </a:p>
          <a:p>
            <a:pPr marL="461963" lvl="0" indent="-234950"/>
            <a:r>
              <a:rPr lang="en-US" sz="2400" b="0" dirty="0"/>
              <a:t>Lesson 4:  Computer Operational Equipment</a:t>
            </a:r>
          </a:p>
          <a:p>
            <a:pPr marL="461963" lvl="0" indent="-234950"/>
            <a:r>
              <a:rPr lang="en-US" sz="2400" b="0" dirty="0"/>
              <a:t>Lesson 5:  Computer Field Format</a:t>
            </a:r>
          </a:p>
          <a:p>
            <a:pPr marL="461963" lvl="0" indent="-234950"/>
            <a:r>
              <a:rPr lang="en-US" sz="2400" b="0" dirty="0"/>
              <a:t>Lesson 6:  Computer Command Composition and </a:t>
            </a:r>
            <a:r>
              <a:rPr lang="en-US" sz="2400" b="0" dirty="0" smtClean="0"/>
              <a:t>  		  Entry</a:t>
            </a:r>
            <a:endParaRPr lang="en-US" sz="2400" b="0" dirty="0"/>
          </a:p>
          <a:p>
            <a:pPr marL="407988" indent="-407988">
              <a:lnSpc>
                <a:spcPct val="90000"/>
              </a:lnSpc>
              <a:buFontTx/>
              <a:buNone/>
            </a:pPr>
            <a:endParaRPr lang="en-US" altLang="en-US" sz="2000" dirty="0" smtClean="0"/>
          </a:p>
        </p:txBody>
      </p:sp>
    </p:spTree>
    <p:extLst>
      <p:ext uri="{BB962C8B-B14F-4D97-AF65-F5344CB8AC3E}">
        <p14:creationId xmlns:p14="http://schemas.microsoft.com/office/powerpoint/2010/main" val="27658466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04800" y="296863"/>
            <a:ext cx="8534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ctr" eaLnBrk="1" hangingPunct="1">
              <a:buFontTx/>
              <a:buNone/>
            </a:pPr>
            <a:r>
              <a:rPr lang="en-US" altLang="en-US" sz="2800">
                <a:latin typeface="Arial Black" panose="020B0A04020102020204" pitchFamily="34" charset="0"/>
              </a:rPr>
              <a:t>VOR/VORTAC/TACAN NAVAIDs</a:t>
            </a:r>
            <a:endParaRPr lang="en-US" altLang="en-US">
              <a:latin typeface="Arial Black" panose="020B0A04020102020204" pitchFamily="34" charset="0"/>
            </a:endParaRPr>
          </a:p>
        </p:txBody>
      </p:sp>
      <p:sp>
        <p:nvSpPr>
          <p:cNvPr id="13315" name="Text Box 3"/>
          <p:cNvSpPr txBox="1">
            <a:spLocks noChangeArrowheads="1"/>
          </p:cNvSpPr>
          <p:nvPr/>
        </p:nvSpPr>
        <p:spPr bwMode="auto">
          <a:xfrm>
            <a:off x="304800" y="647700"/>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ctr" eaLnBrk="1" hangingPunct="1">
              <a:buFontTx/>
              <a:buNone/>
            </a:pPr>
            <a:r>
              <a:rPr lang="en-US" altLang="en-US" sz="2000"/>
              <a:t>Normal Usable Altitudes and Radius Distances</a:t>
            </a:r>
            <a:endParaRPr lang="en-US" altLang="en-US" sz="1800"/>
          </a:p>
        </p:txBody>
      </p:sp>
      <p:sp>
        <p:nvSpPr>
          <p:cNvPr id="13316" name="Text Box 4"/>
          <p:cNvSpPr txBox="1">
            <a:spLocks noChangeArrowheads="1"/>
          </p:cNvSpPr>
          <p:nvPr/>
        </p:nvSpPr>
        <p:spPr bwMode="auto">
          <a:xfrm>
            <a:off x="304800" y="1058863"/>
            <a:ext cx="883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11225" algn="ctr"/>
                <a:tab pos="3597275" algn="ctr"/>
                <a:tab pos="7316788" algn="ctr"/>
              </a:tabLst>
              <a:defRPr sz="2400">
                <a:solidFill>
                  <a:schemeClr val="tx1"/>
                </a:solidFill>
                <a:latin typeface="Arial" panose="020B0604020202020204" pitchFamily="34" charset="0"/>
              </a:defRPr>
            </a:lvl1pPr>
            <a:lvl2pPr marL="742950" indent="-285750" eaLnBrk="0" hangingPunct="0">
              <a:tabLst>
                <a:tab pos="911225" algn="ctr"/>
                <a:tab pos="3597275" algn="ctr"/>
                <a:tab pos="7316788" algn="ctr"/>
              </a:tabLst>
              <a:defRPr sz="2400">
                <a:solidFill>
                  <a:schemeClr val="tx1"/>
                </a:solidFill>
                <a:latin typeface="Arial" panose="020B0604020202020204" pitchFamily="34" charset="0"/>
              </a:defRPr>
            </a:lvl2pPr>
            <a:lvl3pPr marL="1143000" indent="-228600" eaLnBrk="0" hangingPunct="0">
              <a:tabLst>
                <a:tab pos="911225" algn="ctr"/>
                <a:tab pos="3597275" algn="ctr"/>
                <a:tab pos="7316788" algn="ctr"/>
              </a:tabLst>
              <a:defRPr sz="2400">
                <a:solidFill>
                  <a:schemeClr val="tx1"/>
                </a:solidFill>
                <a:latin typeface="Arial" panose="020B0604020202020204" pitchFamily="34" charset="0"/>
              </a:defRPr>
            </a:lvl3pPr>
            <a:lvl4pPr marL="1600200" indent="-228600" eaLnBrk="0" hangingPunct="0">
              <a:tabLst>
                <a:tab pos="911225" algn="ctr"/>
                <a:tab pos="3597275" algn="ctr"/>
                <a:tab pos="7316788" algn="ctr"/>
              </a:tabLst>
              <a:defRPr sz="2400">
                <a:solidFill>
                  <a:schemeClr val="tx1"/>
                </a:solidFill>
                <a:latin typeface="Arial" panose="020B0604020202020204" pitchFamily="34" charset="0"/>
              </a:defRPr>
            </a:lvl4pPr>
            <a:lvl5pPr marL="2057400" indent="-228600" eaLnBrk="0" hangingPunct="0">
              <a:tabLst>
                <a:tab pos="911225" algn="ctr"/>
                <a:tab pos="3597275" algn="ctr"/>
                <a:tab pos="7316788" algn="ctr"/>
              </a:tabLst>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tabLst>
                <a:tab pos="911225" algn="ctr"/>
                <a:tab pos="3597275" algn="ctr"/>
                <a:tab pos="7316788" algn="ctr"/>
              </a:tabLst>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tabLst>
                <a:tab pos="911225" algn="ctr"/>
                <a:tab pos="3597275" algn="ctr"/>
                <a:tab pos="7316788" algn="ctr"/>
              </a:tabLst>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tabLst>
                <a:tab pos="911225" algn="ctr"/>
                <a:tab pos="3597275" algn="ctr"/>
                <a:tab pos="7316788" algn="ctr"/>
              </a:tabLst>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tabLst>
                <a:tab pos="911225" algn="ctr"/>
                <a:tab pos="3597275" algn="ctr"/>
                <a:tab pos="7316788" algn="ctr"/>
              </a:tabLst>
              <a:defRPr sz="2400">
                <a:solidFill>
                  <a:schemeClr val="tx1"/>
                </a:solidFill>
                <a:latin typeface="Arial" panose="020B0604020202020204" pitchFamily="34" charset="0"/>
              </a:defRPr>
            </a:lvl9pPr>
          </a:lstStyle>
          <a:p>
            <a:pPr eaLnBrk="1" hangingPunct="1"/>
            <a:r>
              <a:rPr lang="en-US" altLang="en-US" sz="2000" dirty="0">
                <a:solidFill>
                  <a:schemeClr val="bg1"/>
                </a:solidFill>
              </a:rPr>
              <a:t>	</a:t>
            </a:r>
            <a:r>
              <a:rPr lang="en-US" altLang="en-US" sz="2000" dirty="0"/>
              <a:t>CLASS	</a:t>
            </a:r>
            <a:r>
              <a:rPr lang="en-US" altLang="en-US" sz="2000" dirty="0" smtClean="0"/>
              <a:t>ALTITUDE (FEET)</a:t>
            </a:r>
            <a:r>
              <a:rPr lang="en-US" altLang="en-US" sz="2000" dirty="0"/>
              <a:t>	DISTANCE </a:t>
            </a:r>
            <a:r>
              <a:rPr lang="en-US" altLang="en-US" sz="2000" dirty="0" smtClean="0"/>
              <a:t>(NM)</a:t>
            </a:r>
            <a:endParaRPr lang="en-US" altLang="en-US" sz="2000" dirty="0"/>
          </a:p>
        </p:txBody>
      </p:sp>
      <p:sp>
        <p:nvSpPr>
          <p:cNvPr id="13317" name="Rectangle 5"/>
          <p:cNvSpPr>
            <a:spLocks noChangeArrowheads="1"/>
          </p:cNvSpPr>
          <p:nvPr/>
        </p:nvSpPr>
        <p:spPr bwMode="auto">
          <a:xfrm>
            <a:off x="498475" y="1474788"/>
            <a:ext cx="814705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739775" algn="ctr"/>
                <a:tab pos="2290763" algn="l"/>
                <a:tab pos="7143750" algn="ctr"/>
              </a:tabLst>
              <a:defRPr sz="2400">
                <a:solidFill>
                  <a:schemeClr val="tx1"/>
                </a:solidFill>
                <a:latin typeface="Arial" panose="020B0604020202020204" pitchFamily="34" charset="0"/>
              </a:defRPr>
            </a:lvl1pPr>
            <a:lvl2pPr marL="742950" indent="-285750" eaLnBrk="0" hangingPunct="0">
              <a:tabLst>
                <a:tab pos="739775" algn="ctr"/>
                <a:tab pos="2290763" algn="l"/>
                <a:tab pos="7143750" algn="ctr"/>
              </a:tabLst>
              <a:defRPr sz="2400">
                <a:solidFill>
                  <a:schemeClr val="tx1"/>
                </a:solidFill>
                <a:latin typeface="Arial" panose="020B0604020202020204" pitchFamily="34" charset="0"/>
              </a:defRPr>
            </a:lvl2pPr>
            <a:lvl3pPr marL="1143000" indent="-228600" eaLnBrk="0" hangingPunct="0">
              <a:tabLst>
                <a:tab pos="739775" algn="ctr"/>
                <a:tab pos="2290763" algn="l"/>
                <a:tab pos="7143750" algn="ctr"/>
              </a:tabLst>
              <a:defRPr sz="2400">
                <a:solidFill>
                  <a:schemeClr val="tx1"/>
                </a:solidFill>
                <a:latin typeface="Arial" panose="020B0604020202020204" pitchFamily="34" charset="0"/>
              </a:defRPr>
            </a:lvl3pPr>
            <a:lvl4pPr marL="1600200" indent="-228600" eaLnBrk="0" hangingPunct="0">
              <a:tabLst>
                <a:tab pos="739775" algn="ctr"/>
                <a:tab pos="2290763" algn="l"/>
                <a:tab pos="7143750" algn="ctr"/>
              </a:tabLst>
              <a:defRPr sz="2400">
                <a:solidFill>
                  <a:schemeClr val="tx1"/>
                </a:solidFill>
                <a:latin typeface="Arial" panose="020B0604020202020204" pitchFamily="34" charset="0"/>
              </a:defRPr>
            </a:lvl4pPr>
            <a:lvl5pPr marL="2057400" indent="-228600" eaLnBrk="0" hangingPunct="0">
              <a:tabLst>
                <a:tab pos="739775" algn="ctr"/>
                <a:tab pos="2290763" algn="l"/>
                <a:tab pos="7143750" algn="ctr"/>
              </a:tabLst>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tabLst>
                <a:tab pos="739775" algn="ctr"/>
                <a:tab pos="2290763" algn="l"/>
                <a:tab pos="7143750" algn="ctr"/>
              </a:tabLst>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tabLst>
                <a:tab pos="739775" algn="ctr"/>
                <a:tab pos="2290763" algn="l"/>
                <a:tab pos="7143750" algn="ctr"/>
              </a:tabLst>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tabLst>
                <a:tab pos="739775" algn="ctr"/>
                <a:tab pos="2290763" algn="l"/>
                <a:tab pos="7143750" algn="ctr"/>
              </a:tabLst>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tabLst>
                <a:tab pos="739775" algn="ctr"/>
                <a:tab pos="2290763" algn="l"/>
                <a:tab pos="7143750" algn="ctr"/>
              </a:tabLst>
              <a:defRPr sz="2400">
                <a:solidFill>
                  <a:schemeClr val="tx1"/>
                </a:solidFill>
                <a:latin typeface="Arial" panose="020B0604020202020204" pitchFamily="34" charset="0"/>
              </a:defRPr>
            </a:lvl9pPr>
          </a:lstStyle>
          <a:p>
            <a:pPr eaLnBrk="1" hangingPunct="1"/>
            <a:r>
              <a:rPr lang="en-US" altLang="en-US" sz="2000" dirty="0">
                <a:solidFill>
                  <a:schemeClr val="bg1"/>
                </a:solidFill>
              </a:rPr>
              <a:t>	</a:t>
            </a:r>
            <a:r>
              <a:rPr lang="en-US" altLang="en-US" sz="2000" dirty="0"/>
              <a:t>T	</a:t>
            </a:r>
            <a:r>
              <a:rPr lang="en-US" altLang="en-US" sz="2000" dirty="0" smtClean="0"/>
              <a:t>1,000   to 12,000 AGL</a:t>
            </a:r>
            <a:r>
              <a:rPr lang="en-US" altLang="en-US" sz="2000" dirty="0"/>
              <a:t>	25</a:t>
            </a:r>
            <a:br>
              <a:rPr lang="en-US" altLang="en-US" sz="2000" dirty="0"/>
            </a:br>
            <a:r>
              <a:rPr lang="en-US" altLang="en-US" sz="2000" dirty="0"/>
              <a:t>	L	</a:t>
            </a:r>
            <a:r>
              <a:rPr lang="en-US" altLang="en-US" sz="2000" dirty="0" smtClean="0"/>
              <a:t>1,000   to 18,000 AGL</a:t>
            </a:r>
            <a:r>
              <a:rPr lang="en-US" altLang="en-US" sz="2000" dirty="0"/>
              <a:t>	40</a:t>
            </a:r>
            <a:br>
              <a:rPr lang="en-US" altLang="en-US" sz="2000" dirty="0"/>
            </a:br>
            <a:r>
              <a:rPr lang="en-US" altLang="en-US" sz="2000" dirty="0"/>
              <a:t>	H	</a:t>
            </a:r>
            <a:r>
              <a:rPr lang="en-US" altLang="en-US" sz="2000" dirty="0" smtClean="0"/>
              <a:t>1,000   to 14,500 AGL</a:t>
            </a:r>
            <a:r>
              <a:rPr lang="en-US" altLang="en-US" sz="2000" dirty="0"/>
              <a:t>	40</a:t>
            </a:r>
            <a:br>
              <a:rPr lang="en-US" altLang="en-US" sz="2000" dirty="0"/>
            </a:br>
            <a:r>
              <a:rPr lang="en-US" altLang="en-US" sz="2000" dirty="0"/>
              <a:t>	H	</a:t>
            </a:r>
            <a:r>
              <a:rPr lang="en-US" altLang="en-US" sz="2000" dirty="0" smtClean="0"/>
              <a:t>14,500 to 17,999 AGL</a:t>
            </a:r>
            <a:r>
              <a:rPr lang="en-US" altLang="en-US" sz="2000" dirty="0"/>
              <a:t>	100</a:t>
            </a:r>
            <a:br>
              <a:rPr lang="en-US" altLang="en-US" sz="2000" dirty="0"/>
            </a:br>
            <a:r>
              <a:rPr lang="en-US" altLang="en-US" sz="2000" dirty="0"/>
              <a:t>	H	</a:t>
            </a:r>
            <a:r>
              <a:rPr lang="en-US" altLang="en-US" sz="2000" dirty="0" smtClean="0"/>
              <a:t>18,000 to 45,000 AGL</a:t>
            </a:r>
            <a:r>
              <a:rPr lang="en-US" altLang="en-US" sz="2000" dirty="0"/>
              <a:t>	130</a:t>
            </a:r>
            <a:br>
              <a:rPr lang="en-US" altLang="en-US" sz="2000" dirty="0"/>
            </a:br>
            <a:r>
              <a:rPr lang="en-US" altLang="en-US" sz="2000" dirty="0"/>
              <a:t>	H	Above </a:t>
            </a:r>
            <a:r>
              <a:rPr lang="en-US" altLang="en-US" sz="2000" dirty="0" smtClean="0"/>
              <a:t>45,000 AGL</a:t>
            </a:r>
            <a:r>
              <a:rPr lang="en-US" altLang="en-US" sz="2000" dirty="0"/>
              <a:t>	100</a:t>
            </a:r>
          </a:p>
        </p:txBody>
      </p:sp>
      <p:sp>
        <p:nvSpPr>
          <p:cNvPr id="13318" name="Text Box 6"/>
          <p:cNvSpPr txBox="1">
            <a:spLocks noChangeArrowheads="1"/>
          </p:cNvSpPr>
          <p:nvPr/>
        </p:nvSpPr>
        <p:spPr bwMode="auto">
          <a:xfrm>
            <a:off x="295275" y="3522663"/>
            <a:ext cx="8534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ctr" eaLnBrk="1" hangingPunct="1">
              <a:buFontTx/>
              <a:buNone/>
            </a:pPr>
            <a:r>
              <a:rPr lang="en-US" altLang="en-US" sz="2800">
                <a:latin typeface="Arial Black" panose="020B0A04020102020204" pitchFamily="34" charset="0"/>
              </a:rPr>
              <a:t>L/MF RADIO BEACON</a:t>
            </a:r>
            <a:endParaRPr lang="en-US" altLang="en-US">
              <a:latin typeface="Arial Black" panose="020B0A04020102020204" pitchFamily="34" charset="0"/>
            </a:endParaRPr>
          </a:p>
        </p:txBody>
      </p:sp>
      <p:sp>
        <p:nvSpPr>
          <p:cNvPr id="13319" name="Text Box 7"/>
          <p:cNvSpPr txBox="1">
            <a:spLocks noChangeArrowheads="1"/>
          </p:cNvSpPr>
          <p:nvPr/>
        </p:nvSpPr>
        <p:spPr bwMode="auto">
          <a:xfrm>
            <a:off x="295275" y="3875088"/>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ctr" eaLnBrk="1" hangingPunct="1">
              <a:buFontTx/>
              <a:buNone/>
            </a:pPr>
            <a:r>
              <a:rPr lang="en-US" altLang="en-US" sz="2000" dirty="0"/>
              <a:t>Usable Radius Distances for All Altitudes</a:t>
            </a:r>
            <a:endParaRPr lang="en-US" altLang="en-US" sz="1800" dirty="0"/>
          </a:p>
        </p:txBody>
      </p:sp>
      <p:sp>
        <p:nvSpPr>
          <p:cNvPr id="13320" name="Text Box 8"/>
          <p:cNvSpPr txBox="1">
            <a:spLocks noChangeArrowheads="1"/>
          </p:cNvSpPr>
          <p:nvPr/>
        </p:nvSpPr>
        <p:spPr bwMode="auto">
          <a:xfrm>
            <a:off x="295275" y="4275138"/>
            <a:ext cx="8848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11225" algn="ctr"/>
                <a:tab pos="3546475" algn="ctr"/>
                <a:tab pos="7316788" algn="ctr"/>
              </a:tabLst>
              <a:defRPr sz="2400">
                <a:solidFill>
                  <a:schemeClr val="tx1"/>
                </a:solidFill>
                <a:latin typeface="Arial" panose="020B0604020202020204" pitchFamily="34" charset="0"/>
              </a:defRPr>
            </a:lvl1pPr>
            <a:lvl2pPr marL="742950" indent="-285750" eaLnBrk="0" hangingPunct="0">
              <a:tabLst>
                <a:tab pos="911225" algn="ctr"/>
                <a:tab pos="3546475" algn="ctr"/>
                <a:tab pos="7316788" algn="ctr"/>
              </a:tabLst>
              <a:defRPr sz="2400">
                <a:solidFill>
                  <a:schemeClr val="tx1"/>
                </a:solidFill>
                <a:latin typeface="Arial" panose="020B0604020202020204" pitchFamily="34" charset="0"/>
              </a:defRPr>
            </a:lvl2pPr>
            <a:lvl3pPr marL="1143000" indent="-228600" eaLnBrk="0" hangingPunct="0">
              <a:tabLst>
                <a:tab pos="911225" algn="ctr"/>
                <a:tab pos="3546475" algn="ctr"/>
                <a:tab pos="7316788" algn="ctr"/>
              </a:tabLst>
              <a:defRPr sz="2400">
                <a:solidFill>
                  <a:schemeClr val="tx1"/>
                </a:solidFill>
                <a:latin typeface="Arial" panose="020B0604020202020204" pitchFamily="34" charset="0"/>
              </a:defRPr>
            </a:lvl3pPr>
            <a:lvl4pPr marL="1600200" indent="-228600" eaLnBrk="0" hangingPunct="0">
              <a:tabLst>
                <a:tab pos="911225" algn="ctr"/>
                <a:tab pos="3546475" algn="ctr"/>
                <a:tab pos="7316788" algn="ctr"/>
              </a:tabLst>
              <a:defRPr sz="2400">
                <a:solidFill>
                  <a:schemeClr val="tx1"/>
                </a:solidFill>
                <a:latin typeface="Arial" panose="020B0604020202020204" pitchFamily="34" charset="0"/>
              </a:defRPr>
            </a:lvl4pPr>
            <a:lvl5pPr marL="2057400" indent="-228600" eaLnBrk="0" hangingPunct="0">
              <a:tabLst>
                <a:tab pos="911225" algn="ctr"/>
                <a:tab pos="3546475" algn="ctr"/>
                <a:tab pos="7316788" algn="ctr"/>
              </a:tabLst>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tabLst>
                <a:tab pos="911225" algn="ctr"/>
                <a:tab pos="3546475" algn="ctr"/>
                <a:tab pos="7316788" algn="ctr"/>
              </a:tabLst>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tabLst>
                <a:tab pos="911225" algn="ctr"/>
                <a:tab pos="3546475" algn="ctr"/>
                <a:tab pos="7316788" algn="ctr"/>
              </a:tabLst>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tabLst>
                <a:tab pos="911225" algn="ctr"/>
                <a:tab pos="3546475" algn="ctr"/>
                <a:tab pos="7316788" algn="ctr"/>
              </a:tabLst>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tabLst>
                <a:tab pos="911225" algn="ctr"/>
                <a:tab pos="3546475" algn="ctr"/>
                <a:tab pos="7316788" algn="ctr"/>
              </a:tabLst>
              <a:defRPr sz="2400">
                <a:solidFill>
                  <a:schemeClr val="tx1"/>
                </a:solidFill>
                <a:latin typeface="Arial" panose="020B0604020202020204" pitchFamily="34" charset="0"/>
              </a:defRPr>
            </a:lvl9pPr>
          </a:lstStyle>
          <a:p>
            <a:pPr eaLnBrk="1" hangingPunct="1"/>
            <a:r>
              <a:rPr lang="en-US" altLang="en-US" sz="2000" dirty="0">
                <a:solidFill>
                  <a:schemeClr val="bg1"/>
                </a:solidFill>
              </a:rPr>
              <a:t>	</a:t>
            </a:r>
            <a:r>
              <a:rPr lang="en-US" altLang="en-US" sz="2000" dirty="0" smtClean="0">
                <a:solidFill>
                  <a:schemeClr val="bg1"/>
                </a:solidFill>
              </a:rPr>
              <a:t>      </a:t>
            </a:r>
            <a:r>
              <a:rPr lang="en-US" altLang="en-US" sz="2000" dirty="0" smtClean="0"/>
              <a:t>CLASS                  POWER (WATTS)</a:t>
            </a:r>
            <a:r>
              <a:rPr lang="en-US" altLang="en-US" sz="2000" dirty="0"/>
              <a:t>	DISTANCE </a:t>
            </a:r>
            <a:r>
              <a:rPr lang="en-US" altLang="en-US" sz="2000" dirty="0" smtClean="0"/>
              <a:t>(NM)</a:t>
            </a:r>
            <a:endParaRPr lang="en-US" altLang="en-US" sz="2000" dirty="0"/>
          </a:p>
        </p:txBody>
      </p:sp>
      <p:sp>
        <p:nvSpPr>
          <p:cNvPr id="13321" name="Rectangle 9"/>
          <p:cNvSpPr>
            <a:spLocks noChangeArrowheads="1"/>
          </p:cNvSpPr>
          <p:nvPr/>
        </p:nvSpPr>
        <p:spPr bwMode="auto">
          <a:xfrm>
            <a:off x="11113" y="4681538"/>
            <a:ext cx="913288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739775" algn="ctr"/>
                <a:tab pos="2290763" algn="l"/>
                <a:tab pos="7143750" algn="ctr"/>
              </a:tabLst>
              <a:defRPr sz="2400">
                <a:solidFill>
                  <a:schemeClr val="tx1"/>
                </a:solidFill>
                <a:latin typeface="Arial" panose="020B0604020202020204" pitchFamily="34" charset="0"/>
              </a:defRPr>
            </a:lvl1pPr>
            <a:lvl2pPr marL="742950" indent="-285750" eaLnBrk="0" hangingPunct="0">
              <a:tabLst>
                <a:tab pos="739775" algn="ctr"/>
                <a:tab pos="2290763" algn="l"/>
                <a:tab pos="7143750" algn="ctr"/>
              </a:tabLst>
              <a:defRPr sz="2400">
                <a:solidFill>
                  <a:schemeClr val="tx1"/>
                </a:solidFill>
                <a:latin typeface="Arial" panose="020B0604020202020204" pitchFamily="34" charset="0"/>
              </a:defRPr>
            </a:lvl2pPr>
            <a:lvl3pPr marL="1143000" indent="-228600" eaLnBrk="0" hangingPunct="0">
              <a:tabLst>
                <a:tab pos="739775" algn="ctr"/>
                <a:tab pos="2290763" algn="l"/>
                <a:tab pos="7143750" algn="ctr"/>
              </a:tabLst>
              <a:defRPr sz="2400">
                <a:solidFill>
                  <a:schemeClr val="tx1"/>
                </a:solidFill>
                <a:latin typeface="Arial" panose="020B0604020202020204" pitchFamily="34" charset="0"/>
              </a:defRPr>
            </a:lvl3pPr>
            <a:lvl4pPr marL="1600200" indent="-228600" eaLnBrk="0" hangingPunct="0">
              <a:tabLst>
                <a:tab pos="739775" algn="ctr"/>
                <a:tab pos="2290763" algn="l"/>
                <a:tab pos="7143750" algn="ctr"/>
              </a:tabLst>
              <a:defRPr sz="2400">
                <a:solidFill>
                  <a:schemeClr val="tx1"/>
                </a:solidFill>
                <a:latin typeface="Arial" panose="020B0604020202020204" pitchFamily="34" charset="0"/>
              </a:defRPr>
            </a:lvl4pPr>
            <a:lvl5pPr marL="2057400" indent="-228600" eaLnBrk="0" hangingPunct="0">
              <a:tabLst>
                <a:tab pos="739775" algn="ctr"/>
                <a:tab pos="2290763" algn="l"/>
                <a:tab pos="7143750" algn="ctr"/>
              </a:tabLst>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tabLst>
                <a:tab pos="739775" algn="ctr"/>
                <a:tab pos="2290763" algn="l"/>
                <a:tab pos="7143750" algn="ctr"/>
              </a:tabLst>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tabLst>
                <a:tab pos="739775" algn="ctr"/>
                <a:tab pos="2290763" algn="l"/>
                <a:tab pos="7143750" algn="ctr"/>
              </a:tabLst>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tabLst>
                <a:tab pos="739775" algn="ctr"/>
                <a:tab pos="2290763" algn="l"/>
                <a:tab pos="7143750" algn="ctr"/>
              </a:tabLst>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tabLst>
                <a:tab pos="739775" algn="ctr"/>
                <a:tab pos="2290763" algn="l"/>
                <a:tab pos="7143750" algn="ctr"/>
              </a:tabLst>
              <a:defRPr sz="2400">
                <a:solidFill>
                  <a:schemeClr val="tx1"/>
                </a:solidFill>
                <a:latin typeface="Arial" panose="020B0604020202020204" pitchFamily="34" charset="0"/>
              </a:defRPr>
            </a:lvl9pPr>
          </a:lstStyle>
          <a:p>
            <a:pPr eaLnBrk="1" hangingPunct="1"/>
            <a:r>
              <a:rPr lang="en-US" altLang="en-US" sz="2000" dirty="0">
                <a:solidFill>
                  <a:schemeClr val="bg1"/>
                </a:solidFill>
              </a:rPr>
              <a:t>	</a:t>
            </a:r>
            <a:r>
              <a:rPr lang="en-US" altLang="en-US" sz="2000" dirty="0" smtClean="0"/>
              <a:t>Compass Locator</a:t>
            </a:r>
            <a:r>
              <a:rPr lang="en-US" altLang="en-US" sz="2000" dirty="0"/>
              <a:t>	</a:t>
            </a:r>
            <a:r>
              <a:rPr lang="en-US" altLang="en-US" sz="2000" dirty="0" smtClean="0"/>
              <a:t>           Under </a:t>
            </a:r>
            <a:r>
              <a:rPr lang="en-US" altLang="en-US" sz="2000" dirty="0"/>
              <a:t>25	</a:t>
            </a:r>
            <a:r>
              <a:rPr lang="en-US" altLang="en-US" sz="2000" dirty="0" smtClean="0"/>
              <a:t>              15</a:t>
            </a:r>
            <a:r>
              <a:rPr lang="en-US" altLang="en-US" sz="2000" dirty="0"/>
              <a:t/>
            </a:r>
            <a:br>
              <a:rPr lang="en-US" altLang="en-US" sz="2000" dirty="0"/>
            </a:br>
            <a:r>
              <a:rPr lang="en-US" altLang="en-US" sz="2000" dirty="0"/>
              <a:t>	</a:t>
            </a:r>
            <a:r>
              <a:rPr lang="en-US" altLang="en-US" sz="2000" dirty="0" smtClean="0"/>
              <a:t>          MH</a:t>
            </a:r>
            <a:r>
              <a:rPr lang="en-US" altLang="en-US" sz="2000" dirty="0"/>
              <a:t>	</a:t>
            </a:r>
            <a:r>
              <a:rPr lang="en-US" altLang="en-US" sz="2000" dirty="0" smtClean="0"/>
              <a:t>           Under </a:t>
            </a:r>
            <a:r>
              <a:rPr lang="en-US" altLang="en-US" sz="2000" dirty="0"/>
              <a:t>50	</a:t>
            </a:r>
            <a:r>
              <a:rPr lang="en-US" altLang="en-US" sz="2000" dirty="0" smtClean="0"/>
              <a:t>              25</a:t>
            </a:r>
            <a:r>
              <a:rPr lang="en-US" altLang="en-US" sz="2000" dirty="0"/>
              <a:t/>
            </a:r>
            <a:br>
              <a:rPr lang="en-US" altLang="en-US" sz="2000" dirty="0"/>
            </a:br>
            <a:r>
              <a:rPr lang="en-US" altLang="en-US" sz="2000" dirty="0"/>
              <a:t>	</a:t>
            </a:r>
            <a:r>
              <a:rPr lang="en-US" altLang="en-US" sz="2000" dirty="0" smtClean="0"/>
              <a:t>         H</a:t>
            </a:r>
            <a:r>
              <a:rPr lang="en-US" altLang="en-US" sz="2000" dirty="0"/>
              <a:t>	</a:t>
            </a:r>
            <a:r>
              <a:rPr lang="en-US" altLang="en-US" sz="2000" dirty="0" smtClean="0"/>
              <a:t>           50-1,999</a:t>
            </a:r>
            <a:r>
              <a:rPr lang="en-US" altLang="en-US" sz="2000" dirty="0"/>
              <a:t>	</a:t>
            </a:r>
            <a:r>
              <a:rPr lang="en-US" altLang="en-US" sz="2000" dirty="0" smtClean="0"/>
              <a:t>              50</a:t>
            </a:r>
            <a:r>
              <a:rPr lang="en-US" altLang="en-US" sz="2000" dirty="0"/>
              <a:t/>
            </a:r>
            <a:br>
              <a:rPr lang="en-US" altLang="en-US" sz="2000" dirty="0"/>
            </a:br>
            <a:r>
              <a:rPr lang="en-US" altLang="en-US" sz="2000" dirty="0"/>
              <a:t>	</a:t>
            </a:r>
            <a:r>
              <a:rPr lang="en-US" altLang="en-US" sz="2000" dirty="0" smtClean="0"/>
              <a:t>         HH</a:t>
            </a:r>
            <a:r>
              <a:rPr lang="en-US" altLang="en-US" sz="2000" dirty="0"/>
              <a:t>	</a:t>
            </a:r>
            <a:r>
              <a:rPr lang="en-US" altLang="en-US" sz="2000" dirty="0" smtClean="0"/>
              <a:t>           2,000 </a:t>
            </a:r>
            <a:r>
              <a:rPr lang="en-US" altLang="en-US" sz="2000" dirty="0"/>
              <a:t>or more	</a:t>
            </a:r>
            <a:r>
              <a:rPr lang="en-US" altLang="en-US" sz="2000" dirty="0" smtClean="0"/>
              <a:t>              75</a:t>
            </a:r>
            <a:endParaRPr lang="en-US" altLang="en-US" sz="2000" dirty="0"/>
          </a:p>
        </p:txBody>
      </p:sp>
      <p:sp>
        <p:nvSpPr>
          <p:cNvPr id="13322" name="Rectangle 10"/>
          <p:cNvSpPr>
            <a:spLocks noChangeArrowheads="1"/>
          </p:cNvSpPr>
          <p:nvPr/>
        </p:nvSpPr>
        <p:spPr bwMode="auto">
          <a:xfrm>
            <a:off x="0" y="311150"/>
            <a:ext cx="9144000" cy="11557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13323" name="Line 11"/>
          <p:cNvSpPr>
            <a:spLocks noChangeShapeType="1"/>
          </p:cNvSpPr>
          <p:nvPr/>
        </p:nvSpPr>
        <p:spPr bwMode="auto">
          <a:xfrm>
            <a:off x="0" y="1831975"/>
            <a:ext cx="9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4" name="Line 12"/>
          <p:cNvSpPr>
            <a:spLocks noChangeShapeType="1"/>
          </p:cNvSpPr>
          <p:nvPr/>
        </p:nvSpPr>
        <p:spPr bwMode="auto">
          <a:xfrm>
            <a:off x="0" y="2138363"/>
            <a:ext cx="9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5" name="Line 13"/>
          <p:cNvSpPr>
            <a:spLocks noChangeShapeType="1"/>
          </p:cNvSpPr>
          <p:nvPr/>
        </p:nvSpPr>
        <p:spPr bwMode="auto">
          <a:xfrm>
            <a:off x="0" y="2444750"/>
            <a:ext cx="9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6" name="Line 14"/>
          <p:cNvSpPr>
            <a:spLocks noChangeShapeType="1"/>
          </p:cNvSpPr>
          <p:nvPr/>
        </p:nvSpPr>
        <p:spPr bwMode="auto">
          <a:xfrm>
            <a:off x="0" y="2751138"/>
            <a:ext cx="9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7" name="Line 15"/>
          <p:cNvSpPr>
            <a:spLocks noChangeShapeType="1"/>
          </p:cNvSpPr>
          <p:nvPr/>
        </p:nvSpPr>
        <p:spPr bwMode="auto">
          <a:xfrm>
            <a:off x="0" y="3057525"/>
            <a:ext cx="9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8" name="Line 16"/>
          <p:cNvSpPr>
            <a:spLocks noChangeShapeType="1"/>
          </p:cNvSpPr>
          <p:nvPr/>
        </p:nvSpPr>
        <p:spPr bwMode="auto">
          <a:xfrm>
            <a:off x="0" y="3363913"/>
            <a:ext cx="9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9" name="Line 17"/>
          <p:cNvSpPr>
            <a:spLocks noChangeShapeType="1"/>
          </p:cNvSpPr>
          <p:nvPr/>
        </p:nvSpPr>
        <p:spPr bwMode="auto">
          <a:xfrm>
            <a:off x="2257425" y="1050925"/>
            <a:ext cx="0" cy="2305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0" name="Line 18"/>
          <p:cNvSpPr>
            <a:spLocks noChangeShapeType="1"/>
          </p:cNvSpPr>
          <p:nvPr/>
        </p:nvSpPr>
        <p:spPr bwMode="auto">
          <a:xfrm>
            <a:off x="5965081" y="1096963"/>
            <a:ext cx="0" cy="22987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1" name="Rectangle 19"/>
          <p:cNvSpPr>
            <a:spLocks noChangeArrowheads="1"/>
          </p:cNvSpPr>
          <p:nvPr/>
        </p:nvSpPr>
        <p:spPr bwMode="auto">
          <a:xfrm>
            <a:off x="0" y="3546475"/>
            <a:ext cx="9144000" cy="11287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13332" name="Line 21"/>
          <p:cNvSpPr>
            <a:spLocks noChangeShapeType="1"/>
          </p:cNvSpPr>
          <p:nvPr/>
        </p:nvSpPr>
        <p:spPr bwMode="auto">
          <a:xfrm>
            <a:off x="11113" y="4265613"/>
            <a:ext cx="9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3" name="Line 22"/>
          <p:cNvSpPr>
            <a:spLocks noChangeShapeType="1"/>
          </p:cNvSpPr>
          <p:nvPr/>
        </p:nvSpPr>
        <p:spPr bwMode="auto">
          <a:xfrm>
            <a:off x="0" y="5051425"/>
            <a:ext cx="9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4" name="Line 23"/>
          <p:cNvSpPr>
            <a:spLocks noChangeShapeType="1"/>
          </p:cNvSpPr>
          <p:nvPr/>
        </p:nvSpPr>
        <p:spPr bwMode="auto">
          <a:xfrm>
            <a:off x="0" y="5365750"/>
            <a:ext cx="9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5" name="Line 24"/>
          <p:cNvSpPr>
            <a:spLocks noChangeShapeType="1"/>
          </p:cNvSpPr>
          <p:nvPr/>
        </p:nvSpPr>
        <p:spPr bwMode="auto">
          <a:xfrm>
            <a:off x="0" y="5659438"/>
            <a:ext cx="9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6" name="Line 25"/>
          <p:cNvSpPr>
            <a:spLocks noChangeShapeType="1"/>
          </p:cNvSpPr>
          <p:nvPr/>
        </p:nvSpPr>
        <p:spPr bwMode="auto">
          <a:xfrm>
            <a:off x="0" y="5953125"/>
            <a:ext cx="9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7" name="Line 26"/>
          <p:cNvSpPr>
            <a:spLocks noChangeShapeType="1"/>
          </p:cNvSpPr>
          <p:nvPr/>
        </p:nvSpPr>
        <p:spPr bwMode="auto">
          <a:xfrm>
            <a:off x="2257425" y="4264025"/>
            <a:ext cx="0" cy="16922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8" name="Line 27"/>
          <p:cNvSpPr>
            <a:spLocks noChangeShapeType="1"/>
          </p:cNvSpPr>
          <p:nvPr/>
        </p:nvSpPr>
        <p:spPr bwMode="auto">
          <a:xfrm>
            <a:off x="5853113" y="4265613"/>
            <a:ext cx="0" cy="16779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9" name="Line 28"/>
          <p:cNvSpPr>
            <a:spLocks noChangeShapeType="1"/>
          </p:cNvSpPr>
          <p:nvPr/>
        </p:nvSpPr>
        <p:spPr bwMode="auto">
          <a:xfrm>
            <a:off x="0" y="1049338"/>
            <a:ext cx="9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4462400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1"/>
          <p:cNvSpPr>
            <a:spLocks noGrp="1"/>
          </p:cNvSpPr>
          <p:nvPr>
            <p:ph type="title" idx="4294967295"/>
          </p:nvPr>
        </p:nvSpPr>
        <p:spPr/>
        <p:txBody>
          <a:bodyPr/>
          <a:lstStyle/>
          <a:p>
            <a:r>
              <a:rPr lang="en-US" altLang="en-US" dirty="0" smtClean="0"/>
              <a:t>NAVAID Use and Symbols</a:t>
            </a:r>
          </a:p>
        </p:txBody>
      </p:sp>
      <p:sp>
        <p:nvSpPr>
          <p:cNvPr id="15" name="Content Placeholder 2"/>
          <p:cNvSpPr txBox="1">
            <a:spLocks/>
          </p:cNvSpPr>
          <p:nvPr/>
        </p:nvSpPr>
        <p:spPr bwMode="auto">
          <a:xfrm>
            <a:off x="428625" y="1154716"/>
            <a:ext cx="8126186" cy="1395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Aft>
                <a:spcPts val="600"/>
              </a:spcAft>
              <a:buFont typeface="Arial" panose="020B0604020202020204" pitchFamily="34" charset="0"/>
              <a:buChar char="•"/>
            </a:pPr>
            <a:r>
              <a:rPr lang="en-US" altLang="en-US" dirty="0" smtClean="0"/>
              <a:t>NAVAIDs:</a:t>
            </a:r>
          </a:p>
          <a:p>
            <a:pPr lvl="1">
              <a:lnSpc>
                <a:spcPct val="90000"/>
              </a:lnSpc>
              <a:spcAft>
                <a:spcPts val="600"/>
              </a:spcAft>
              <a:buFont typeface="Arial" panose="020B0604020202020204" pitchFamily="34" charset="0"/>
              <a:buChar char="•"/>
            </a:pPr>
            <a:r>
              <a:rPr lang="en-US" altLang="en-US" dirty="0" smtClean="0"/>
              <a:t>Define AIRWAYs</a:t>
            </a:r>
            <a:endParaRPr lang="en-US" altLang="en-US" dirty="0"/>
          </a:p>
          <a:p>
            <a:pPr lvl="1">
              <a:lnSpc>
                <a:spcPct val="90000"/>
              </a:lnSpc>
              <a:spcAft>
                <a:spcPts val="600"/>
              </a:spcAft>
              <a:buFont typeface="Arial" panose="020B0604020202020204" pitchFamily="34" charset="0"/>
              <a:buChar char="•"/>
            </a:pPr>
            <a:r>
              <a:rPr lang="en-US" altLang="en-US" sz="2400" dirty="0" smtClean="0"/>
              <a:t>Define Jet Routes</a:t>
            </a:r>
          </a:p>
          <a:p>
            <a:pPr lvl="1">
              <a:lnSpc>
                <a:spcPct val="90000"/>
              </a:lnSpc>
              <a:spcAft>
                <a:spcPts val="600"/>
              </a:spcAft>
              <a:buFont typeface="Arial" panose="020B0604020202020204" pitchFamily="34" charset="0"/>
              <a:buChar char="•"/>
            </a:pPr>
            <a:r>
              <a:rPr lang="en-US" altLang="en-US" dirty="0" smtClean="0"/>
              <a:t>Provide point-to-point guidance information or position information</a:t>
            </a:r>
          </a:p>
          <a:p>
            <a:pPr lvl="1">
              <a:lnSpc>
                <a:spcPct val="90000"/>
              </a:lnSpc>
              <a:spcAft>
                <a:spcPts val="600"/>
              </a:spcAft>
              <a:buFont typeface="Arial" panose="020B0604020202020204" pitchFamily="34" charset="0"/>
              <a:buChar char="•"/>
            </a:pPr>
            <a:endParaRPr lang="en-US" altLang="en-US" sz="600" dirty="0" smtClean="0"/>
          </a:p>
          <a:p>
            <a:pPr>
              <a:lnSpc>
                <a:spcPct val="90000"/>
              </a:lnSpc>
              <a:spcAft>
                <a:spcPts val="600"/>
              </a:spcAft>
              <a:buFont typeface="Arial" panose="020B0604020202020204" pitchFamily="34" charset="0"/>
              <a:buChar char="•"/>
            </a:pPr>
            <a:r>
              <a:rPr lang="en-US" altLang="en-US" dirty="0" smtClean="0"/>
              <a:t>NAVAID Symbols on </a:t>
            </a:r>
            <a:r>
              <a:rPr lang="en-US" altLang="en-US" dirty="0" err="1" smtClean="0"/>
              <a:t>En</a:t>
            </a:r>
            <a:r>
              <a:rPr lang="en-US" altLang="en-US" dirty="0" smtClean="0"/>
              <a:t> </a:t>
            </a:r>
            <a:r>
              <a:rPr lang="en-US" altLang="en-US" dirty="0"/>
              <a:t>Route Charts</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864" y="6254496"/>
            <a:ext cx="394233" cy="365760"/>
          </a:xfrm>
          <a:prstGeom prst="rect">
            <a:avLst/>
          </a:prstGeom>
        </p:spPr>
      </p:pic>
      <p:grpSp>
        <p:nvGrpSpPr>
          <p:cNvPr id="3" name="Group 2"/>
          <p:cNvGrpSpPr/>
          <p:nvPr/>
        </p:nvGrpSpPr>
        <p:grpSpPr>
          <a:xfrm>
            <a:off x="851617" y="4281090"/>
            <a:ext cx="6846588" cy="1425403"/>
            <a:chOff x="851617" y="4281090"/>
            <a:chExt cx="6846588" cy="1425403"/>
          </a:xfrm>
        </p:grpSpPr>
        <p:pic>
          <p:nvPicPr>
            <p:cNvPr id="11" name="Picture 10"/>
            <p:cNvPicPr>
              <a:picLocks noChangeAspect="1"/>
            </p:cNvPicPr>
            <p:nvPr/>
          </p:nvPicPr>
          <p:blipFill rotWithShape="1">
            <a:blip r:embed="rId4"/>
            <a:srcRect r="22131" b="64611"/>
            <a:stretch/>
          </p:blipFill>
          <p:spPr>
            <a:xfrm>
              <a:off x="851617" y="4742640"/>
              <a:ext cx="6846588" cy="963853"/>
            </a:xfrm>
            <a:prstGeom prst="rect">
              <a:avLst/>
            </a:prstGeom>
          </p:spPr>
        </p:pic>
        <p:pic>
          <p:nvPicPr>
            <p:cNvPr id="12" name="Picture 11"/>
            <p:cNvPicPr>
              <a:picLocks noChangeAspect="1"/>
            </p:cNvPicPr>
            <p:nvPr/>
          </p:nvPicPr>
          <p:blipFill rotWithShape="1">
            <a:blip r:embed="rId4"/>
            <a:srcRect t="71319" r="22587" b="9870"/>
            <a:stretch/>
          </p:blipFill>
          <p:spPr>
            <a:xfrm>
              <a:off x="891722" y="4281090"/>
              <a:ext cx="6806483" cy="512359"/>
            </a:xfrm>
            <a:prstGeom prst="rect">
              <a:avLst/>
            </a:prstGeom>
          </p:spPr>
        </p:pic>
      </p:grpSp>
    </p:spTree>
    <p:extLst>
      <p:ext uri="{BB962C8B-B14F-4D97-AF65-F5344CB8AC3E}">
        <p14:creationId xmlns:p14="http://schemas.microsoft.com/office/powerpoint/2010/main" val="280068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5">
                                            <p:txEl>
                                              <p:pRg st="0" end="0"/>
                                            </p:txEl>
                                          </p:spTgt>
                                        </p:tgtEl>
                                        <p:attrNameLst>
                                          <p:attrName>style.opacity</p:attrName>
                                        </p:attrNameLst>
                                      </p:cBhvr>
                                      <p:to>
                                        <p:strVal val="0.25"/>
                                      </p:to>
                                    </p:set>
                                    <p:animEffect filter="image" prLst="opacity: 0.25">
                                      <p:cBhvr rctx="IE">
                                        <p:cTn id="7" dur="indefinite"/>
                                        <p:tgtEl>
                                          <p:spTgt spid="15">
                                            <p:txEl>
                                              <p:pRg st="0" end="0"/>
                                            </p:txEl>
                                          </p:spTgt>
                                        </p:tgtEl>
                                      </p:cBhvr>
                                    </p:animEffect>
                                  </p:childTnLst>
                                </p:cTn>
                              </p:par>
                              <p:par>
                                <p:cTn id="8" presetID="9" presetClass="emph" presetSubtype="0" nodeType="withEffect">
                                  <p:stCondLst>
                                    <p:cond delay="0"/>
                                  </p:stCondLst>
                                  <p:childTnLst>
                                    <p:set>
                                      <p:cBhvr rctx="PPT">
                                        <p:cTn id="9" dur="indefinite"/>
                                        <p:tgtEl>
                                          <p:spTgt spid="15">
                                            <p:txEl>
                                              <p:pRg st="1" end="1"/>
                                            </p:txEl>
                                          </p:spTgt>
                                        </p:tgtEl>
                                        <p:attrNameLst>
                                          <p:attrName>style.opacity</p:attrName>
                                        </p:attrNameLst>
                                      </p:cBhvr>
                                      <p:to>
                                        <p:strVal val="0.25"/>
                                      </p:to>
                                    </p:set>
                                    <p:animEffect filter="image" prLst="opacity: 0.25">
                                      <p:cBhvr rctx="IE">
                                        <p:cTn id="10" dur="indefinite"/>
                                        <p:tgtEl>
                                          <p:spTgt spid="15">
                                            <p:txEl>
                                              <p:pRg st="1" end="1"/>
                                            </p:txEl>
                                          </p:spTgt>
                                        </p:tgtEl>
                                      </p:cBhvr>
                                    </p:animEffect>
                                  </p:childTnLst>
                                </p:cTn>
                              </p:par>
                              <p:par>
                                <p:cTn id="11" presetID="9" presetClass="emph" presetSubtype="0" nodeType="withEffect">
                                  <p:stCondLst>
                                    <p:cond delay="0"/>
                                  </p:stCondLst>
                                  <p:childTnLst>
                                    <p:set>
                                      <p:cBhvr rctx="PPT">
                                        <p:cTn id="12" dur="indefinite"/>
                                        <p:tgtEl>
                                          <p:spTgt spid="15">
                                            <p:txEl>
                                              <p:pRg st="2" end="2"/>
                                            </p:txEl>
                                          </p:spTgt>
                                        </p:tgtEl>
                                        <p:attrNameLst>
                                          <p:attrName>style.opacity</p:attrName>
                                        </p:attrNameLst>
                                      </p:cBhvr>
                                      <p:to>
                                        <p:strVal val="0.25"/>
                                      </p:to>
                                    </p:set>
                                    <p:animEffect filter="image" prLst="opacity: 0.25">
                                      <p:cBhvr rctx="IE">
                                        <p:cTn id="13" dur="indefinite"/>
                                        <p:tgtEl>
                                          <p:spTgt spid="15">
                                            <p:txEl>
                                              <p:pRg st="2" end="2"/>
                                            </p:txEl>
                                          </p:spTgt>
                                        </p:tgtEl>
                                      </p:cBhvr>
                                    </p:animEffect>
                                  </p:childTnLst>
                                </p:cTn>
                              </p:par>
                              <p:par>
                                <p:cTn id="14" presetID="9" presetClass="emph" presetSubtype="0" nodeType="withEffect">
                                  <p:stCondLst>
                                    <p:cond delay="0"/>
                                  </p:stCondLst>
                                  <p:childTnLst>
                                    <p:set>
                                      <p:cBhvr rctx="PPT">
                                        <p:cTn id="15" dur="indefinite"/>
                                        <p:tgtEl>
                                          <p:spTgt spid="15">
                                            <p:txEl>
                                              <p:pRg st="3" end="3"/>
                                            </p:txEl>
                                          </p:spTgt>
                                        </p:tgtEl>
                                        <p:attrNameLst>
                                          <p:attrName>style.opacity</p:attrName>
                                        </p:attrNameLst>
                                      </p:cBhvr>
                                      <p:to>
                                        <p:strVal val="0.25"/>
                                      </p:to>
                                    </p:set>
                                    <p:animEffect filter="image" prLst="opacity: 0.25">
                                      <p:cBhvr rctx="IE">
                                        <p:cTn id="16" dur="indefinite"/>
                                        <p:tgtEl>
                                          <p:spTgt spid="15">
                                            <p:txEl>
                                              <p:pRg st="3" end="3"/>
                                            </p:txEl>
                                          </p:spTgt>
                                        </p:tgtEl>
                                      </p:cBhvr>
                                    </p:animEffect>
                                  </p:childTnLst>
                                </p:cTn>
                              </p:par>
                              <p:par>
                                <p:cTn id="17" presetID="1" presetClass="entr" presetSubtype="0" fill="hold" nodeType="withEffect">
                                  <p:stCondLst>
                                    <p:cond delay="0"/>
                                  </p:stCondLst>
                                  <p:childTnLst>
                                    <p:set>
                                      <p:cBhvr>
                                        <p:cTn id="18" dur="1" fill="hold">
                                          <p:stCondLst>
                                            <p:cond delay="0"/>
                                          </p:stCondLst>
                                        </p:cTn>
                                        <p:tgtEl>
                                          <p:spTgt spid="1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Picture 29"/>
          <p:cNvPicPr>
            <a:picLocks noChangeAspect="1"/>
          </p:cNvPicPr>
          <p:nvPr/>
        </p:nvPicPr>
        <p:blipFill rotWithShape="1">
          <a:blip r:embed="rId3"/>
          <a:srcRect t="38539" r="22195" b="28465"/>
          <a:stretch/>
        </p:blipFill>
        <p:spPr>
          <a:xfrm>
            <a:off x="1118317" y="3787353"/>
            <a:ext cx="6840975" cy="898666"/>
          </a:xfrm>
          <a:prstGeom prst="rect">
            <a:avLst/>
          </a:prstGeom>
        </p:spPr>
      </p:pic>
      <p:grpSp>
        <p:nvGrpSpPr>
          <p:cNvPr id="4" name="Group 3"/>
          <p:cNvGrpSpPr/>
          <p:nvPr/>
        </p:nvGrpSpPr>
        <p:grpSpPr>
          <a:xfrm>
            <a:off x="1169028" y="4546600"/>
            <a:ext cx="6806483" cy="610925"/>
            <a:chOff x="1169028" y="4546600"/>
            <a:chExt cx="6806483" cy="610925"/>
          </a:xfrm>
        </p:grpSpPr>
        <p:pic>
          <p:nvPicPr>
            <p:cNvPr id="32" name="Picture 31"/>
            <p:cNvPicPr>
              <a:picLocks noChangeAspect="1"/>
            </p:cNvPicPr>
            <p:nvPr/>
          </p:nvPicPr>
          <p:blipFill rotWithShape="1">
            <a:blip r:embed="rId3"/>
            <a:srcRect t="71319" r="22587" b="7157"/>
            <a:stretch/>
          </p:blipFill>
          <p:spPr>
            <a:xfrm>
              <a:off x="1169028" y="4571275"/>
              <a:ext cx="6806483" cy="586250"/>
            </a:xfrm>
            <a:prstGeom prst="rect">
              <a:avLst/>
            </a:prstGeom>
          </p:spPr>
        </p:pic>
        <p:sp>
          <p:nvSpPr>
            <p:cNvPr id="3" name="Rounded Rectangle 2"/>
            <p:cNvSpPr/>
            <p:nvPr/>
          </p:nvSpPr>
          <p:spPr bwMode="auto">
            <a:xfrm>
              <a:off x="2921000" y="4546600"/>
              <a:ext cx="939800" cy="317500"/>
            </a:xfrm>
            <a:prstGeom prst="round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grpSp>
      <p:sp>
        <p:nvSpPr>
          <p:cNvPr id="8194" name="Title 1"/>
          <p:cNvSpPr>
            <a:spLocks noGrp="1"/>
          </p:cNvSpPr>
          <p:nvPr>
            <p:ph type="title" idx="4294967295"/>
          </p:nvPr>
        </p:nvSpPr>
        <p:spPr>
          <a:xfrm>
            <a:off x="428625" y="344488"/>
            <a:ext cx="9244764" cy="609600"/>
          </a:xfrm>
        </p:spPr>
        <p:txBody>
          <a:bodyPr/>
          <a:lstStyle/>
          <a:p>
            <a:r>
              <a:rPr lang="en-US" altLang="en-US" dirty="0"/>
              <a:t>NAVAID </a:t>
            </a:r>
            <a:r>
              <a:rPr lang="en-US" altLang="en-US" dirty="0" smtClean="0"/>
              <a:t>Symbols Cont’d</a:t>
            </a:r>
          </a:p>
        </p:txBody>
      </p:sp>
      <p:sp>
        <p:nvSpPr>
          <p:cNvPr id="8" name="TextBox 7"/>
          <p:cNvSpPr txBox="1"/>
          <p:nvPr/>
        </p:nvSpPr>
        <p:spPr>
          <a:xfrm>
            <a:off x="553212" y="5424007"/>
            <a:ext cx="8156258" cy="1302921"/>
          </a:xfrm>
          <a:prstGeom prst="rect">
            <a:avLst/>
          </a:prstGeom>
          <a:noFill/>
        </p:spPr>
        <p:txBody>
          <a:bodyPr wrap="square" rtlCol="0">
            <a:spAutoFit/>
          </a:bodyPr>
          <a:lstStyle/>
          <a:p>
            <a:pPr>
              <a:spcAft>
                <a:spcPts val="1000"/>
              </a:spcAft>
            </a:pPr>
            <a:r>
              <a:rPr lang="en-US" sz="2000" b="1" dirty="0" smtClean="0"/>
              <a:t>Note:  VHF/UHF is depicted in Black.  L/MF is depicted in Brown.</a:t>
            </a:r>
          </a:p>
          <a:p>
            <a:pPr>
              <a:spcAft>
                <a:spcPts val="1000"/>
              </a:spcAft>
            </a:pPr>
            <a:endParaRPr lang="en-US" b="1" dirty="0" smtClean="0"/>
          </a:p>
          <a:p>
            <a:pPr marL="684213" indent="-457200">
              <a:lnSpc>
                <a:spcPct val="90000"/>
              </a:lnSpc>
              <a:buFont typeface="Arial" panose="020B0604020202020204" pitchFamily="34" charset="0"/>
              <a:buChar char="•"/>
            </a:pPr>
            <a:endParaRPr lang="en-US" sz="2000" dirty="0"/>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5864" y="6254496"/>
            <a:ext cx="394233" cy="365760"/>
          </a:xfrm>
          <a:prstGeom prst="rect">
            <a:avLst/>
          </a:prstGeom>
        </p:spPr>
      </p:pic>
      <p:grpSp>
        <p:nvGrpSpPr>
          <p:cNvPr id="5" name="Group 4"/>
          <p:cNvGrpSpPr/>
          <p:nvPr/>
        </p:nvGrpSpPr>
        <p:grpSpPr>
          <a:xfrm>
            <a:off x="530351" y="1165753"/>
            <a:ext cx="7434554" cy="1939397"/>
            <a:chOff x="530351" y="1165753"/>
            <a:chExt cx="7434554" cy="1939397"/>
          </a:xfrm>
        </p:grpSpPr>
        <p:pic>
          <p:nvPicPr>
            <p:cNvPr id="2" name="Picture 1"/>
            <p:cNvPicPr>
              <a:picLocks noChangeAspect="1"/>
            </p:cNvPicPr>
            <p:nvPr/>
          </p:nvPicPr>
          <p:blipFill rotWithShape="1">
            <a:blip r:embed="rId3"/>
            <a:srcRect r="22131" b="64611"/>
            <a:stretch/>
          </p:blipFill>
          <p:spPr>
            <a:xfrm>
              <a:off x="1118317" y="1566789"/>
              <a:ext cx="6846588" cy="963853"/>
            </a:xfrm>
            <a:prstGeom prst="rect">
              <a:avLst/>
            </a:prstGeom>
          </p:spPr>
        </p:pic>
        <p:sp>
          <p:nvSpPr>
            <p:cNvPr id="6" name="TextBox 5"/>
            <p:cNvSpPr txBox="1"/>
            <p:nvPr/>
          </p:nvSpPr>
          <p:spPr>
            <a:xfrm>
              <a:off x="530351" y="1165753"/>
              <a:ext cx="6138077" cy="928459"/>
            </a:xfrm>
            <a:prstGeom prst="rect">
              <a:avLst/>
            </a:prstGeom>
            <a:noFill/>
          </p:spPr>
          <p:txBody>
            <a:bodyPr wrap="square" rtlCol="0">
              <a:spAutoFit/>
            </a:bodyPr>
            <a:lstStyle/>
            <a:p>
              <a:pPr>
                <a:spcAft>
                  <a:spcPts val="1000"/>
                </a:spcAft>
              </a:pPr>
              <a:r>
                <a:rPr lang="en-US" sz="2800" b="1" dirty="0">
                  <a:solidFill>
                    <a:srgbClr val="1D2F68"/>
                  </a:solidFill>
                  <a:latin typeface="+mj-lt"/>
                  <a:ea typeface="+mj-ea"/>
                  <a:cs typeface="+mj-cs"/>
                </a:rPr>
                <a:t>Non Compulsory Reporting</a:t>
              </a:r>
            </a:p>
            <a:p>
              <a:pPr marL="684213" indent="-457200">
                <a:lnSpc>
                  <a:spcPct val="90000"/>
                </a:lnSpc>
                <a:buFont typeface="Arial" panose="020B0604020202020204" pitchFamily="34" charset="0"/>
                <a:buChar char="•"/>
              </a:pPr>
              <a:endParaRPr lang="en-US" sz="2000" dirty="0"/>
            </a:p>
          </p:txBody>
        </p:sp>
        <p:pic>
          <p:nvPicPr>
            <p:cNvPr id="31" name="Picture 30"/>
            <p:cNvPicPr>
              <a:picLocks noChangeAspect="1"/>
            </p:cNvPicPr>
            <p:nvPr/>
          </p:nvPicPr>
          <p:blipFill rotWithShape="1">
            <a:blip r:embed="rId3"/>
            <a:srcRect t="71319" r="22587" b="7157"/>
            <a:stretch/>
          </p:blipFill>
          <p:spPr>
            <a:xfrm>
              <a:off x="1118317" y="2518900"/>
              <a:ext cx="6806483" cy="586250"/>
            </a:xfrm>
            <a:prstGeom prst="rect">
              <a:avLst/>
            </a:prstGeom>
          </p:spPr>
        </p:pic>
      </p:grpSp>
      <p:sp>
        <p:nvSpPr>
          <p:cNvPr id="20" name="Right Bracket 19"/>
          <p:cNvSpPr/>
          <p:nvPr/>
        </p:nvSpPr>
        <p:spPr bwMode="auto">
          <a:xfrm rot="5400000">
            <a:off x="3207353" y="698624"/>
            <a:ext cx="228600" cy="4572000"/>
          </a:xfrm>
          <a:prstGeom prst="rightBracket">
            <a:avLst/>
          </a:prstGeom>
          <a:noFill/>
          <a:ln w="53975"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24" name="Right Bracket 23"/>
          <p:cNvSpPr/>
          <p:nvPr/>
        </p:nvSpPr>
        <p:spPr bwMode="auto">
          <a:xfrm rot="5400000">
            <a:off x="6781472" y="1889928"/>
            <a:ext cx="232555" cy="2193352"/>
          </a:xfrm>
          <a:prstGeom prst="rightBracket">
            <a:avLst/>
          </a:prstGeom>
          <a:noFill/>
          <a:ln w="53975" cap="flat" cmpd="sng" algn="ctr">
            <a:solidFill>
              <a:srgbClr val="9D5E5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7" name="TextBox 6"/>
          <p:cNvSpPr txBox="1"/>
          <p:nvPr/>
        </p:nvSpPr>
        <p:spPr>
          <a:xfrm>
            <a:off x="530352" y="3390331"/>
            <a:ext cx="4887468" cy="928459"/>
          </a:xfrm>
          <a:prstGeom prst="rect">
            <a:avLst/>
          </a:prstGeom>
          <a:noFill/>
        </p:spPr>
        <p:txBody>
          <a:bodyPr wrap="square" rtlCol="0">
            <a:spAutoFit/>
          </a:bodyPr>
          <a:lstStyle/>
          <a:p>
            <a:pPr>
              <a:spcAft>
                <a:spcPts val="1000"/>
              </a:spcAft>
            </a:pPr>
            <a:r>
              <a:rPr lang="en-US" sz="2800" b="1" dirty="0">
                <a:solidFill>
                  <a:srgbClr val="1D2F68"/>
                </a:solidFill>
                <a:latin typeface="+mj-lt"/>
                <a:ea typeface="+mj-ea"/>
                <a:cs typeface="+mj-cs"/>
              </a:rPr>
              <a:t>Compulsory </a:t>
            </a:r>
            <a:r>
              <a:rPr lang="en-US" sz="2800" b="1" dirty="0" smtClean="0">
                <a:solidFill>
                  <a:srgbClr val="1D2F68"/>
                </a:solidFill>
                <a:latin typeface="+mj-lt"/>
                <a:ea typeface="+mj-ea"/>
                <a:cs typeface="+mj-cs"/>
              </a:rPr>
              <a:t>Reporting</a:t>
            </a:r>
            <a:endParaRPr lang="en-US" sz="2800" b="1" dirty="0">
              <a:solidFill>
                <a:srgbClr val="1D2F68"/>
              </a:solidFill>
              <a:latin typeface="+mj-lt"/>
              <a:ea typeface="+mj-ea"/>
              <a:cs typeface="+mj-cs"/>
            </a:endParaRPr>
          </a:p>
          <a:p>
            <a:pPr marL="684213" indent="-457200">
              <a:lnSpc>
                <a:spcPct val="90000"/>
              </a:lnSpc>
              <a:buFont typeface="Arial" panose="020B0604020202020204" pitchFamily="34" charset="0"/>
              <a:buChar char="•"/>
            </a:pPr>
            <a:endParaRPr lang="en-US" sz="2000" dirty="0"/>
          </a:p>
        </p:txBody>
      </p:sp>
      <p:sp>
        <p:nvSpPr>
          <p:cNvPr id="25" name="Right Bracket 24"/>
          <p:cNvSpPr/>
          <p:nvPr/>
        </p:nvSpPr>
        <p:spPr bwMode="auto">
          <a:xfrm rot="5400000">
            <a:off x="3192351" y="2751245"/>
            <a:ext cx="228600" cy="4572000"/>
          </a:xfrm>
          <a:prstGeom prst="rightBracket">
            <a:avLst/>
          </a:prstGeom>
          <a:noFill/>
          <a:ln w="53975"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26" name="Right Bracket 25"/>
          <p:cNvSpPr/>
          <p:nvPr/>
        </p:nvSpPr>
        <p:spPr bwMode="auto">
          <a:xfrm rot="5400000">
            <a:off x="6789638" y="3948435"/>
            <a:ext cx="216224" cy="2193353"/>
          </a:xfrm>
          <a:prstGeom prst="rightBracket">
            <a:avLst/>
          </a:prstGeom>
          <a:noFill/>
          <a:ln w="53975" cap="flat" cmpd="sng" algn="ctr">
            <a:solidFill>
              <a:srgbClr val="9D5E5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27" name="Right Arrow 26"/>
          <p:cNvSpPr/>
          <p:nvPr/>
        </p:nvSpPr>
        <p:spPr bwMode="auto">
          <a:xfrm rot="14867766">
            <a:off x="7688146" y="5207308"/>
            <a:ext cx="237315" cy="296405"/>
          </a:xfrm>
          <a:prstGeom prst="rightArrow">
            <a:avLst>
              <a:gd name="adj1" fmla="val 36876"/>
              <a:gd name="adj2" fmla="val 48807"/>
            </a:avLst>
          </a:prstGeom>
          <a:solidFill>
            <a:srgbClr val="9D5E53"/>
          </a:solidFill>
          <a:ln w="317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28" name="Right Arrow 27"/>
          <p:cNvSpPr/>
          <p:nvPr/>
        </p:nvSpPr>
        <p:spPr bwMode="auto">
          <a:xfrm rot="15106053" flipV="1">
            <a:off x="4370509" y="5206595"/>
            <a:ext cx="229191" cy="274295"/>
          </a:xfrm>
          <a:prstGeom prst="rightArrow">
            <a:avLst>
              <a:gd name="adj1" fmla="val 36876"/>
              <a:gd name="adj2" fmla="val 48807"/>
            </a:avLst>
          </a:prstGeom>
          <a:solidFill>
            <a:srgbClr val="00B0F0"/>
          </a:solidFill>
          <a:ln w="317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23" name="Right Arrow 22"/>
          <p:cNvSpPr/>
          <p:nvPr/>
        </p:nvSpPr>
        <p:spPr bwMode="auto">
          <a:xfrm rot="15010059">
            <a:off x="6203360" y="4214884"/>
            <a:ext cx="2434038" cy="194590"/>
          </a:xfrm>
          <a:prstGeom prst="rightArrow">
            <a:avLst>
              <a:gd name="adj1" fmla="val 36876"/>
              <a:gd name="adj2" fmla="val 48807"/>
            </a:avLst>
          </a:prstGeom>
          <a:solidFill>
            <a:srgbClr val="9D5E53"/>
          </a:solidFill>
          <a:ln w="317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21" name="Right Arrow 20"/>
          <p:cNvSpPr/>
          <p:nvPr/>
        </p:nvSpPr>
        <p:spPr bwMode="auto">
          <a:xfrm rot="15106053" flipV="1">
            <a:off x="2934224" y="4177253"/>
            <a:ext cx="2352694" cy="212458"/>
          </a:xfrm>
          <a:prstGeom prst="rightArrow">
            <a:avLst>
              <a:gd name="adj1" fmla="val 36876"/>
              <a:gd name="adj2" fmla="val 48807"/>
            </a:avLst>
          </a:prstGeom>
          <a:solidFill>
            <a:srgbClr val="00B0F0"/>
          </a:solidFill>
          <a:ln w="317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8720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5"/>
                                        </p:tgtEl>
                                        <p:attrNameLst>
                                          <p:attrName>style.opacity</p:attrName>
                                        </p:attrNameLst>
                                      </p:cBhvr>
                                      <p:to>
                                        <p:strVal val="0.25"/>
                                      </p:to>
                                    </p:set>
                                    <p:animEffect filter="image" prLst="opacity: 0.25">
                                      <p:cBhvr rctx="IE">
                                        <p:cTn id="19" dur="indefinite"/>
                                        <p:tgtEl>
                                          <p:spTgt spid="5"/>
                                        </p:tgtEl>
                                      </p:cBhvr>
                                    </p:animEffect>
                                  </p:childTnLst>
                                </p:cTn>
                              </p:par>
                              <p:par>
                                <p:cTn id="20" presetID="1" presetClass="exit" presetSubtype="0" fill="hold" grpId="1" nodeType="withEffect">
                                  <p:stCondLst>
                                    <p:cond delay="0"/>
                                  </p:stCondLst>
                                  <p:childTnLst>
                                    <p:set>
                                      <p:cBhvr>
                                        <p:cTn id="21" dur="1" fill="hold">
                                          <p:stCondLst>
                                            <p:cond delay="0"/>
                                          </p:stCondLst>
                                        </p:cTn>
                                        <p:tgtEl>
                                          <p:spTgt spid="21"/>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23"/>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20"/>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24"/>
                                        </p:tgtEl>
                                        <p:attrNameLst>
                                          <p:attrName>style.visibility</p:attrName>
                                        </p:attrNameLst>
                                      </p:cBhvr>
                                      <p:to>
                                        <p:strVal val="hidden"/>
                                      </p:to>
                                    </p:set>
                                  </p:childTnLst>
                                </p:cTn>
                              </p:par>
                              <p:par>
                                <p:cTn id="28" presetID="1"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animBg="1"/>
      <p:bldP spid="20" grpId="1" animBg="1"/>
      <p:bldP spid="24" grpId="0" animBg="1"/>
      <p:bldP spid="24" grpId="1" animBg="1"/>
      <p:bldP spid="7" grpId="0"/>
      <p:bldP spid="25" grpId="0" animBg="1"/>
      <p:bldP spid="26" grpId="0" animBg="1"/>
      <p:bldP spid="27" grpId="0" animBg="1"/>
      <p:bldP spid="28" grpId="0" animBg="1"/>
      <p:bldP spid="23" grpId="0" animBg="1"/>
      <p:bldP spid="23" grpId="1" animBg="1"/>
      <p:bldP spid="21" grpId="0" animBg="1"/>
      <p:bldP spid="21"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671513" y="502920"/>
            <a:ext cx="8472487" cy="609600"/>
          </a:xfrm>
        </p:spPr>
        <p:txBody>
          <a:bodyPr/>
          <a:lstStyle/>
          <a:p>
            <a:r>
              <a:rPr lang="en-US" dirty="0">
                <a:latin typeface="Arial" panose="020B0604020202020204" pitchFamily="34" charset="0"/>
                <a:ea typeface="Calibri" panose="020F0502020204030204" pitchFamily="34" charset="0"/>
                <a:cs typeface="Times New Roman" panose="02020603050405020304" pitchFamily="18" charset="0"/>
              </a:rPr>
              <a:t>Federal Airway and Jet Route Identification</a:t>
            </a:r>
            <a:endParaRPr lang="en-US" altLang="en-US" dirty="0" smtClean="0"/>
          </a:p>
        </p:txBody>
      </p:sp>
      <p:sp>
        <p:nvSpPr>
          <p:cNvPr id="4" name="Content Placeholder 2"/>
          <p:cNvSpPr txBox="1">
            <a:spLocks/>
          </p:cNvSpPr>
          <p:nvPr/>
        </p:nvSpPr>
        <p:spPr bwMode="auto">
          <a:xfrm>
            <a:off x="493776" y="1600200"/>
            <a:ext cx="8065008" cy="229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54610" lvl="0">
              <a:spcBef>
                <a:spcPts val="0"/>
              </a:spcBef>
              <a:spcAft>
                <a:spcPts val="800"/>
              </a:spcAft>
              <a:buFont typeface="Arial" panose="020B0604020202020204" pitchFamily="34" charset="0"/>
              <a:buChar char="•"/>
            </a:pPr>
            <a:r>
              <a:rPr lang="en-US" sz="2200" dirty="0">
                <a:latin typeface="Arial" panose="020B0604020202020204" pitchFamily="34" charset="0"/>
                <a:ea typeface="Calibri" panose="020F0502020204030204" pitchFamily="34" charset="0"/>
                <a:cs typeface="Times New Roman" panose="02020603050405020304" pitchFamily="18" charset="0"/>
              </a:rPr>
              <a:t>VOR federal airways - </a:t>
            </a:r>
            <a:r>
              <a:rPr lang="en-US" sz="2200" b="0" dirty="0" smtClean="0">
                <a:latin typeface="Arial" panose="020B0604020202020204" pitchFamily="34" charset="0"/>
                <a:ea typeface="Calibri" panose="020F0502020204030204" pitchFamily="34" charset="0"/>
                <a:cs typeface="Times New Roman" panose="02020603050405020304" pitchFamily="18" charset="0"/>
              </a:rPr>
              <a:t>are </a:t>
            </a:r>
            <a:r>
              <a:rPr lang="en-US" sz="2200" b="0" dirty="0">
                <a:latin typeface="Arial" panose="020B0604020202020204" pitchFamily="34" charset="0"/>
                <a:ea typeface="Calibri" panose="020F0502020204030204" pitchFamily="34" charset="0"/>
                <a:cs typeface="Times New Roman" panose="02020603050405020304" pitchFamily="18" charset="0"/>
              </a:rPr>
              <a:t>based on VOR or VORTAC NAVAIDs and are identified by a "V" (Victor) followed by the route number (e.g., “Victor Twelve”, charted as "V12").</a:t>
            </a:r>
            <a:endParaRPr lang="en-US" sz="2200" b="0" dirty="0">
              <a:latin typeface="Calibri" panose="020F0502020204030204" pitchFamily="34" charset="0"/>
              <a:ea typeface="Calibri" panose="020F0502020204030204" pitchFamily="34" charset="0"/>
              <a:cs typeface="Times New Roman" panose="02020603050405020304" pitchFamily="18" charset="0"/>
            </a:endParaRPr>
          </a:p>
          <a:p>
            <a:pPr marR="54610" lvl="0">
              <a:spcBef>
                <a:spcPts val="0"/>
              </a:spcBef>
              <a:spcAft>
                <a:spcPts val="800"/>
              </a:spcAft>
              <a:buFont typeface="Arial" panose="020B0604020202020204" pitchFamily="34" charset="0"/>
              <a:buChar char="•"/>
            </a:pPr>
            <a:r>
              <a:rPr lang="en-US" sz="2200" dirty="0">
                <a:latin typeface="Arial" panose="020B0604020202020204" pitchFamily="34" charset="0"/>
                <a:ea typeface="Calibri" panose="020F0502020204030204" pitchFamily="34" charset="0"/>
                <a:cs typeface="Times New Roman" panose="02020603050405020304" pitchFamily="18" charset="0"/>
              </a:rPr>
              <a:t>LF/MF airways </a:t>
            </a:r>
            <a:r>
              <a:rPr lang="en-US" sz="2200" dirty="0" smtClean="0">
                <a:latin typeface="Arial" panose="020B0604020202020204" pitchFamily="34" charset="0"/>
                <a:ea typeface="Calibri" panose="020F0502020204030204" pitchFamily="34" charset="0"/>
                <a:cs typeface="Times New Roman" panose="02020603050405020304" pitchFamily="18" charset="0"/>
              </a:rPr>
              <a:t>– </a:t>
            </a:r>
            <a:r>
              <a:rPr lang="en-US" sz="2200" b="0" dirty="0" smtClean="0">
                <a:latin typeface="Arial" panose="020B0604020202020204" pitchFamily="34" charset="0"/>
                <a:ea typeface="Calibri" panose="020F0502020204030204" pitchFamily="34" charset="0"/>
                <a:cs typeface="Times New Roman" panose="02020603050405020304" pitchFamily="18" charset="0"/>
              </a:rPr>
              <a:t>are based </a:t>
            </a:r>
            <a:r>
              <a:rPr lang="en-US" sz="2200" b="0" dirty="0">
                <a:latin typeface="Arial" panose="020B0604020202020204" pitchFamily="34" charset="0"/>
                <a:ea typeface="Calibri" panose="020F0502020204030204" pitchFamily="34" charset="0"/>
                <a:cs typeface="Times New Roman" panose="02020603050405020304" pitchFamily="18" charset="0"/>
              </a:rPr>
              <a:t>on LF/MF NAVAIDs - are sometimes called "colored airways" because they are identified by color name and number (e.g., "Amber One", charted as "A1").</a:t>
            </a:r>
            <a:endParaRPr lang="en-US" sz="2200" b="0" dirty="0">
              <a:latin typeface="Calibri" panose="020F0502020204030204" pitchFamily="34" charset="0"/>
              <a:ea typeface="Calibri" panose="020F0502020204030204" pitchFamily="34" charset="0"/>
              <a:cs typeface="Times New Roman" panose="02020603050405020304" pitchFamily="18" charset="0"/>
            </a:endParaRPr>
          </a:p>
          <a:p>
            <a:pPr marR="54610" lvl="0">
              <a:spcBef>
                <a:spcPts val="0"/>
              </a:spcBef>
              <a:spcAft>
                <a:spcPts val="800"/>
              </a:spcAft>
              <a:buFont typeface="Arial" panose="020B0604020202020204" pitchFamily="34" charset="0"/>
              <a:buChar char="•"/>
            </a:pPr>
            <a:r>
              <a:rPr lang="en-US" sz="2200" dirty="0">
                <a:latin typeface="Arial" panose="020B0604020202020204" pitchFamily="34" charset="0"/>
                <a:ea typeface="Calibri" panose="020F0502020204030204" pitchFamily="34" charset="0"/>
                <a:cs typeface="Times New Roman" panose="02020603050405020304" pitchFamily="18" charset="0"/>
              </a:rPr>
              <a:t>Jet routes </a:t>
            </a:r>
            <a:r>
              <a:rPr lang="en-US" sz="2200" dirty="0" smtClean="0">
                <a:latin typeface="Arial" panose="020B0604020202020204" pitchFamily="34" charset="0"/>
                <a:ea typeface="Calibri" panose="020F0502020204030204" pitchFamily="34" charset="0"/>
                <a:cs typeface="Times New Roman" panose="02020603050405020304" pitchFamily="18" charset="0"/>
              </a:rPr>
              <a:t>- </a:t>
            </a:r>
            <a:r>
              <a:rPr lang="en-US" sz="2200" b="0" dirty="0" smtClean="0">
                <a:latin typeface="Arial" panose="020B0604020202020204" pitchFamily="34" charset="0"/>
                <a:ea typeface="Calibri" panose="020F0502020204030204" pitchFamily="34" charset="0"/>
                <a:cs typeface="Times New Roman" panose="02020603050405020304" pitchFamily="18" charset="0"/>
              </a:rPr>
              <a:t>are most often based </a:t>
            </a:r>
            <a:r>
              <a:rPr lang="en-US" sz="2200" b="0" dirty="0">
                <a:latin typeface="Arial" panose="020B0604020202020204" pitchFamily="34" charset="0"/>
                <a:ea typeface="Calibri" panose="020F0502020204030204" pitchFamily="34" charset="0"/>
                <a:cs typeface="Times New Roman" panose="02020603050405020304" pitchFamily="18" charset="0"/>
              </a:rPr>
              <a:t>on VOR or VORTAC NAVAIDs, and are identified by a "J" (Jay) followed by the route number (e.g., “Jay Twelve”, charted as "J12").</a:t>
            </a:r>
            <a:endParaRPr lang="en-US" sz="2200" b="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spcBef>
                <a:spcPct val="0"/>
              </a:spcBef>
              <a:buFont typeface="+mj-lt"/>
              <a:buAutoNum type="alphaLcParenR"/>
            </a:pPr>
            <a:endParaRPr lang="en-US" altLang="en-US" sz="2000" b="0" dirty="0">
              <a:solidFill>
                <a:srgbClr val="000000"/>
              </a:solidFill>
              <a:latin typeface="Arial" panose="020B0604020202020204" pitchFamily="34" charset="0"/>
            </a:endParaRPr>
          </a:p>
          <a:p>
            <a:pPr marL="457200" lvl="0" indent="-457200">
              <a:spcBef>
                <a:spcPct val="0"/>
              </a:spcBef>
              <a:buFont typeface="+mj-lt"/>
              <a:buAutoNum type="alphaLcParenR"/>
            </a:pPr>
            <a:endParaRPr lang="en-US" altLang="en-US" sz="2000" b="0" dirty="0">
              <a:solidFill>
                <a:srgbClr val="000000"/>
              </a:solidFill>
              <a:latin typeface="Arial" panose="020B0604020202020204" pitchFamily="34" charset="0"/>
            </a:endParaRPr>
          </a:p>
          <a:p>
            <a:pPr marL="457200" lvl="0" indent="-457200">
              <a:spcBef>
                <a:spcPct val="0"/>
              </a:spcBef>
              <a:buFont typeface="+mj-lt"/>
              <a:buAutoNum type="alphaLcParenR"/>
            </a:pPr>
            <a:endParaRPr lang="en-US" altLang="en-US" sz="2000" b="0" dirty="0">
              <a:solidFill>
                <a:srgbClr val="000000"/>
              </a:solidFill>
              <a:latin typeface="Arial" panose="020B0604020202020204" pitchFamily="34" charset="0"/>
            </a:endParaRPr>
          </a:p>
          <a:p>
            <a:pPr marL="457200" lvl="0" indent="-457200">
              <a:spcBef>
                <a:spcPct val="0"/>
              </a:spcBef>
              <a:buFont typeface="+mj-lt"/>
              <a:buAutoNum type="alphaLcParenR"/>
            </a:pPr>
            <a:endParaRPr lang="en-US" altLang="en-US" sz="2000" b="0" dirty="0">
              <a:solidFill>
                <a:srgbClr val="000000"/>
              </a:solidFill>
              <a:latin typeface="Arial" panose="020B0604020202020204" pitchFamily="34" charset="0"/>
            </a:endParaRPr>
          </a:p>
          <a:p>
            <a:pPr marL="457200" lvl="0" indent="-457200">
              <a:spcBef>
                <a:spcPct val="0"/>
              </a:spcBef>
              <a:buFont typeface="+mj-lt"/>
              <a:buAutoNum type="alphaLcParenR"/>
            </a:pPr>
            <a:endParaRPr lang="en-US" altLang="en-US" sz="2000" b="0" dirty="0">
              <a:solidFill>
                <a:srgbClr val="000000"/>
              </a:solidFill>
              <a:latin typeface="Arial" panose="020B0604020202020204" pitchFamily="34" charset="0"/>
            </a:endParaRPr>
          </a:p>
          <a:p>
            <a:pPr marL="457200" lvl="0" indent="-457200">
              <a:spcBef>
                <a:spcPct val="0"/>
              </a:spcBef>
              <a:buFont typeface="+mj-lt"/>
              <a:buAutoNum type="alphaLcParenR"/>
            </a:pPr>
            <a:endParaRPr lang="en-US" sz="2000" b="0" dirty="0">
              <a:solidFill>
                <a:srgbClr val="000000"/>
              </a:solidFill>
            </a:endParaRPr>
          </a:p>
          <a:p>
            <a:pPr marL="407988" indent="-407988">
              <a:lnSpc>
                <a:spcPct val="90000"/>
              </a:lnSpc>
              <a:buFontTx/>
              <a:buNone/>
            </a:pPr>
            <a:endParaRPr lang="en-US" altLang="en-US" sz="2400" dirty="0" smtClean="0"/>
          </a:p>
          <a:p>
            <a:pPr marL="227013" indent="0">
              <a:lnSpc>
                <a:spcPct val="90000"/>
              </a:lnSpc>
              <a:buNone/>
            </a:pPr>
            <a:endParaRPr lang="en-US" sz="100" dirty="0" smtClean="0"/>
          </a:p>
        </p:txBody>
      </p:sp>
    </p:spTree>
    <p:extLst>
      <p:ext uri="{BB962C8B-B14F-4D97-AF65-F5344CB8AC3E}">
        <p14:creationId xmlns:p14="http://schemas.microsoft.com/office/powerpoint/2010/main" val="34271006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idx="4294967295"/>
          </p:nvPr>
        </p:nvSpPr>
        <p:spPr/>
        <p:txBody>
          <a:bodyPr/>
          <a:lstStyle/>
          <a:p>
            <a:r>
              <a:rPr lang="en-US" altLang="en-US" dirty="0" smtClean="0"/>
              <a:t>Knowledge Check</a:t>
            </a:r>
          </a:p>
        </p:txBody>
      </p:sp>
      <p:sp>
        <p:nvSpPr>
          <p:cNvPr id="15364" name="Content Placeholder 2"/>
          <p:cNvSpPr>
            <a:spLocks noGrp="1"/>
          </p:cNvSpPr>
          <p:nvPr>
            <p:ph idx="4294967295"/>
          </p:nvPr>
        </p:nvSpPr>
        <p:spPr/>
        <p:txBody>
          <a:bodyPr/>
          <a:lstStyle/>
          <a:p>
            <a:pPr marL="0" indent="0">
              <a:buNone/>
            </a:pPr>
            <a:r>
              <a:rPr lang="en-US" altLang="en-US" dirty="0" smtClean="0"/>
              <a:t>What prefix is used to identify jet routes?</a:t>
            </a:r>
          </a:p>
          <a:p>
            <a:pPr marL="466725" indent="-466725">
              <a:buFontTx/>
              <a:buNone/>
            </a:pPr>
            <a:endParaRPr lang="en-US" altLang="en-US" dirty="0" smtClean="0"/>
          </a:p>
          <a:p>
            <a:pPr marL="466725" indent="-466725">
              <a:spcBef>
                <a:spcPct val="65000"/>
              </a:spcBef>
              <a:buFontTx/>
              <a:buNone/>
            </a:pPr>
            <a:r>
              <a:rPr lang="en-US" altLang="en-US" sz="2400" b="0" dirty="0" smtClean="0"/>
              <a:t>A.	Route</a:t>
            </a:r>
          </a:p>
          <a:p>
            <a:pPr marL="466725" indent="-466725">
              <a:spcBef>
                <a:spcPct val="65000"/>
              </a:spcBef>
              <a:buFontTx/>
              <a:buNone/>
            </a:pPr>
            <a:r>
              <a:rPr lang="en-US" altLang="en-US" sz="2400" b="0" dirty="0" smtClean="0"/>
              <a:t>B.	VOR</a:t>
            </a:r>
          </a:p>
          <a:p>
            <a:pPr marL="466725" indent="-466725">
              <a:spcBef>
                <a:spcPct val="65000"/>
              </a:spcBef>
              <a:buFontTx/>
              <a:buNone/>
            </a:pPr>
            <a:r>
              <a:rPr lang="en-US" altLang="en-US" sz="2400" b="0" dirty="0" smtClean="0"/>
              <a:t>C.	J</a:t>
            </a:r>
          </a:p>
          <a:p>
            <a:pPr marL="466725" indent="-466725">
              <a:buFontTx/>
              <a:buNone/>
            </a:pPr>
            <a:endParaRPr lang="en-US" altLang="en-US" sz="2400" b="0" dirty="0" smtClean="0"/>
          </a:p>
          <a:p>
            <a:pPr marL="466725" indent="-466725">
              <a:buFontTx/>
              <a:buNone/>
            </a:pPr>
            <a:endParaRPr lang="en-US" altLang="en-US"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864" y="6254496"/>
            <a:ext cx="394233" cy="365760"/>
          </a:xfrm>
          <a:prstGeom prst="rect">
            <a:avLst/>
          </a:prstGeom>
        </p:spPr>
      </p:pic>
    </p:spTree>
    <p:extLst>
      <p:ext uri="{BB962C8B-B14F-4D97-AF65-F5344CB8AC3E}">
        <p14:creationId xmlns:p14="http://schemas.microsoft.com/office/powerpoint/2010/main" val="785101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15364">
                                            <p:txEl>
                                              <p:pRg st="2" end="2"/>
                                            </p:txEl>
                                          </p:spTgt>
                                        </p:tgtEl>
                                        <p:attrNameLst>
                                          <p:attrName>style.opacity</p:attrName>
                                        </p:attrNameLst>
                                      </p:cBhvr>
                                      <p:to>
                                        <p:strVal val="0.25"/>
                                      </p:to>
                                    </p:set>
                                    <p:animEffect filter="image" prLst="opacity: 0.25">
                                      <p:cBhvr rctx="IE">
                                        <p:cTn id="7" dur="indefinite"/>
                                        <p:tgtEl>
                                          <p:spTgt spid="15364">
                                            <p:txEl>
                                              <p:pRg st="2" end="2"/>
                                            </p:txEl>
                                          </p:spTgt>
                                        </p:tgtEl>
                                      </p:cBhvr>
                                    </p:animEffect>
                                  </p:childTnLst>
                                </p:cTn>
                              </p:par>
                              <p:par>
                                <p:cTn id="8" presetID="9" presetClass="emph" presetSubtype="0" nodeType="withEffect">
                                  <p:stCondLst>
                                    <p:cond delay="0"/>
                                  </p:stCondLst>
                                  <p:childTnLst>
                                    <p:set>
                                      <p:cBhvr rctx="PPT">
                                        <p:cTn id="9" dur="indefinite"/>
                                        <p:tgtEl>
                                          <p:spTgt spid="15364">
                                            <p:txEl>
                                              <p:pRg st="3" end="3"/>
                                            </p:txEl>
                                          </p:spTgt>
                                        </p:tgtEl>
                                        <p:attrNameLst>
                                          <p:attrName>style.opacity</p:attrName>
                                        </p:attrNameLst>
                                      </p:cBhvr>
                                      <p:to>
                                        <p:strVal val="0.25"/>
                                      </p:to>
                                    </p:set>
                                    <p:animEffect filter="image" prLst="opacity: 0.25">
                                      <p:cBhvr rctx="IE">
                                        <p:cTn id="10" dur="indefinite"/>
                                        <p:tgtEl>
                                          <p:spTgt spid="15364">
                                            <p:txEl>
                                              <p:pRg st="3" end="3"/>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idx="4294967295"/>
          </p:nvPr>
        </p:nvSpPr>
        <p:spPr/>
        <p:txBody>
          <a:bodyPr/>
          <a:lstStyle/>
          <a:p>
            <a:r>
              <a:rPr lang="en-US" altLang="en-US" dirty="0" smtClean="0"/>
              <a:t>Knowledge Check</a:t>
            </a:r>
          </a:p>
        </p:txBody>
      </p:sp>
      <p:sp>
        <p:nvSpPr>
          <p:cNvPr id="15364" name="Content Placeholder 2"/>
          <p:cNvSpPr>
            <a:spLocks noGrp="1"/>
          </p:cNvSpPr>
          <p:nvPr>
            <p:ph idx="4294967295"/>
          </p:nvPr>
        </p:nvSpPr>
        <p:spPr/>
        <p:txBody>
          <a:bodyPr/>
          <a:lstStyle/>
          <a:p>
            <a:pPr marL="0" indent="0">
              <a:buNone/>
            </a:pPr>
            <a:r>
              <a:rPr lang="en-US" altLang="en-US" dirty="0" smtClean="0"/>
              <a:t>Which of these are not components of Jet Routes?</a:t>
            </a:r>
          </a:p>
          <a:p>
            <a:pPr marL="466725" indent="-466725">
              <a:buFontTx/>
              <a:buNone/>
            </a:pPr>
            <a:endParaRPr lang="en-US" altLang="en-US" dirty="0" smtClean="0"/>
          </a:p>
          <a:p>
            <a:pPr marL="466725" indent="-466725">
              <a:spcBef>
                <a:spcPct val="65000"/>
              </a:spcBef>
              <a:buFontTx/>
              <a:buNone/>
            </a:pPr>
            <a:r>
              <a:rPr lang="en-US" altLang="en-US" sz="2400" b="0" dirty="0" smtClean="0"/>
              <a:t>A.	VORs</a:t>
            </a:r>
          </a:p>
          <a:p>
            <a:pPr marL="466725" indent="-466725">
              <a:spcBef>
                <a:spcPct val="65000"/>
              </a:spcBef>
              <a:buFontTx/>
              <a:buNone/>
            </a:pPr>
            <a:r>
              <a:rPr lang="en-US" altLang="en-US" sz="2400" b="0" dirty="0" smtClean="0"/>
              <a:t>B.	VORTACs</a:t>
            </a:r>
          </a:p>
          <a:p>
            <a:pPr marL="466725" indent="-466725">
              <a:spcBef>
                <a:spcPct val="65000"/>
              </a:spcBef>
              <a:buFontTx/>
              <a:buAutoNum type="alphaUcPeriod" startAt="3"/>
            </a:pPr>
            <a:r>
              <a:rPr lang="en-US" altLang="en-US" sz="2400" b="0" dirty="0" smtClean="0"/>
              <a:t>LF/MF </a:t>
            </a:r>
            <a:r>
              <a:rPr lang="en-US" altLang="en-US" sz="2400" b="0" dirty="0" err="1" smtClean="0"/>
              <a:t>Nondirectional</a:t>
            </a:r>
            <a:r>
              <a:rPr lang="en-US" altLang="en-US" sz="2400" b="0" dirty="0" smtClean="0"/>
              <a:t> Beacons</a:t>
            </a:r>
          </a:p>
          <a:p>
            <a:pPr marL="466725" indent="-466725">
              <a:spcBef>
                <a:spcPct val="65000"/>
              </a:spcBef>
              <a:buFontTx/>
              <a:buAutoNum type="alphaUcPeriod" startAt="3"/>
            </a:pPr>
            <a:r>
              <a:rPr lang="en-US" altLang="en-US" sz="2400" b="0" dirty="0" smtClean="0"/>
              <a:t>DMEs</a:t>
            </a:r>
          </a:p>
          <a:p>
            <a:pPr marL="466725" indent="-466725">
              <a:buFontTx/>
              <a:buNone/>
            </a:pPr>
            <a:endParaRPr lang="en-US" altLang="en-US" sz="2400" b="0" dirty="0" smtClean="0"/>
          </a:p>
          <a:p>
            <a:pPr marL="466725" indent="-466725">
              <a:buFontTx/>
              <a:buNone/>
            </a:pPr>
            <a:endParaRPr lang="en-US" altLang="en-US"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864" y="6254496"/>
            <a:ext cx="394233" cy="365760"/>
          </a:xfrm>
          <a:prstGeom prst="rect">
            <a:avLst/>
          </a:prstGeom>
        </p:spPr>
      </p:pic>
    </p:spTree>
    <p:extLst>
      <p:ext uri="{BB962C8B-B14F-4D97-AF65-F5344CB8AC3E}">
        <p14:creationId xmlns:p14="http://schemas.microsoft.com/office/powerpoint/2010/main" val="212360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5364">
                                            <p:txEl>
                                              <p:pRg st="2" end="2"/>
                                            </p:txEl>
                                          </p:spTgt>
                                        </p:tgtEl>
                                        <p:attrNameLst>
                                          <p:attrName>style.opacity</p:attrName>
                                        </p:attrNameLst>
                                      </p:cBhvr>
                                      <p:to>
                                        <p:strVal val="0.25"/>
                                      </p:to>
                                    </p:set>
                                    <p:animEffect filter="image" prLst="opacity: 0.25">
                                      <p:cBhvr rctx="IE">
                                        <p:cTn id="7" dur="indefinite"/>
                                        <p:tgtEl>
                                          <p:spTgt spid="15364">
                                            <p:txEl>
                                              <p:pRg st="2" end="2"/>
                                            </p:txEl>
                                          </p:spTgt>
                                        </p:tgtEl>
                                      </p:cBhvr>
                                    </p:animEffect>
                                  </p:childTnLst>
                                </p:cTn>
                              </p:par>
                              <p:par>
                                <p:cTn id="8" presetID="9" presetClass="emph" presetSubtype="0" nodeType="withEffect">
                                  <p:stCondLst>
                                    <p:cond delay="0"/>
                                  </p:stCondLst>
                                  <p:childTnLst>
                                    <p:set>
                                      <p:cBhvr rctx="PPT">
                                        <p:cTn id="9" dur="indefinite"/>
                                        <p:tgtEl>
                                          <p:spTgt spid="15364">
                                            <p:txEl>
                                              <p:pRg st="3" end="3"/>
                                            </p:txEl>
                                          </p:spTgt>
                                        </p:tgtEl>
                                        <p:attrNameLst>
                                          <p:attrName>style.opacity</p:attrName>
                                        </p:attrNameLst>
                                      </p:cBhvr>
                                      <p:to>
                                        <p:strVal val="0.25"/>
                                      </p:to>
                                    </p:set>
                                    <p:animEffect filter="image" prLst="opacity: 0.25">
                                      <p:cBhvr rctx="IE">
                                        <p:cTn id="10" dur="indefinite"/>
                                        <p:tgtEl>
                                          <p:spTgt spid="15364">
                                            <p:txEl>
                                              <p:pRg st="3" end="3"/>
                                            </p:txEl>
                                          </p:spTgt>
                                        </p:tgtEl>
                                      </p:cBhvr>
                                    </p:animEffect>
                                  </p:childTnLst>
                                </p:cTn>
                              </p:par>
                              <p:par>
                                <p:cTn id="11" presetID="9" presetClass="emph" presetSubtype="0" nodeType="withEffect">
                                  <p:stCondLst>
                                    <p:cond delay="0"/>
                                  </p:stCondLst>
                                  <p:childTnLst>
                                    <p:set>
                                      <p:cBhvr rctx="PPT">
                                        <p:cTn id="12" dur="indefinite"/>
                                        <p:tgtEl>
                                          <p:spTgt spid="15364">
                                            <p:txEl>
                                              <p:pRg st="4" end="4"/>
                                            </p:txEl>
                                          </p:spTgt>
                                        </p:tgtEl>
                                        <p:attrNameLst>
                                          <p:attrName>style.opacity</p:attrName>
                                        </p:attrNameLst>
                                      </p:cBhvr>
                                      <p:to>
                                        <p:strVal val="0.25"/>
                                      </p:to>
                                    </p:set>
                                    <p:animEffect filter="image" prLst="opacity: 0.25">
                                      <p:cBhvr rctx="IE">
                                        <p:cTn id="13" dur="indefinite"/>
                                        <p:tgtEl>
                                          <p:spTgt spid="15364">
                                            <p:txEl>
                                              <p:pRg st="4" end="4"/>
                                            </p:txEl>
                                          </p:spTgt>
                                        </p:tgtEl>
                                      </p:cBhvr>
                                    </p:animEffect>
                                  </p:childTnLst>
                                </p:cTn>
                              </p:par>
                              <p:par>
                                <p:cTn id="14" presetID="1" presetClass="exit" presetSubtype="0" fill="hold" nodeType="withEffect">
                                  <p:stCondLst>
                                    <p:cond delay="0"/>
                                  </p:stCondLst>
                                  <p:childTnLst>
                                    <p:set>
                                      <p:cBhvr>
                                        <p:cTn id="15"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00" name="Picture 16"/>
          <p:cNvPicPr>
            <a:picLocks noChangeAspect="1" noChangeArrowheads="1"/>
          </p:cNvPicPr>
          <p:nvPr/>
        </p:nvPicPr>
        <p:blipFill rotWithShape="1">
          <a:blip r:embed="rId4">
            <a:extLst>
              <a:ext uri="{28A0092B-C50C-407E-A947-70E740481C1C}">
                <a14:useLocalDpi xmlns:a14="http://schemas.microsoft.com/office/drawing/2010/main" val="0"/>
              </a:ext>
            </a:extLst>
          </a:blip>
          <a:srcRect t="3065"/>
          <a:stretch/>
        </p:blipFill>
        <p:spPr bwMode="auto">
          <a:xfrm>
            <a:off x="759958" y="987552"/>
            <a:ext cx="7599362" cy="5002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16387" name="Title 1"/>
          <p:cNvSpPr>
            <a:spLocks noGrp="1"/>
          </p:cNvSpPr>
          <p:nvPr>
            <p:ph type="title" idx="4294967295"/>
          </p:nvPr>
        </p:nvSpPr>
        <p:spPr/>
        <p:txBody>
          <a:bodyPr/>
          <a:lstStyle/>
          <a:p>
            <a:r>
              <a:rPr lang="en-US" altLang="en-US" dirty="0" smtClean="0"/>
              <a:t>Intersection</a:t>
            </a:r>
          </a:p>
        </p:txBody>
      </p:sp>
      <p:sp>
        <p:nvSpPr>
          <p:cNvPr id="16388" name="AutoShape 462"/>
          <p:cNvSpPr>
            <a:spLocks noChangeArrowheads="1"/>
          </p:cNvSpPr>
          <p:nvPr/>
        </p:nvSpPr>
        <p:spPr bwMode="auto">
          <a:xfrm>
            <a:off x="5632450" y="4029075"/>
            <a:ext cx="327025" cy="298450"/>
          </a:xfrm>
          <a:prstGeom prst="triangle">
            <a:avLst>
              <a:gd name="adj" fmla="val 50000"/>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16389" name="Text Box 464"/>
          <p:cNvSpPr txBox="1">
            <a:spLocks noChangeArrowheads="1"/>
          </p:cNvSpPr>
          <p:nvPr/>
        </p:nvSpPr>
        <p:spPr bwMode="auto">
          <a:xfrm rot="-830289">
            <a:off x="7334250" y="3453527"/>
            <a:ext cx="782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ctr" eaLnBrk="1" hangingPunct="1">
              <a:buFontTx/>
              <a:buNone/>
            </a:pPr>
            <a:r>
              <a:rPr lang="en-US" altLang="en-US" dirty="0" smtClean="0"/>
              <a:t>J13</a:t>
            </a:r>
            <a:endParaRPr lang="en-US" altLang="en-US" dirty="0"/>
          </a:p>
        </p:txBody>
      </p:sp>
      <p:sp>
        <p:nvSpPr>
          <p:cNvPr id="16390" name="Text Box 465"/>
          <p:cNvSpPr txBox="1">
            <a:spLocks noChangeArrowheads="1"/>
          </p:cNvSpPr>
          <p:nvPr/>
        </p:nvSpPr>
        <p:spPr bwMode="auto">
          <a:xfrm rot="19133930">
            <a:off x="4032106" y="4954972"/>
            <a:ext cx="1442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ctr" eaLnBrk="1" hangingPunct="1">
              <a:buFontTx/>
              <a:buNone/>
            </a:pPr>
            <a:r>
              <a:rPr lang="en-US" altLang="en-US" dirty="0" smtClean="0"/>
              <a:t>J8</a:t>
            </a:r>
            <a:endParaRPr lang="en-US" altLang="en-US" dirty="0"/>
          </a:p>
        </p:txBody>
      </p:sp>
      <p:sp>
        <p:nvSpPr>
          <p:cNvPr id="16391" name="Text Box 467"/>
          <p:cNvSpPr txBox="1">
            <a:spLocks noChangeArrowheads="1"/>
          </p:cNvSpPr>
          <p:nvPr/>
        </p:nvSpPr>
        <p:spPr bwMode="auto">
          <a:xfrm>
            <a:off x="4443413" y="3510756"/>
            <a:ext cx="173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altLang="en-US" sz="2800" dirty="0" smtClean="0"/>
              <a:t>FLYBY</a:t>
            </a:r>
            <a:endParaRPr lang="en-US" altLang="en-US" sz="2800" dirty="0"/>
          </a:p>
        </p:txBody>
      </p:sp>
      <p:sp>
        <p:nvSpPr>
          <p:cNvPr id="2" name="TextBox 1"/>
          <p:cNvSpPr txBox="1"/>
          <p:nvPr/>
        </p:nvSpPr>
        <p:spPr>
          <a:xfrm>
            <a:off x="1190625" y="1543050"/>
            <a:ext cx="4878388" cy="1569660"/>
          </a:xfrm>
          <a:prstGeom prst="rect">
            <a:avLst/>
          </a:prstGeom>
          <a:noFill/>
        </p:spPr>
        <p:txBody>
          <a:bodyPr wrap="square" rtlCol="0">
            <a:spAutoFit/>
          </a:bodyPr>
          <a:lstStyle/>
          <a:p>
            <a:r>
              <a:rPr lang="en-US" b="1" i="1" dirty="0" smtClean="0"/>
              <a:t>Intersection</a:t>
            </a:r>
            <a:r>
              <a:rPr lang="en-US" dirty="0" smtClean="0"/>
              <a:t> </a:t>
            </a:r>
            <a:r>
              <a:rPr lang="en-US" dirty="0"/>
              <a:t>is a point defined by any combination of courses, radials, or bearings of two or more navigational aids.</a:t>
            </a:r>
          </a:p>
        </p:txBody>
      </p:sp>
    </p:spTree>
    <p:custDataLst>
      <p:tags r:id="rId1"/>
    </p:custDataLst>
    <p:extLst>
      <p:ext uri="{BB962C8B-B14F-4D97-AF65-F5344CB8AC3E}">
        <p14:creationId xmlns:p14="http://schemas.microsoft.com/office/powerpoint/2010/main" val="41291758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428625" y="344488"/>
            <a:ext cx="924476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a:lstStyle>
          <a:p>
            <a:r>
              <a:rPr lang="en-US" altLang="en-US" dirty="0" smtClean="0"/>
              <a:t>Mileage Depiction</a:t>
            </a:r>
          </a:p>
        </p:txBody>
      </p:sp>
      <p:sp>
        <p:nvSpPr>
          <p:cNvPr id="7" name="Content Placeholder 2"/>
          <p:cNvSpPr txBox="1">
            <a:spLocks/>
          </p:cNvSpPr>
          <p:nvPr/>
        </p:nvSpPr>
        <p:spPr bwMode="auto">
          <a:xfrm>
            <a:off x="566928" y="1563624"/>
            <a:ext cx="8542224" cy="533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2400" dirty="0" smtClean="0"/>
              <a:t>Distance Measuring Equipment (DME) Fix</a:t>
            </a:r>
            <a:endParaRPr lang="en-US" sz="2400" dirty="0"/>
          </a:p>
          <a:p>
            <a:pPr marL="457200" lvl="1" indent="0">
              <a:spcAft>
                <a:spcPts val="600"/>
              </a:spcAft>
              <a:buNone/>
            </a:pPr>
            <a:r>
              <a:rPr lang="en-US" sz="2000" dirty="0" smtClean="0"/>
              <a:t>	VHF/UHF	   LF/MF       	 RNAV</a:t>
            </a:r>
            <a:endParaRPr lang="en-US" sz="2000" dirty="0"/>
          </a:p>
          <a:p>
            <a:pPr marL="457200" lvl="1" indent="0">
              <a:spcAft>
                <a:spcPts val="600"/>
              </a:spcAft>
              <a:buNone/>
            </a:pPr>
            <a:endParaRPr lang="en-US" sz="2000" dirty="0" smtClean="0"/>
          </a:p>
          <a:p>
            <a:pPr marL="457200" lvl="1" indent="0">
              <a:spcAft>
                <a:spcPts val="600"/>
              </a:spcAft>
              <a:buNone/>
            </a:pPr>
            <a:endParaRPr lang="en-US" sz="800" dirty="0" smtClean="0"/>
          </a:p>
          <a:p>
            <a:pPr marL="914400" lvl="2" indent="0">
              <a:buNone/>
            </a:pPr>
            <a:endParaRPr lang="en-US" sz="1600" dirty="0" smtClean="0"/>
          </a:p>
          <a:p>
            <a:pPr lvl="1"/>
            <a:endParaRPr lang="en-US" sz="2000" dirty="0" smtClean="0"/>
          </a:p>
        </p:txBody>
      </p:sp>
      <p:sp>
        <p:nvSpPr>
          <p:cNvPr id="8" name="Content Placeholder 2"/>
          <p:cNvSpPr txBox="1">
            <a:spLocks/>
          </p:cNvSpPr>
          <p:nvPr/>
        </p:nvSpPr>
        <p:spPr bwMode="auto">
          <a:xfrm>
            <a:off x="601775" y="992413"/>
            <a:ext cx="6957973" cy="517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7988" indent="-407988">
              <a:lnSpc>
                <a:spcPct val="90000"/>
              </a:lnSpc>
              <a:spcAft>
                <a:spcPts val="1000"/>
              </a:spcAft>
              <a:buFontTx/>
              <a:buNone/>
            </a:pPr>
            <a:r>
              <a:rPr lang="en-US" altLang="en-US" dirty="0">
                <a:solidFill>
                  <a:srgbClr val="1D2F68"/>
                </a:solidFill>
              </a:rPr>
              <a:t>High and Low </a:t>
            </a:r>
            <a:r>
              <a:rPr lang="en-US" altLang="en-US" dirty="0" smtClean="0">
                <a:solidFill>
                  <a:srgbClr val="1D2F68"/>
                </a:solidFill>
              </a:rPr>
              <a:t>Altitude </a:t>
            </a:r>
            <a:r>
              <a:rPr lang="en-US" altLang="en-US" dirty="0" err="1" smtClean="0">
                <a:solidFill>
                  <a:srgbClr val="1D2F68"/>
                </a:solidFill>
              </a:rPr>
              <a:t>En</a:t>
            </a:r>
            <a:r>
              <a:rPr lang="en-US" altLang="en-US" dirty="0" smtClean="0">
                <a:solidFill>
                  <a:srgbClr val="1D2F68"/>
                </a:solidFill>
              </a:rPr>
              <a:t> </a:t>
            </a:r>
            <a:r>
              <a:rPr lang="en-US" altLang="en-US" dirty="0">
                <a:solidFill>
                  <a:srgbClr val="1D2F68"/>
                </a:solidFill>
              </a:rPr>
              <a:t>Route Charts</a:t>
            </a:r>
          </a:p>
        </p:txBody>
      </p:sp>
      <p:sp>
        <p:nvSpPr>
          <p:cNvPr id="14" name="TextBox 13"/>
          <p:cNvSpPr txBox="1"/>
          <p:nvPr/>
        </p:nvSpPr>
        <p:spPr>
          <a:xfrm>
            <a:off x="5233844" y="2619784"/>
            <a:ext cx="800260" cy="357021"/>
          </a:xfrm>
          <a:prstGeom prst="rect">
            <a:avLst/>
          </a:prstGeom>
          <a:noFill/>
          <a:ln w="12700">
            <a:noFill/>
          </a:ln>
        </p:spPr>
        <p:txBody>
          <a:bodyPr wrap="square" lIns="9144" tIns="9144" rIns="9144" bIns="9144" rtlCol="0">
            <a:spAutoFit/>
          </a:bodyPr>
          <a:lstStyle/>
          <a:p>
            <a:pPr algn="ctr"/>
            <a:r>
              <a:rPr lang="en-US" sz="2200" dirty="0" smtClean="0">
                <a:latin typeface="Bahnschrift SemiLight" panose="020B0502040204020203" pitchFamily="34" charset="0"/>
              </a:rPr>
              <a:t>N/A</a:t>
            </a:r>
            <a:endParaRPr lang="en-US" sz="2200" dirty="0">
              <a:latin typeface="Bahnschrift SemiLight" panose="020B0502040204020203" pitchFamily="34" charset="0"/>
            </a:endParaRPr>
          </a:p>
        </p:txBody>
      </p:sp>
      <p:sp>
        <p:nvSpPr>
          <p:cNvPr id="15" name="TextBox 14"/>
          <p:cNvSpPr txBox="1"/>
          <p:nvPr/>
        </p:nvSpPr>
        <p:spPr>
          <a:xfrm>
            <a:off x="3585785" y="2616424"/>
            <a:ext cx="800260" cy="357021"/>
          </a:xfrm>
          <a:prstGeom prst="rect">
            <a:avLst/>
          </a:prstGeom>
          <a:noFill/>
          <a:ln w="12700">
            <a:noFill/>
          </a:ln>
        </p:spPr>
        <p:txBody>
          <a:bodyPr wrap="square" lIns="9144" tIns="9144" rIns="9144" bIns="9144" rtlCol="0">
            <a:spAutoFit/>
          </a:bodyPr>
          <a:lstStyle/>
          <a:p>
            <a:pPr algn="ctr"/>
            <a:r>
              <a:rPr lang="en-US" sz="2200" dirty="0" smtClean="0">
                <a:latin typeface="Bahnschrift SemiLight" panose="020B0502040204020203" pitchFamily="34" charset="0"/>
              </a:rPr>
              <a:t>N/A</a:t>
            </a:r>
            <a:endParaRPr lang="en-US" sz="2200" dirty="0">
              <a:latin typeface="Bahnschrift SemiLight" panose="020B0502040204020203" pitchFamily="34" charset="0"/>
            </a:endParaRPr>
          </a:p>
        </p:txBody>
      </p:sp>
      <p:sp>
        <p:nvSpPr>
          <p:cNvPr id="53" name="Content Placeholder 2"/>
          <p:cNvSpPr txBox="1">
            <a:spLocks/>
          </p:cNvSpPr>
          <p:nvPr/>
        </p:nvSpPr>
        <p:spPr bwMode="auto">
          <a:xfrm>
            <a:off x="601775" y="3426534"/>
            <a:ext cx="2479607" cy="49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Chart Example:</a:t>
            </a:r>
            <a:endParaRPr lang="en-US" altLang="en-US" sz="2000" b="0" dirty="0"/>
          </a:p>
        </p:txBody>
      </p:sp>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864" y="6254496"/>
            <a:ext cx="394233" cy="365760"/>
          </a:xfrm>
          <a:prstGeom prst="rect">
            <a:avLst/>
          </a:prstGeom>
        </p:spPr>
      </p:pic>
      <p:grpSp>
        <p:nvGrpSpPr>
          <p:cNvPr id="59" name="Group 58"/>
          <p:cNvGrpSpPr/>
          <p:nvPr/>
        </p:nvGrpSpPr>
        <p:grpSpPr>
          <a:xfrm>
            <a:off x="1574277" y="4117035"/>
            <a:ext cx="6066131" cy="610808"/>
            <a:chOff x="1574277" y="4674134"/>
            <a:chExt cx="6066131" cy="610808"/>
          </a:xfrm>
        </p:grpSpPr>
        <p:pic>
          <p:nvPicPr>
            <p:cNvPr id="56" name="Picture 55"/>
            <p:cNvPicPr>
              <a:picLocks noChangeAspect="1"/>
            </p:cNvPicPr>
            <p:nvPr/>
          </p:nvPicPr>
          <p:blipFill>
            <a:blip r:embed="rId4"/>
            <a:stretch>
              <a:fillRect/>
            </a:stretch>
          </p:blipFill>
          <p:spPr>
            <a:xfrm>
              <a:off x="5473132" y="4944158"/>
              <a:ext cx="828308" cy="338328"/>
            </a:xfrm>
            <a:prstGeom prst="rect">
              <a:avLst/>
            </a:prstGeom>
          </p:spPr>
        </p:pic>
        <p:grpSp>
          <p:nvGrpSpPr>
            <p:cNvPr id="54" name="Group 53"/>
            <p:cNvGrpSpPr/>
            <p:nvPr/>
          </p:nvGrpSpPr>
          <p:grpSpPr>
            <a:xfrm>
              <a:off x="1574277" y="4674134"/>
              <a:ext cx="6066131" cy="610808"/>
              <a:chOff x="1574277" y="4514639"/>
              <a:chExt cx="6066131" cy="610808"/>
            </a:xfrm>
          </p:grpSpPr>
          <p:cxnSp>
            <p:nvCxnSpPr>
              <p:cNvPr id="18" name="Straight Connector 17"/>
              <p:cNvCxnSpPr/>
              <p:nvPr/>
            </p:nvCxnSpPr>
            <p:spPr bwMode="auto">
              <a:xfrm>
                <a:off x="2134485" y="4763397"/>
                <a:ext cx="1371600" cy="69"/>
              </a:xfrm>
              <a:prstGeom prst="line">
                <a:avLst/>
              </a:prstGeom>
              <a:noFill/>
              <a:ln w="444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a:off x="6954608" y="4766935"/>
                <a:ext cx="685800" cy="69"/>
              </a:xfrm>
              <a:prstGeom prst="line">
                <a:avLst/>
              </a:prstGeom>
              <a:noFill/>
              <a:ln w="444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Isosceles Triangle 21"/>
              <p:cNvSpPr/>
              <p:nvPr/>
            </p:nvSpPr>
            <p:spPr bwMode="auto">
              <a:xfrm>
                <a:off x="3569883" y="4604380"/>
                <a:ext cx="233923" cy="237744"/>
              </a:xfrm>
              <a:prstGeom prst="triangl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23" name="Isosceles Triangle 22"/>
              <p:cNvSpPr/>
              <p:nvPr/>
            </p:nvSpPr>
            <p:spPr bwMode="auto">
              <a:xfrm>
                <a:off x="6603726" y="4597285"/>
                <a:ext cx="233923" cy="237744"/>
              </a:xfrm>
              <a:prstGeom prst="triangl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24" name="TextBox 23"/>
              <p:cNvSpPr txBox="1"/>
              <p:nvPr/>
            </p:nvSpPr>
            <p:spPr>
              <a:xfrm>
                <a:off x="2568039" y="4768426"/>
                <a:ext cx="513344" cy="357021"/>
              </a:xfrm>
              <a:prstGeom prst="rect">
                <a:avLst/>
              </a:prstGeom>
              <a:noFill/>
              <a:ln w="12700">
                <a:noFill/>
              </a:ln>
            </p:spPr>
            <p:txBody>
              <a:bodyPr wrap="square" lIns="9144" tIns="9144" rIns="9144" bIns="9144" rtlCol="0">
                <a:spAutoFit/>
              </a:bodyPr>
              <a:lstStyle/>
              <a:p>
                <a:pPr algn="ctr"/>
                <a:r>
                  <a:rPr lang="en-US" sz="2200" dirty="0" smtClean="0">
                    <a:latin typeface="Tw Cen MT" panose="020B0602020104020603" pitchFamily="34" charset="0"/>
                  </a:rPr>
                  <a:t>5</a:t>
                </a:r>
                <a:endParaRPr lang="en-US" sz="2200" dirty="0">
                  <a:latin typeface="Tw Cen MT" panose="020B0602020104020603" pitchFamily="34" charset="0"/>
                </a:endParaRPr>
              </a:p>
            </p:txBody>
          </p:sp>
          <p:sp>
            <p:nvSpPr>
              <p:cNvPr id="26" name="TextBox 25"/>
              <p:cNvSpPr txBox="1"/>
              <p:nvPr/>
            </p:nvSpPr>
            <p:spPr>
              <a:xfrm>
                <a:off x="4943822" y="4768426"/>
                <a:ext cx="513344" cy="357021"/>
              </a:xfrm>
              <a:prstGeom prst="rect">
                <a:avLst/>
              </a:prstGeom>
              <a:noFill/>
              <a:ln w="12700">
                <a:noFill/>
              </a:ln>
            </p:spPr>
            <p:txBody>
              <a:bodyPr wrap="square" lIns="9144" tIns="9144" rIns="9144" bIns="9144" rtlCol="0">
                <a:spAutoFit/>
              </a:bodyPr>
              <a:lstStyle/>
              <a:p>
                <a:pPr algn="ctr"/>
                <a:r>
                  <a:rPr lang="en-US" sz="2200" dirty="0" smtClean="0">
                    <a:latin typeface="Tw Cen MT" panose="020B0602020104020603" pitchFamily="34" charset="0"/>
                  </a:rPr>
                  <a:t>10</a:t>
                </a:r>
                <a:endParaRPr lang="en-US" sz="2200" dirty="0">
                  <a:latin typeface="Tw Cen MT" panose="020B0602020104020603" pitchFamily="34" charset="0"/>
                </a:endParaRPr>
              </a:p>
            </p:txBody>
          </p:sp>
          <p:pic>
            <p:nvPicPr>
              <p:cNvPr id="27" name="Picture 26"/>
              <p:cNvPicPr>
                <a:picLocks noChangeAspect="1"/>
              </p:cNvPicPr>
              <p:nvPr/>
            </p:nvPicPr>
            <p:blipFill>
              <a:blip r:embed="rId5"/>
              <a:stretch>
                <a:fillRect/>
              </a:stretch>
            </p:blipFill>
            <p:spPr>
              <a:xfrm>
                <a:off x="1574277" y="4514639"/>
                <a:ext cx="485775" cy="476250"/>
              </a:xfrm>
              <a:prstGeom prst="rect">
                <a:avLst/>
              </a:prstGeom>
            </p:spPr>
          </p:pic>
          <p:cxnSp>
            <p:nvCxnSpPr>
              <p:cNvPr id="20" name="Straight Connector 19"/>
              <p:cNvCxnSpPr/>
              <p:nvPr/>
            </p:nvCxnSpPr>
            <p:spPr bwMode="auto">
              <a:xfrm>
                <a:off x="3839256" y="4766935"/>
                <a:ext cx="2743200" cy="69"/>
              </a:xfrm>
              <a:prstGeom prst="line">
                <a:avLst/>
              </a:prstGeom>
              <a:noFill/>
              <a:ln w="444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pic>
        <p:nvPicPr>
          <p:cNvPr id="57" name="Picture 56"/>
          <p:cNvPicPr>
            <a:picLocks noChangeAspect="1"/>
          </p:cNvPicPr>
          <p:nvPr/>
        </p:nvPicPr>
        <p:blipFill>
          <a:blip r:embed="rId4"/>
          <a:stretch>
            <a:fillRect/>
          </a:stretch>
        </p:blipFill>
        <p:spPr>
          <a:xfrm>
            <a:off x="1776534" y="2625609"/>
            <a:ext cx="828308" cy="338328"/>
          </a:xfrm>
          <a:prstGeom prst="rect">
            <a:avLst/>
          </a:prstGeom>
        </p:spPr>
      </p:pic>
      <p:sp>
        <p:nvSpPr>
          <p:cNvPr id="58" name="Content Placeholder 2"/>
          <p:cNvSpPr txBox="1">
            <a:spLocks/>
          </p:cNvSpPr>
          <p:nvPr/>
        </p:nvSpPr>
        <p:spPr bwMode="auto">
          <a:xfrm>
            <a:off x="1884451" y="5035502"/>
            <a:ext cx="5439677" cy="79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0" dirty="0" smtClean="0"/>
              <a:t>First segment </a:t>
            </a:r>
            <a:r>
              <a:rPr lang="en-US" sz="2000" b="0" dirty="0"/>
              <a:t>5NM; second segment 10NM; </a:t>
            </a:r>
            <a:r>
              <a:rPr lang="en-US" sz="2000" b="0" dirty="0" smtClean="0"/>
              <a:t>                            total mileage provided </a:t>
            </a:r>
            <a:r>
              <a:rPr lang="en-US" sz="2000" b="0" dirty="0"/>
              <a:t>in encircled DME arrow.</a:t>
            </a:r>
            <a:endParaRPr lang="en-US" altLang="en-US" sz="2000" b="0" dirty="0"/>
          </a:p>
        </p:txBody>
      </p:sp>
    </p:spTree>
    <p:extLst>
      <p:ext uri="{BB962C8B-B14F-4D97-AF65-F5344CB8AC3E}">
        <p14:creationId xmlns:p14="http://schemas.microsoft.com/office/powerpoint/2010/main" val="163314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5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uild="allAtOnce"/>
      <p:bldP spid="58"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28625" y="344488"/>
            <a:ext cx="924476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a:lstStyle>
          <a:p>
            <a:r>
              <a:rPr lang="en-US" altLang="en-US" dirty="0" smtClean="0"/>
              <a:t>Mileage Depiction </a:t>
            </a:r>
            <a:r>
              <a:rPr lang="en-US" altLang="en-US" dirty="0"/>
              <a:t>Cont’d</a:t>
            </a:r>
            <a:endParaRPr lang="en-US" altLang="en-US" dirty="0" smtClean="0"/>
          </a:p>
        </p:txBody>
      </p:sp>
      <p:sp>
        <p:nvSpPr>
          <p:cNvPr id="7" name="Content Placeholder 2"/>
          <p:cNvSpPr txBox="1">
            <a:spLocks/>
          </p:cNvSpPr>
          <p:nvPr/>
        </p:nvSpPr>
        <p:spPr bwMode="auto">
          <a:xfrm>
            <a:off x="566928" y="1563624"/>
            <a:ext cx="8375053" cy="437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2400" dirty="0"/>
              <a:t>Total </a:t>
            </a:r>
            <a:r>
              <a:rPr lang="en-US" sz="2400" dirty="0" smtClean="0"/>
              <a:t>Mileage </a:t>
            </a:r>
            <a:r>
              <a:rPr lang="en-US" sz="2400" dirty="0"/>
              <a:t>between Compulsory </a:t>
            </a:r>
            <a:r>
              <a:rPr lang="en-US" sz="2400" dirty="0" smtClean="0"/>
              <a:t>Reporting Points </a:t>
            </a:r>
            <a:r>
              <a:rPr lang="en-US" sz="2400" dirty="0"/>
              <a:t>or </a:t>
            </a:r>
            <a:r>
              <a:rPr lang="en-US" sz="2400" dirty="0" smtClean="0"/>
              <a:t>NAVAIDs:</a:t>
            </a:r>
            <a:endParaRPr lang="en-US" sz="2400" b="0" dirty="0"/>
          </a:p>
          <a:p>
            <a:pPr marL="457200" lvl="1" indent="0">
              <a:spcAft>
                <a:spcPts val="600"/>
              </a:spcAft>
              <a:buNone/>
            </a:pPr>
            <a:r>
              <a:rPr lang="en-US" sz="2000" dirty="0" smtClean="0"/>
              <a:t>	VHF/UHF	     L/MF	        RNAV</a:t>
            </a:r>
            <a:endParaRPr lang="en-US" sz="2000" dirty="0"/>
          </a:p>
          <a:p>
            <a:pPr marL="457200" lvl="1" indent="0">
              <a:spcAft>
                <a:spcPts val="600"/>
              </a:spcAft>
              <a:buNone/>
            </a:pPr>
            <a:endParaRPr lang="en-US" sz="2000" dirty="0" smtClean="0"/>
          </a:p>
          <a:p>
            <a:pPr marL="457200" lvl="1" indent="0">
              <a:spcAft>
                <a:spcPts val="600"/>
              </a:spcAft>
              <a:buNone/>
            </a:pPr>
            <a:endParaRPr lang="en-US" sz="800" dirty="0" smtClean="0"/>
          </a:p>
          <a:p>
            <a:pPr>
              <a:spcAft>
                <a:spcPts val="600"/>
              </a:spcAft>
            </a:pPr>
            <a:r>
              <a:rPr lang="en-US" sz="2400" dirty="0" smtClean="0"/>
              <a:t>Mileage between other fixes, NAVAIDs and/or mileage breakdown:</a:t>
            </a:r>
          </a:p>
          <a:p>
            <a:pPr marL="457200" lvl="1" indent="0">
              <a:spcBef>
                <a:spcPct val="0"/>
              </a:spcBef>
              <a:spcAft>
                <a:spcPts val="600"/>
              </a:spcAft>
              <a:buNone/>
            </a:pPr>
            <a:r>
              <a:rPr lang="en-US" sz="2000" dirty="0">
                <a:solidFill>
                  <a:srgbClr val="000000"/>
                </a:solidFill>
                <a:latin typeface="Arial" panose="020B0604020202020204" pitchFamily="34" charset="0"/>
              </a:rPr>
              <a:t>	VHF/UHF	     </a:t>
            </a:r>
            <a:r>
              <a:rPr lang="en-US" sz="2000" dirty="0" smtClean="0">
                <a:solidFill>
                  <a:srgbClr val="000000"/>
                </a:solidFill>
                <a:latin typeface="Arial" panose="020B0604020202020204" pitchFamily="34" charset="0"/>
              </a:rPr>
              <a:t>L/MF</a:t>
            </a:r>
            <a:r>
              <a:rPr lang="en-US" sz="2000" dirty="0">
                <a:solidFill>
                  <a:srgbClr val="000000"/>
                </a:solidFill>
                <a:latin typeface="Arial" panose="020B0604020202020204" pitchFamily="34" charset="0"/>
              </a:rPr>
              <a:t>	        RNAV</a:t>
            </a:r>
          </a:p>
          <a:p>
            <a:pPr marL="914400" lvl="2" indent="0">
              <a:buNone/>
            </a:pPr>
            <a:endParaRPr lang="en-US" sz="1600" dirty="0" smtClean="0"/>
          </a:p>
          <a:p>
            <a:pPr lvl="1"/>
            <a:endParaRPr lang="en-US" sz="2000" dirty="0" smtClean="0"/>
          </a:p>
        </p:txBody>
      </p:sp>
      <p:sp>
        <p:nvSpPr>
          <p:cNvPr id="8" name="Content Placeholder 2"/>
          <p:cNvSpPr txBox="1">
            <a:spLocks/>
          </p:cNvSpPr>
          <p:nvPr/>
        </p:nvSpPr>
        <p:spPr bwMode="auto">
          <a:xfrm>
            <a:off x="644306" y="1002809"/>
            <a:ext cx="8126186" cy="39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7988" indent="-407988">
              <a:lnSpc>
                <a:spcPct val="90000"/>
              </a:lnSpc>
              <a:spcAft>
                <a:spcPts val="1000"/>
              </a:spcAft>
              <a:buFontTx/>
              <a:buNone/>
            </a:pPr>
            <a:r>
              <a:rPr lang="en-US" altLang="en-US" dirty="0">
                <a:solidFill>
                  <a:srgbClr val="1D2F68"/>
                </a:solidFill>
              </a:rPr>
              <a:t>High and Low </a:t>
            </a:r>
            <a:r>
              <a:rPr lang="en-US" altLang="en-US" dirty="0" smtClean="0">
                <a:solidFill>
                  <a:srgbClr val="1D2F68"/>
                </a:solidFill>
              </a:rPr>
              <a:t>Altitude </a:t>
            </a:r>
            <a:r>
              <a:rPr lang="en-US" altLang="en-US" dirty="0" err="1" smtClean="0">
                <a:solidFill>
                  <a:srgbClr val="1D2F68"/>
                </a:solidFill>
              </a:rPr>
              <a:t>En</a:t>
            </a:r>
            <a:r>
              <a:rPr lang="en-US" altLang="en-US" dirty="0" smtClean="0">
                <a:solidFill>
                  <a:srgbClr val="1D2F68"/>
                </a:solidFill>
              </a:rPr>
              <a:t> </a:t>
            </a:r>
            <a:r>
              <a:rPr lang="en-US" altLang="en-US" dirty="0">
                <a:solidFill>
                  <a:srgbClr val="1D2F68"/>
                </a:solidFill>
              </a:rPr>
              <a:t>Route Charts</a:t>
            </a:r>
          </a:p>
        </p:txBody>
      </p:sp>
      <p:sp>
        <p:nvSpPr>
          <p:cNvPr id="2" name="TextBox 1"/>
          <p:cNvSpPr txBox="1"/>
          <p:nvPr/>
        </p:nvSpPr>
        <p:spPr>
          <a:xfrm>
            <a:off x="1787545" y="2911640"/>
            <a:ext cx="513344" cy="357021"/>
          </a:xfrm>
          <a:prstGeom prst="rect">
            <a:avLst/>
          </a:prstGeom>
          <a:noFill/>
          <a:ln w="12700">
            <a:solidFill>
              <a:schemeClr val="tx1"/>
            </a:solidFill>
          </a:ln>
        </p:spPr>
        <p:txBody>
          <a:bodyPr wrap="square" lIns="9144" tIns="9144" rIns="9144" bIns="9144" rtlCol="0">
            <a:spAutoFit/>
          </a:bodyPr>
          <a:lstStyle/>
          <a:p>
            <a:pPr algn="ctr"/>
            <a:r>
              <a:rPr lang="en-US" sz="2200" dirty="0" smtClean="0">
                <a:latin typeface="Bahnschrift SemiLight" panose="020B0502040204020203" pitchFamily="34" charset="0"/>
              </a:rPr>
              <a:t>229</a:t>
            </a:r>
            <a:endParaRPr lang="en-US" sz="2200" dirty="0">
              <a:latin typeface="Bahnschrift SemiLight" panose="020B0502040204020203" pitchFamily="34" charset="0"/>
            </a:endParaRPr>
          </a:p>
        </p:txBody>
      </p:sp>
      <p:sp>
        <p:nvSpPr>
          <p:cNvPr id="9" name="TextBox 8"/>
          <p:cNvSpPr txBox="1"/>
          <p:nvPr/>
        </p:nvSpPr>
        <p:spPr>
          <a:xfrm>
            <a:off x="3842625" y="2911640"/>
            <a:ext cx="513344" cy="357021"/>
          </a:xfrm>
          <a:prstGeom prst="rect">
            <a:avLst/>
          </a:prstGeom>
          <a:noFill/>
          <a:ln w="12700">
            <a:solidFill>
              <a:srgbClr val="9D5E53"/>
            </a:solidFill>
          </a:ln>
        </p:spPr>
        <p:txBody>
          <a:bodyPr wrap="square" lIns="9144" tIns="9144" rIns="9144" bIns="9144" rtlCol="0">
            <a:spAutoFit/>
          </a:bodyPr>
          <a:lstStyle/>
          <a:p>
            <a:pPr algn="ctr"/>
            <a:r>
              <a:rPr lang="en-US" sz="2200" dirty="0" smtClean="0">
                <a:solidFill>
                  <a:srgbClr val="9D5E53"/>
                </a:solidFill>
                <a:latin typeface="Bahnschrift SemiLight" panose="020B0502040204020203" pitchFamily="34" charset="0"/>
              </a:rPr>
              <a:t>149</a:t>
            </a:r>
            <a:endParaRPr lang="en-US" sz="2200" dirty="0">
              <a:solidFill>
                <a:srgbClr val="9D5E53"/>
              </a:solidFill>
              <a:latin typeface="Bahnschrift SemiLight" panose="020B0502040204020203" pitchFamily="34" charset="0"/>
            </a:endParaRPr>
          </a:p>
        </p:txBody>
      </p:sp>
      <p:sp>
        <p:nvSpPr>
          <p:cNvPr id="10" name="TextBox 9"/>
          <p:cNvSpPr txBox="1"/>
          <p:nvPr/>
        </p:nvSpPr>
        <p:spPr>
          <a:xfrm>
            <a:off x="5728125" y="2915178"/>
            <a:ext cx="800260" cy="357021"/>
          </a:xfrm>
          <a:prstGeom prst="rect">
            <a:avLst/>
          </a:prstGeom>
          <a:noFill/>
          <a:ln w="12700">
            <a:noFill/>
          </a:ln>
        </p:spPr>
        <p:txBody>
          <a:bodyPr wrap="square" lIns="9144" tIns="9144" rIns="9144" bIns="9144" rtlCol="0">
            <a:spAutoFit/>
          </a:bodyPr>
          <a:lstStyle/>
          <a:p>
            <a:pPr algn="ctr"/>
            <a:r>
              <a:rPr lang="en-US" sz="2200" dirty="0" smtClean="0">
                <a:latin typeface="Bahnschrift SemiLight" panose="020B0502040204020203" pitchFamily="34" charset="0"/>
              </a:rPr>
              <a:t>N/A</a:t>
            </a:r>
            <a:endParaRPr lang="en-US" sz="2200" dirty="0">
              <a:latin typeface="Bahnschrift SemiLight" panose="020B0502040204020203" pitchFamily="34" charset="0"/>
            </a:endParaRPr>
          </a:p>
        </p:txBody>
      </p:sp>
      <p:sp>
        <p:nvSpPr>
          <p:cNvPr id="11" name="TextBox 10"/>
          <p:cNvSpPr txBox="1"/>
          <p:nvPr/>
        </p:nvSpPr>
        <p:spPr>
          <a:xfrm>
            <a:off x="1791083" y="4807808"/>
            <a:ext cx="513344" cy="357021"/>
          </a:xfrm>
          <a:prstGeom prst="rect">
            <a:avLst/>
          </a:prstGeom>
          <a:noFill/>
          <a:ln w="12700">
            <a:noFill/>
          </a:ln>
        </p:spPr>
        <p:txBody>
          <a:bodyPr wrap="square" lIns="9144" tIns="9144" rIns="9144" bIns="9144" rtlCol="0">
            <a:spAutoFit/>
          </a:bodyPr>
          <a:lstStyle/>
          <a:p>
            <a:pPr algn="ctr"/>
            <a:r>
              <a:rPr lang="en-US" sz="2200" dirty="0" smtClean="0">
                <a:latin typeface="Bahnschrift SemiLight" panose="020B0502040204020203" pitchFamily="34" charset="0"/>
              </a:rPr>
              <a:t>229</a:t>
            </a:r>
            <a:endParaRPr lang="en-US" sz="2200" dirty="0">
              <a:latin typeface="Bahnschrift SemiLight" panose="020B0502040204020203" pitchFamily="34" charset="0"/>
            </a:endParaRPr>
          </a:p>
        </p:txBody>
      </p:sp>
      <p:sp>
        <p:nvSpPr>
          <p:cNvPr id="12" name="TextBox 11"/>
          <p:cNvSpPr txBox="1"/>
          <p:nvPr/>
        </p:nvSpPr>
        <p:spPr>
          <a:xfrm>
            <a:off x="3846163" y="4786504"/>
            <a:ext cx="513344" cy="357021"/>
          </a:xfrm>
          <a:prstGeom prst="rect">
            <a:avLst/>
          </a:prstGeom>
          <a:noFill/>
          <a:ln w="12700">
            <a:noFill/>
          </a:ln>
        </p:spPr>
        <p:txBody>
          <a:bodyPr wrap="square" lIns="9144" tIns="9144" rIns="9144" bIns="9144" rtlCol="0">
            <a:spAutoFit/>
          </a:bodyPr>
          <a:lstStyle/>
          <a:p>
            <a:pPr algn="ctr"/>
            <a:r>
              <a:rPr lang="en-US" sz="2200" dirty="0" smtClean="0">
                <a:solidFill>
                  <a:srgbClr val="9D5E53"/>
                </a:solidFill>
                <a:latin typeface="Bahnschrift SemiLight" panose="020B0502040204020203" pitchFamily="34" charset="0"/>
              </a:rPr>
              <a:t>125</a:t>
            </a:r>
            <a:endParaRPr lang="en-US" sz="2200" dirty="0">
              <a:solidFill>
                <a:srgbClr val="9D5E53"/>
              </a:solidFill>
              <a:latin typeface="Bahnschrift SemiLight" panose="020B0502040204020203" pitchFamily="34" charset="0"/>
            </a:endParaRPr>
          </a:p>
        </p:txBody>
      </p:sp>
      <p:sp>
        <p:nvSpPr>
          <p:cNvPr id="13" name="TextBox 12"/>
          <p:cNvSpPr txBox="1"/>
          <p:nvPr/>
        </p:nvSpPr>
        <p:spPr>
          <a:xfrm>
            <a:off x="5871583" y="4809744"/>
            <a:ext cx="513344" cy="357021"/>
          </a:xfrm>
          <a:prstGeom prst="rect">
            <a:avLst/>
          </a:prstGeom>
          <a:noFill/>
          <a:ln w="12700">
            <a:noFill/>
          </a:ln>
        </p:spPr>
        <p:txBody>
          <a:bodyPr wrap="square" lIns="9144" tIns="9144" rIns="9144" bIns="9144" rtlCol="0">
            <a:spAutoFit/>
          </a:bodyPr>
          <a:lstStyle/>
          <a:p>
            <a:pPr algn="ctr"/>
            <a:r>
              <a:rPr lang="en-US" sz="2200" dirty="0" smtClean="0">
                <a:solidFill>
                  <a:srgbClr val="1A379D"/>
                </a:solidFill>
                <a:latin typeface="Bahnschrift SemiLight" panose="020B0502040204020203" pitchFamily="34" charset="0"/>
              </a:rPr>
              <a:t>131</a:t>
            </a:r>
            <a:endParaRPr lang="en-US" sz="2200" dirty="0">
              <a:solidFill>
                <a:srgbClr val="1A379D"/>
              </a:solidFill>
              <a:latin typeface="Bahnschrift SemiLight" panose="020B0502040204020203"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864" y="6254496"/>
            <a:ext cx="394233" cy="365760"/>
          </a:xfrm>
          <a:prstGeom prst="rect">
            <a:avLst/>
          </a:prstGeom>
        </p:spPr>
      </p:pic>
    </p:spTree>
    <p:extLst>
      <p:ext uri="{BB962C8B-B14F-4D97-AF65-F5344CB8AC3E}">
        <p14:creationId xmlns:p14="http://schemas.microsoft.com/office/powerpoint/2010/main" val="139362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7">
                                            <p:txEl>
                                              <p:pRg st="0" end="0"/>
                                            </p:txEl>
                                          </p:spTgt>
                                        </p:tgtEl>
                                        <p:attrNameLst>
                                          <p:attrName>style.opacity</p:attrName>
                                        </p:attrNameLst>
                                      </p:cBhvr>
                                      <p:to>
                                        <p:strVal val="0.25"/>
                                      </p:to>
                                    </p:set>
                                    <p:animEffect filter="image" prLst="opacity: 0.25">
                                      <p:cBhvr rctx="IE">
                                        <p:cTn id="7" dur="indefinite"/>
                                        <p:tgtEl>
                                          <p:spTgt spid="7">
                                            <p:txEl>
                                              <p:pRg st="0" end="0"/>
                                            </p:txEl>
                                          </p:spTgt>
                                        </p:tgtEl>
                                      </p:cBhvr>
                                    </p:animEffect>
                                  </p:childTnLst>
                                </p:cTn>
                              </p:par>
                              <p:par>
                                <p:cTn id="8" presetID="9" presetClass="emph" presetSubtype="0" nodeType="withEffect">
                                  <p:stCondLst>
                                    <p:cond delay="0"/>
                                  </p:stCondLst>
                                  <p:childTnLst>
                                    <p:set>
                                      <p:cBhvr rctx="PPT">
                                        <p:cTn id="9" dur="indefinite"/>
                                        <p:tgtEl>
                                          <p:spTgt spid="7">
                                            <p:txEl>
                                              <p:pRg st="1" end="1"/>
                                            </p:txEl>
                                          </p:spTgt>
                                        </p:tgtEl>
                                        <p:attrNameLst>
                                          <p:attrName>style.opacity</p:attrName>
                                        </p:attrNameLst>
                                      </p:cBhvr>
                                      <p:to>
                                        <p:strVal val="0.25"/>
                                      </p:to>
                                    </p:set>
                                    <p:animEffect filter="image" prLst="opacity: 0.25">
                                      <p:cBhvr rctx="IE">
                                        <p:cTn id="10" dur="indefinite"/>
                                        <p:tgtEl>
                                          <p:spTgt spid="7">
                                            <p:txEl>
                                              <p:pRg st="1" end="1"/>
                                            </p:txEl>
                                          </p:spTgt>
                                        </p:tgtEl>
                                      </p:cBhvr>
                                    </p:animEffect>
                                  </p:childTnLst>
                                </p:cTn>
                              </p:par>
                              <p:par>
                                <p:cTn id="11" presetID="9" presetClass="emph" presetSubtype="0" grpId="0" nodeType="withEffect">
                                  <p:stCondLst>
                                    <p:cond delay="0"/>
                                  </p:stCondLst>
                                  <p:childTnLst>
                                    <p:set>
                                      <p:cBhvr rctx="PPT">
                                        <p:cTn id="12" dur="indefinite"/>
                                        <p:tgtEl>
                                          <p:spTgt spid="2"/>
                                        </p:tgtEl>
                                        <p:attrNameLst>
                                          <p:attrName>style.opacity</p:attrName>
                                        </p:attrNameLst>
                                      </p:cBhvr>
                                      <p:to>
                                        <p:strVal val="0.25"/>
                                      </p:to>
                                    </p:set>
                                    <p:animEffect filter="image" prLst="opacity: 0.25">
                                      <p:cBhvr rctx="IE">
                                        <p:cTn id="13" dur="indefinite"/>
                                        <p:tgtEl>
                                          <p:spTgt spid="2"/>
                                        </p:tgtEl>
                                      </p:cBhvr>
                                    </p:animEffect>
                                  </p:childTnLst>
                                </p:cTn>
                              </p:par>
                              <p:par>
                                <p:cTn id="14" presetID="9" presetClass="emph" presetSubtype="0" grpId="0" nodeType="withEffect">
                                  <p:stCondLst>
                                    <p:cond delay="0"/>
                                  </p:stCondLst>
                                  <p:childTnLst>
                                    <p:set>
                                      <p:cBhvr rctx="PPT">
                                        <p:cTn id="15" dur="indefinite"/>
                                        <p:tgtEl>
                                          <p:spTgt spid="9"/>
                                        </p:tgtEl>
                                        <p:attrNameLst>
                                          <p:attrName>style.opacity</p:attrName>
                                        </p:attrNameLst>
                                      </p:cBhvr>
                                      <p:to>
                                        <p:strVal val="0.25"/>
                                      </p:to>
                                    </p:set>
                                    <p:animEffect filter="image" prLst="opacity: 0.25">
                                      <p:cBhvr rctx="IE">
                                        <p:cTn id="16" dur="indefinite"/>
                                        <p:tgtEl>
                                          <p:spTgt spid="9"/>
                                        </p:tgtEl>
                                      </p:cBhvr>
                                    </p:animEffect>
                                  </p:childTnLst>
                                </p:cTn>
                              </p:par>
                              <p:par>
                                <p:cTn id="17" presetID="9" presetClass="emph" presetSubtype="0" grpId="0" nodeType="withEffect">
                                  <p:stCondLst>
                                    <p:cond delay="0"/>
                                  </p:stCondLst>
                                  <p:childTnLst>
                                    <p:set>
                                      <p:cBhvr rctx="PPT">
                                        <p:cTn id="18" dur="indefinite"/>
                                        <p:tgtEl>
                                          <p:spTgt spid="10"/>
                                        </p:tgtEl>
                                        <p:attrNameLst>
                                          <p:attrName>style.opacity</p:attrName>
                                        </p:attrNameLst>
                                      </p:cBhvr>
                                      <p:to>
                                        <p:strVal val="0.25"/>
                                      </p:to>
                                    </p:set>
                                    <p:animEffect filter="image" prLst="opacity: 0.25">
                                      <p:cBhvr rctx="IE">
                                        <p:cTn id="19" dur="indefinite"/>
                                        <p:tgtEl>
                                          <p:spTgt spid="10"/>
                                        </p:tgtEl>
                                      </p:cBhvr>
                                    </p:animEffec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p:bldP spid="12"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0" y="625475"/>
            <a:ext cx="9144000" cy="5103813"/>
            <a:chOff x="0" y="394"/>
            <a:chExt cx="5760" cy="3215"/>
          </a:xfrm>
        </p:grpSpPr>
        <p:pic>
          <p:nvPicPr>
            <p:cNvPr id="17413" name="Picture 29" descr="map2.jpg"/>
            <p:cNvPicPr>
              <a:picLocks noChangeAspect="1"/>
            </p:cNvPicPr>
            <p:nvPr/>
          </p:nvPicPr>
          <p:blipFill>
            <a:blip r:embed="rId3">
              <a:extLst>
                <a:ext uri="{28A0092B-C50C-407E-A947-70E740481C1C}">
                  <a14:useLocalDpi xmlns:a14="http://schemas.microsoft.com/office/drawing/2010/main" val="0"/>
                </a:ext>
              </a:extLst>
            </a:blip>
            <a:srcRect l="20010" t="3888" b="30534"/>
            <a:stretch>
              <a:fillRect/>
            </a:stretch>
          </p:blipFill>
          <p:spPr bwMode="auto">
            <a:xfrm>
              <a:off x="0" y="394"/>
              <a:ext cx="5760" cy="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4" name="Group 15"/>
            <p:cNvGrpSpPr>
              <a:grpSpLocks/>
            </p:cNvGrpSpPr>
            <p:nvPr/>
          </p:nvGrpSpPr>
          <p:grpSpPr bwMode="auto">
            <a:xfrm>
              <a:off x="2935" y="3220"/>
              <a:ext cx="1289" cy="295"/>
              <a:chOff x="5061857" y="5040085"/>
              <a:chExt cx="2046514" cy="468085"/>
            </a:xfrm>
          </p:grpSpPr>
          <p:sp>
            <p:nvSpPr>
              <p:cNvPr id="6" name="Rectangle 5"/>
              <p:cNvSpPr/>
              <p:nvPr/>
            </p:nvSpPr>
            <p:spPr>
              <a:xfrm>
                <a:off x="5061857" y="5040085"/>
                <a:ext cx="2046513" cy="4680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24" name="TextBox 5"/>
              <p:cNvSpPr txBox="1">
                <a:spLocks noChangeArrowheads="1"/>
              </p:cNvSpPr>
              <p:nvPr/>
            </p:nvSpPr>
            <p:spPr bwMode="auto">
              <a:xfrm>
                <a:off x="5736619" y="5040085"/>
                <a:ext cx="1338411" cy="45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altLang="en-US" b="1">
                    <a:cs typeface="Arial" panose="020B0604020202020204" pitchFamily="34" charset="0"/>
                  </a:rPr>
                  <a:t>Q route</a:t>
                </a:r>
              </a:p>
            </p:txBody>
          </p:sp>
          <p:cxnSp>
            <p:nvCxnSpPr>
              <p:cNvPr id="8" name="Straight Arrow Connector 7"/>
              <p:cNvCxnSpPr>
                <a:cxnSpLocks noChangeShapeType="1"/>
              </p:cNvCxnSpPr>
              <p:nvPr/>
            </p:nvCxnSpPr>
            <p:spPr bwMode="auto">
              <a:xfrm rot="10800000" flipV="1">
                <a:off x="5072970" y="5270161"/>
                <a:ext cx="674763" cy="4760"/>
              </a:xfrm>
              <a:prstGeom prst="straightConnector1">
                <a:avLst/>
              </a:prstGeom>
              <a:noFill/>
              <a:ln w="38100" algn="ctr">
                <a:solidFill>
                  <a:schemeClr val="tx1"/>
                </a:solidFill>
                <a:round/>
                <a:headEnd/>
                <a:tailEnd type="arrow" w="med" len="med"/>
              </a:ln>
              <a:effectLst>
                <a:outerShdw dist="23000" dir="5400000" rotWithShape="0">
                  <a:srgbClr val="808080">
                    <a:alpha val="34999"/>
                  </a:srgbClr>
                </a:outerShdw>
              </a:effectLst>
            </p:spPr>
          </p:cxnSp>
        </p:grpSp>
        <p:grpSp>
          <p:nvGrpSpPr>
            <p:cNvPr id="17415" name="Group 20"/>
            <p:cNvGrpSpPr>
              <a:grpSpLocks/>
            </p:cNvGrpSpPr>
            <p:nvPr/>
          </p:nvGrpSpPr>
          <p:grpSpPr bwMode="auto">
            <a:xfrm>
              <a:off x="2805" y="2157"/>
              <a:ext cx="2173" cy="295"/>
              <a:chOff x="4876801" y="3418110"/>
              <a:chExt cx="3450770" cy="468085"/>
            </a:xfrm>
          </p:grpSpPr>
          <p:sp>
            <p:nvSpPr>
              <p:cNvPr id="10" name="Rectangle 9"/>
              <p:cNvSpPr/>
              <p:nvPr/>
            </p:nvSpPr>
            <p:spPr>
              <a:xfrm>
                <a:off x="4876801" y="3418110"/>
                <a:ext cx="3450769" cy="4680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21" name="TextBox 18"/>
              <p:cNvSpPr txBox="1">
                <a:spLocks noChangeArrowheads="1"/>
              </p:cNvSpPr>
              <p:nvPr/>
            </p:nvSpPr>
            <p:spPr bwMode="auto">
              <a:xfrm>
                <a:off x="5551710" y="3418110"/>
                <a:ext cx="2732984" cy="45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altLang="en-US" b="1">
                    <a:cs typeface="Arial" panose="020B0604020202020204" pitchFamily="34" charset="0"/>
                  </a:rPr>
                  <a:t>Q route waypoint</a:t>
                </a:r>
              </a:p>
            </p:txBody>
          </p:sp>
          <p:cxnSp>
            <p:nvCxnSpPr>
              <p:cNvPr id="12" name="Straight Arrow Connector 11"/>
              <p:cNvCxnSpPr>
                <a:cxnSpLocks noChangeShapeType="1"/>
              </p:cNvCxnSpPr>
              <p:nvPr/>
            </p:nvCxnSpPr>
            <p:spPr bwMode="auto">
              <a:xfrm rot="10800000" flipV="1">
                <a:off x="4887917" y="3648185"/>
                <a:ext cx="674909" cy="4761"/>
              </a:xfrm>
              <a:prstGeom prst="straightConnector1">
                <a:avLst/>
              </a:prstGeom>
              <a:noFill/>
              <a:ln w="38100" algn="ctr">
                <a:solidFill>
                  <a:schemeClr val="tx1"/>
                </a:solidFill>
                <a:round/>
                <a:headEnd/>
                <a:tailEnd type="arrow" w="med" len="med"/>
              </a:ln>
              <a:effectLst>
                <a:outerShdw dist="23000" dir="5400000" rotWithShape="0">
                  <a:srgbClr val="808080">
                    <a:alpha val="34999"/>
                  </a:srgbClr>
                </a:outerShdw>
              </a:effectLst>
            </p:spPr>
          </p:cxnSp>
        </p:grpSp>
        <p:grpSp>
          <p:nvGrpSpPr>
            <p:cNvPr id="17416" name="Group 31"/>
            <p:cNvGrpSpPr>
              <a:grpSpLocks/>
            </p:cNvGrpSpPr>
            <p:nvPr/>
          </p:nvGrpSpPr>
          <p:grpSpPr bwMode="auto">
            <a:xfrm>
              <a:off x="14" y="1382"/>
              <a:ext cx="1789" cy="295"/>
              <a:chOff x="1" y="2492828"/>
              <a:chExt cx="2841170" cy="468085"/>
            </a:xfrm>
          </p:grpSpPr>
          <p:sp>
            <p:nvSpPr>
              <p:cNvPr id="14" name="Rectangle 13"/>
              <p:cNvSpPr/>
              <p:nvPr/>
            </p:nvSpPr>
            <p:spPr>
              <a:xfrm>
                <a:off x="1" y="2492828"/>
                <a:ext cx="2753822" cy="4680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18" name="TextBox 23"/>
              <p:cNvSpPr txBox="1">
                <a:spLocks noChangeArrowheads="1"/>
              </p:cNvSpPr>
              <p:nvPr/>
            </p:nvSpPr>
            <p:spPr bwMode="auto">
              <a:xfrm>
                <a:off x="22235" y="2492828"/>
                <a:ext cx="2818936" cy="45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buFontTx/>
                  <a:buNone/>
                </a:pPr>
                <a:r>
                  <a:rPr lang="en-US" altLang="en-US" b="1">
                    <a:cs typeface="Arial" panose="020B0604020202020204" pitchFamily="34" charset="0"/>
                  </a:rPr>
                  <a:t>NRS waypoint</a:t>
                </a:r>
              </a:p>
            </p:txBody>
          </p:sp>
          <p:cxnSp>
            <p:nvCxnSpPr>
              <p:cNvPr id="16" name="Straight Arrow Connector 15"/>
              <p:cNvCxnSpPr>
                <a:cxnSpLocks noChangeShapeType="1"/>
              </p:cNvCxnSpPr>
              <p:nvPr/>
            </p:nvCxnSpPr>
            <p:spPr bwMode="auto">
              <a:xfrm flipV="1">
                <a:off x="2231328" y="2721317"/>
                <a:ext cx="511379" cy="1587"/>
              </a:xfrm>
              <a:prstGeom prst="straightConnector1">
                <a:avLst/>
              </a:prstGeom>
              <a:noFill/>
              <a:ln w="38100" algn="ctr">
                <a:solidFill>
                  <a:schemeClr val="tx1"/>
                </a:solidFill>
                <a:round/>
                <a:headEnd/>
                <a:tailEnd type="arrow" w="med" len="med"/>
              </a:ln>
              <a:effectLst>
                <a:outerShdw dist="23000" dir="5400000" rotWithShape="0">
                  <a:srgbClr val="808080">
                    <a:alpha val="34999"/>
                  </a:srgbClr>
                </a:outerShdw>
              </a:effectLst>
            </p:spPr>
          </p:cxnSp>
        </p:grpSp>
      </p:grpSp>
      <p:sp>
        <p:nvSpPr>
          <p:cNvPr id="17411" name="Title 1"/>
          <p:cNvSpPr>
            <a:spLocks noGrp="1"/>
          </p:cNvSpPr>
          <p:nvPr>
            <p:ph type="title" idx="4294967295"/>
          </p:nvPr>
        </p:nvSpPr>
        <p:spPr>
          <a:xfrm>
            <a:off x="428625" y="19050"/>
            <a:ext cx="8472488" cy="641350"/>
          </a:xfrm>
        </p:spPr>
        <p:txBody>
          <a:bodyPr/>
          <a:lstStyle/>
          <a:p>
            <a:r>
              <a:rPr lang="en-US" altLang="en-US" dirty="0" smtClean="0"/>
              <a:t>RNAV Routes and Waypoints</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5212"/>
          <a:stretch/>
        </p:blipFill>
        <p:spPr>
          <a:xfrm>
            <a:off x="2571180" y="2039112"/>
            <a:ext cx="1378448" cy="725422"/>
          </a:xfrm>
          <a:prstGeom prst="rect">
            <a:avLst/>
          </a:prstGeom>
          <a:ln w="12700">
            <a:solidFill>
              <a:schemeClr val="tx1"/>
            </a:solidFill>
          </a:ln>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26580" r="13729" b="22520"/>
          <a:stretch/>
        </p:blipFill>
        <p:spPr>
          <a:xfrm>
            <a:off x="3714750" y="3328416"/>
            <a:ext cx="1009650" cy="944628"/>
          </a:xfrm>
          <a:prstGeom prst="rect">
            <a:avLst/>
          </a:prstGeom>
          <a:ln w="12700">
            <a:solidFill>
              <a:schemeClr val="tx1"/>
            </a:solidFill>
          </a:ln>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64500" y="6249988"/>
            <a:ext cx="3937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l="21459" t="18698" r="33709" b="7459"/>
          <a:stretch/>
        </p:blipFill>
        <p:spPr>
          <a:xfrm rot="18923700">
            <a:off x="3499690" y="4869502"/>
            <a:ext cx="1528550" cy="941695"/>
          </a:xfrm>
          <a:prstGeom prst="rect">
            <a:avLst/>
          </a:prstGeom>
          <a:ln w="12700">
            <a:solidFill>
              <a:schemeClr val="tx1"/>
            </a:solidFill>
          </a:ln>
        </p:spPr>
      </p:pic>
      <p:cxnSp>
        <p:nvCxnSpPr>
          <p:cNvPr id="21" name="Straight Arrow Connector 20"/>
          <p:cNvCxnSpPr>
            <a:cxnSpLocks noChangeShapeType="1"/>
          </p:cNvCxnSpPr>
          <p:nvPr/>
        </p:nvCxnSpPr>
        <p:spPr bwMode="auto">
          <a:xfrm flipH="1">
            <a:off x="4906682" y="5341938"/>
            <a:ext cx="449543" cy="0"/>
          </a:xfrm>
          <a:prstGeom prst="straightConnector1">
            <a:avLst/>
          </a:prstGeom>
          <a:noFill/>
          <a:ln w="38100" algn="ctr">
            <a:solidFill>
              <a:schemeClr val="tx1"/>
            </a:solidFill>
            <a:round/>
            <a:headEnd/>
            <a:tailEnd type="arrow" w="med" len="med"/>
          </a:ln>
          <a:effectLst>
            <a:outerShdw dist="23000" dir="5400000" rotWithShape="0">
              <a:srgbClr val="808080">
                <a:alpha val="34999"/>
              </a:srgbClr>
            </a:outerShdw>
          </a:effectLst>
        </p:spPr>
      </p:cxnSp>
      <p:cxnSp>
        <p:nvCxnSpPr>
          <p:cNvPr id="22" name="Straight Arrow Connector 21"/>
          <p:cNvCxnSpPr>
            <a:cxnSpLocks noChangeShapeType="1"/>
          </p:cNvCxnSpPr>
          <p:nvPr/>
        </p:nvCxnSpPr>
        <p:spPr bwMode="auto">
          <a:xfrm flipH="1">
            <a:off x="4659313" y="3654425"/>
            <a:ext cx="490537" cy="0"/>
          </a:xfrm>
          <a:prstGeom prst="straightConnector1">
            <a:avLst/>
          </a:prstGeom>
          <a:noFill/>
          <a:ln w="38100" algn="ctr">
            <a:solidFill>
              <a:schemeClr val="tx1"/>
            </a:solidFill>
            <a:round/>
            <a:headEnd/>
            <a:tailEnd type="arrow" w="med" len="med"/>
          </a:ln>
          <a:effectLst>
            <a:outerShdw dist="23000" dir="5400000" rotWithShape="0">
              <a:srgbClr val="808080">
                <a:alpha val="34999"/>
              </a:srgbClr>
            </a:outerShdw>
          </a:effectLst>
        </p:spPr>
      </p:cxnSp>
      <p:cxnSp>
        <p:nvCxnSpPr>
          <p:cNvPr id="23" name="Straight Arrow Connector 22"/>
          <p:cNvCxnSpPr>
            <a:cxnSpLocks noChangeShapeType="1"/>
          </p:cNvCxnSpPr>
          <p:nvPr/>
        </p:nvCxnSpPr>
        <p:spPr bwMode="auto">
          <a:xfrm flipV="1">
            <a:off x="2263775" y="2422525"/>
            <a:ext cx="413684" cy="1588"/>
          </a:xfrm>
          <a:prstGeom prst="straightConnector1">
            <a:avLst/>
          </a:prstGeom>
          <a:noFill/>
          <a:ln w="38100" algn="ctr">
            <a:solidFill>
              <a:schemeClr val="tx1"/>
            </a:solidFill>
            <a:round/>
            <a:headEnd/>
            <a:tailEnd type="arrow" w="med" len="med"/>
          </a:ln>
          <a:effectLst>
            <a:outerShdw dist="23000" dir="5400000" rotWithShape="0">
              <a:srgbClr val="808080">
                <a:alpha val="34999"/>
              </a:srgbClr>
            </a:outerShdw>
          </a:effectLst>
        </p:spPr>
      </p:cxnSp>
    </p:spTree>
    <p:extLst>
      <p:ext uri="{BB962C8B-B14F-4D97-AF65-F5344CB8AC3E}">
        <p14:creationId xmlns:p14="http://schemas.microsoft.com/office/powerpoint/2010/main" val="39959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2" presetClass="entr" presetSubtype="8" fill="hold" nodeType="withEffect">
                                  <p:stCondLst>
                                    <p:cond delay="20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22" presetClass="entr" presetSubtype="2" fill="hold" nodeType="withEffect">
                                  <p:stCondLst>
                                    <p:cond delay="200"/>
                                  </p:stCondLst>
                                  <p:childTnLst>
                                    <p:set>
                                      <p:cBhvr>
                                        <p:cTn id="21" dur="1" fill="hold">
                                          <p:stCondLst>
                                            <p:cond delay="0"/>
                                          </p:stCondLst>
                                        </p:cTn>
                                        <p:tgtEl>
                                          <p:spTgt spid="22"/>
                                        </p:tgtEl>
                                        <p:attrNameLst>
                                          <p:attrName>style.visibility</p:attrName>
                                        </p:attrNameLst>
                                      </p:cBhvr>
                                      <p:to>
                                        <p:strVal val="visible"/>
                                      </p:to>
                                    </p:set>
                                    <p:animEffect transition="in" filter="wipe(righ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par>
                                <p:cTn id="30" presetID="8" presetClass="emph" presetSubtype="0" fill="hold" nodeType="withEffect">
                                  <p:stCondLst>
                                    <p:cond delay="0"/>
                                  </p:stCondLst>
                                  <p:childTnLst>
                                    <p:animRot by="2700000">
                                      <p:cBhvr>
                                        <p:cTn id="31" dur="500" fill="hold"/>
                                        <p:tgtEl>
                                          <p:spTgt spid="3"/>
                                        </p:tgtEl>
                                        <p:attrNameLst>
                                          <p:attrName>r</p:attrName>
                                        </p:attrNameLst>
                                      </p:cBhvr>
                                    </p:animRot>
                                  </p:childTnLst>
                                </p:cTn>
                              </p:par>
                              <p:par>
                                <p:cTn id="32" presetID="22" presetClass="entr" presetSubtype="2" fill="hold" nodeType="withEffect">
                                  <p:stCondLst>
                                    <p:cond delay="200"/>
                                  </p:stCondLst>
                                  <p:childTnLst>
                                    <p:set>
                                      <p:cBhvr>
                                        <p:cTn id="33" dur="1" fill="hold">
                                          <p:stCondLst>
                                            <p:cond delay="0"/>
                                          </p:stCondLst>
                                        </p:cTn>
                                        <p:tgtEl>
                                          <p:spTgt spid="21"/>
                                        </p:tgtEl>
                                        <p:attrNameLst>
                                          <p:attrName>style.visibility</p:attrName>
                                        </p:attrNameLst>
                                      </p:cBhvr>
                                      <p:to>
                                        <p:strVal val="visible"/>
                                      </p:to>
                                    </p:set>
                                    <p:animEffect transition="in" filter="wipe(right)">
                                      <p:cBhvr>
                                        <p:cTn id="34" dur="500"/>
                                        <p:tgtEl>
                                          <p:spTgt spid="21"/>
                                        </p:tgtEl>
                                      </p:cBhvr>
                                    </p:animEffect>
                                  </p:childTnLst>
                                </p:cTn>
                              </p:par>
                              <p:par>
                                <p:cTn id="35" presetID="1" presetClass="exit" presetSubtype="0" fill="hold" nodeType="withEffect">
                                  <p:stCondLst>
                                    <p:cond delay="0"/>
                                  </p:stCondLst>
                                  <p:childTnLst>
                                    <p:set>
                                      <p:cBhvr>
                                        <p:cTn id="36"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8625" y="344488"/>
            <a:ext cx="8472488" cy="609600"/>
          </a:xfrm>
          <a:prstGeom prst="rect">
            <a:avLst/>
          </a:prstGeom>
        </p:spPr>
        <p:txBody>
          <a:bodyPr/>
          <a:lst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a:lstStyle>
          <a:p>
            <a:r>
              <a:rPr lang="en-US" altLang="en-US" dirty="0" smtClean="0"/>
              <a:t>OJT and Certification</a:t>
            </a:r>
          </a:p>
        </p:txBody>
      </p:sp>
      <p:sp>
        <p:nvSpPr>
          <p:cNvPr id="6" name="Content Placeholder 2"/>
          <p:cNvSpPr txBox="1">
            <a:spLocks/>
          </p:cNvSpPr>
          <p:nvPr/>
        </p:nvSpPr>
        <p:spPr bwMode="auto">
          <a:xfrm>
            <a:off x="493776" y="1371600"/>
            <a:ext cx="8126186"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7988" indent="-407988">
              <a:lnSpc>
                <a:spcPct val="90000"/>
              </a:lnSpc>
              <a:spcAft>
                <a:spcPts val="1000"/>
              </a:spcAft>
              <a:buFontTx/>
              <a:buNone/>
            </a:pPr>
            <a:r>
              <a:rPr lang="en-US" altLang="en-US" dirty="0" smtClean="0"/>
              <a:t>OJT</a:t>
            </a:r>
          </a:p>
          <a:p>
            <a:pPr marL="461963" indent="-234950">
              <a:lnSpc>
                <a:spcPct val="90000"/>
              </a:lnSpc>
              <a:buFont typeface="Arial" panose="020B0604020202020204" pitchFamily="34" charset="0"/>
              <a:buChar char="•"/>
            </a:pPr>
            <a:r>
              <a:rPr lang="en-US" sz="2400" b="0" dirty="0"/>
              <a:t>After successful completion of instructor-led training, OJT must be conducted in the operational environment in accordance with chapter 6 of FAA Order </a:t>
            </a:r>
            <a:r>
              <a:rPr lang="en-US" sz="2400" b="0" dirty="0" smtClean="0"/>
              <a:t>3120.4.</a:t>
            </a:r>
          </a:p>
          <a:p>
            <a:pPr marL="407988" indent="-407988">
              <a:lnSpc>
                <a:spcPct val="90000"/>
              </a:lnSpc>
              <a:spcAft>
                <a:spcPts val="1000"/>
              </a:spcAft>
              <a:buNone/>
            </a:pPr>
            <a:r>
              <a:rPr lang="en-US" dirty="0"/>
              <a:t>Certification</a:t>
            </a:r>
          </a:p>
          <a:p>
            <a:pPr marL="461963" lvl="0" indent="-234950"/>
            <a:r>
              <a:rPr lang="en-US" altLang="en-US" sz="2400" b="0" dirty="0"/>
              <a:t>Successful completion of OJT results in certification.</a:t>
            </a:r>
            <a:endParaRPr lang="en-US" altLang="en-US" sz="2000" dirty="0" smtClean="0"/>
          </a:p>
        </p:txBody>
      </p:sp>
    </p:spTree>
    <p:extLst>
      <p:ext uri="{BB962C8B-B14F-4D97-AF65-F5344CB8AC3E}">
        <p14:creationId xmlns:p14="http://schemas.microsoft.com/office/powerpoint/2010/main" val="941307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428625" y="328613"/>
            <a:ext cx="8472488" cy="1190625"/>
          </a:xfrm>
        </p:spPr>
        <p:txBody>
          <a:bodyPr/>
          <a:lstStyle/>
          <a:p>
            <a:r>
              <a:rPr lang="en-US" altLang="en-US" dirty="0" smtClean="0"/>
              <a:t>Q Routes and T Routes Altitude Limits</a:t>
            </a:r>
          </a:p>
        </p:txBody>
      </p:sp>
      <p:grpSp>
        <p:nvGrpSpPr>
          <p:cNvPr id="2" name="Group 18"/>
          <p:cNvGrpSpPr>
            <a:grpSpLocks/>
          </p:cNvGrpSpPr>
          <p:nvPr/>
        </p:nvGrpSpPr>
        <p:grpSpPr bwMode="auto">
          <a:xfrm>
            <a:off x="293688" y="1601434"/>
            <a:ext cx="8493125" cy="4217988"/>
            <a:chOff x="0" y="941"/>
            <a:chExt cx="5760" cy="2861"/>
          </a:xfrm>
        </p:grpSpPr>
        <p:pic>
          <p:nvPicPr>
            <p:cNvPr id="9221" name="Picture 3" descr="Federal Airways and Jet Routes Altitude Limits.jpg"/>
            <p:cNvPicPr>
              <a:picLocks noChangeAspect="1"/>
            </p:cNvPicPr>
            <p:nvPr/>
          </p:nvPicPr>
          <p:blipFill>
            <a:blip r:embed="rId4">
              <a:extLst>
                <a:ext uri="{28A0092B-C50C-407E-A947-70E740481C1C}">
                  <a14:useLocalDpi xmlns:a14="http://schemas.microsoft.com/office/drawing/2010/main" val="0"/>
                </a:ext>
              </a:extLst>
            </a:blip>
            <a:srcRect t="19179" b="8501"/>
            <a:stretch>
              <a:fillRect/>
            </a:stretch>
          </p:blipFill>
          <p:spPr bwMode="auto">
            <a:xfrm>
              <a:off x="0" y="941"/>
              <a:ext cx="5760" cy="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9"/>
            <p:cNvSpPr>
              <a:spLocks/>
            </p:cNvSpPr>
            <p:nvPr/>
          </p:nvSpPr>
          <p:spPr bwMode="auto">
            <a:xfrm>
              <a:off x="3219" y="1163"/>
              <a:ext cx="2460" cy="1"/>
            </a:xfrm>
            <a:custGeom>
              <a:avLst/>
              <a:gdLst>
                <a:gd name="T0" fmla="*/ 0 w 2460"/>
                <a:gd name="T1" fmla="*/ 2518569 h 1"/>
                <a:gd name="T2" fmla="*/ 2147483647 w 2460"/>
                <a:gd name="T3" fmla="*/ 0 h 1"/>
                <a:gd name="T4" fmla="*/ 0 60000 65536"/>
                <a:gd name="T5" fmla="*/ 0 60000 65536"/>
                <a:gd name="T6" fmla="*/ 0 w 2460"/>
                <a:gd name="T7" fmla="*/ 0 h 1"/>
                <a:gd name="T8" fmla="*/ 2460 w 2460"/>
                <a:gd name="T9" fmla="*/ 1 h 1"/>
              </a:gdLst>
              <a:ahLst/>
              <a:cxnLst>
                <a:cxn ang="T4">
                  <a:pos x="T0" y="T1"/>
                </a:cxn>
                <a:cxn ang="T5">
                  <a:pos x="T2" y="T3"/>
                </a:cxn>
              </a:cxnLst>
              <a:rect l="T6" t="T7" r="T8" b="T9"/>
              <a:pathLst>
                <a:path w="2460" h="1">
                  <a:moveTo>
                    <a:pt x="0" y="1"/>
                  </a:moveTo>
                  <a:lnTo>
                    <a:pt x="2460" y="0"/>
                  </a:lnTo>
                </a:path>
              </a:pathLst>
            </a:custGeom>
            <a:noFill/>
            <a:ln w="57150">
              <a:solidFill>
                <a:schemeClr val="bg1"/>
              </a:solidFill>
              <a:round/>
              <a:headEnd/>
              <a:tailEnd/>
            </a:ln>
            <a:effectLst>
              <a:outerShdw dist="38100" dir="2700000" algn="tl" rotWithShape="0">
                <a:srgbClr val="808080">
                  <a:alpha val="39999"/>
                </a:srgbClr>
              </a:outerShdw>
            </a:effectLst>
          </p:spPr>
          <p:txBody>
            <a:bodyPr/>
            <a:lstStyle/>
            <a:p>
              <a:pPr>
                <a:defRPr/>
              </a:pPr>
              <a:endParaRPr lang="en-US">
                <a:latin typeface="Arial" charset="0"/>
              </a:endParaRPr>
            </a:p>
          </p:txBody>
        </p:sp>
        <p:sp>
          <p:nvSpPr>
            <p:cNvPr id="9223" name="Line 51"/>
            <p:cNvSpPr>
              <a:spLocks noChangeShapeType="1"/>
            </p:cNvSpPr>
            <p:nvPr/>
          </p:nvSpPr>
          <p:spPr bwMode="auto">
            <a:xfrm>
              <a:off x="1670" y="2446"/>
              <a:ext cx="0" cy="896"/>
            </a:xfrm>
            <a:prstGeom prst="line">
              <a:avLst/>
            </a:prstGeom>
            <a:noFill/>
            <a:ln w="38100">
              <a:solidFill>
                <a:srgbClr val="FF9933"/>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4" name="Line 52"/>
            <p:cNvSpPr>
              <a:spLocks noChangeShapeType="1"/>
            </p:cNvSpPr>
            <p:nvPr/>
          </p:nvSpPr>
          <p:spPr bwMode="auto">
            <a:xfrm>
              <a:off x="4076" y="2446"/>
              <a:ext cx="0" cy="896"/>
            </a:xfrm>
            <a:prstGeom prst="line">
              <a:avLst/>
            </a:prstGeom>
            <a:noFill/>
            <a:ln w="38100">
              <a:solidFill>
                <a:srgbClr val="FF9933"/>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5" name="Line 53"/>
            <p:cNvSpPr>
              <a:spLocks noChangeShapeType="1"/>
            </p:cNvSpPr>
            <p:nvPr/>
          </p:nvSpPr>
          <p:spPr bwMode="auto">
            <a:xfrm>
              <a:off x="1677" y="1207"/>
              <a:ext cx="0" cy="1140"/>
            </a:xfrm>
            <a:prstGeom prst="line">
              <a:avLst/>
            </a:prstGeom>
            <a:noFill/>
            <a:ln w="38100">
              <a:solidFill>
                <a:srgbClr val="FF9933"/>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6" name="Line 54"/>
            <p:cNvSpPr>
              <a:spLocks noChangeShapeType="1"/>
            </p:cNvSpPr>
            <p:nvPr/>
          </p:nvSpPr>
          <p:spPr bwMode="auto">
            <a:xfrm>
              <a:off x="4083" y="1207"/>
              <a:ext cx="0" cy="1140"/>
            </a:xfrm>
            <a:prstGeom prst="line">
              <a:avLst/>
            </a:prstGeom>
            <a:noFill/>
            <a:ln w="38100">
              <a:solidFill>
                <a:srgbClr val="FF9933"/>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Text Box 56"/>
            <p:cNvSpPr txBox="1">
              <a:spLocks noChangeArrowheads="1"/>
            </p:cNvSpPr>
            <p:nvPr/>
          </p:nvSpPr>
          <p:spPr bwMode="auto">
            <a:xfrm>
              <a:off x="2237" y="3462"/>
              <a:ext cx="1286" cy="249"/>
            </a:xfrm>
            <a:prstGeom prst="rect">
              <a:avLst/>
            </a:prstGeom>
            <a:noFill/>
            <a:ln w="9525">
              <a:noFill/>
              <a:miter lim="800000"/>
              <a:headEnd/>
              <a:tailEnd/>
            </a:ln>
          </p:spPr>
          <p:txBody>
            <a:bodyPr>
              <a:spAutoFit/>
            </a:bodyPr>
            <a:lstStyle/>
            <a:p>
              <a:pPr algn="ctr">
                <a:buFontTx/>
                <a:buNone/>
                <a:defRPr/>
              </a:pPr>
              <a:r>
                <a:rPr lang="en-US" sz="1800" dirty="0">
                  <a:solidFill>
                    <a:schemeClr val="bg1"/>
                  </a:solidFill>
                  <a:effectLst>
                    <a:outerShdw blurRad="38100" dist="38100" dir="2700000" algn="tl">
                      <a:srgbClr val="000000">
                        <a:alpha val="43137"/>
                      </a:srgbClr>
                    </a:outerShdw>
                  </a:effectLst>
                  <a:latin typeface="Arial" charset="0"/>
                </a:rPr>
                <a:t>1,200 feet AGL</a:t>
              </a:r>
            </a:p>
          </p:txBody>
        </p:sp>
        <p:sp>
          <p:nvSpPr>
            <p:cNvPr id="11" name="Text Box 57"/>
            <p:cNvSpPr txBox="1">
              <a:spLocks noChangeArrowheads="1"/>
            </p:cNvSpPr>
            <p:nvPr/>
          </p:nvSpPr>
          <p:spPr bwMode="auto">
            <a:xfrm>
              <a:off x="2576" y="2292"/>
              <a:ext cx="606" cy="249"/>
            </a:xfrm>
            <a:prstGeom prst="rect">
              <a:avLst/>
            </a:prstGeom>
            <a:noFill/>
            <a:ln w="9525">
              <a:noFill/>
              <a:miter lim="800000"/>
              <a:headEnd/>
              <a:tailEnd/>
            </a:ln>
          </p:spPr>
          <p:txBody>
            <a:bodyPr>
              <a:spAutoFit/>
            </a:bodyPr>
            <a:lstStyle/>
            <a:p>
              <a:pPr algn="ctr">
                <a:buFontTx/>
                <a:buNone/>
                <a:defRPr/>
              </a:pPr>
              <a:r>
                <a:rPr lang="en-US" sz="1800" dirty="0">
                  <a:solidFill>
                    <a:schemeClr val="bg1"/>
                  </a:solidFill>
                  <a:effectLst>
                    <a:outerShdw blurRad="38100" dist="38100" dir="2700000" algn="tl">
                      <a:srgbClr val="000000">
                        <a:alpha val="43137"/>
                      </a:srgbClr>
                    </a:outerShdw>
                  </a:effectLst>
                  <a:latin typeface="Arial" charset="0"/>
                </a:rPr>
                <a:t>FL180</a:t>
              </a:r>
            </a:p>
          </p:txBody>
        </p:sp>
        <p:sp>
          <p:nvSpPr>
            <p:cNvPr id="12" name="Text Box 58"/>
            <p:cNvSpPr txBox="1">
              <a:spLocks noChangeArrowheads="1"/>
            </p:cNvSpPr>
            <p:nvPr/>
          </p:nvSpPr>
          <p:spPr bwMode="auto">
            <a:xfrm>
              <a:off x="2576" y="1045"/>
              <a:ext cx="606" cy="249"/>
            </a:xfrm>
            <a:prstGeom prst="rect">
              <a:avLst/>
            </a:prstGeom>
            <a:noFill/>
            <a:ln w="9525">
              <a:noFill/>
              <a:miter lim="800000"/>
              <a:headEnd/>
              <a:tailEnd/>
            </a:ln>
          </p:spPr>
          <p:txBody>
            <a:bodyPr>
              <a:spAutoFit/>
            </a:bodyPr>
            <a:lstStyle/>
            <a:p>
              <a:pPr algn="ctr">
                <a:buFontTx/>
                <a:buNone/>
                <a:defRPr/>
              </a:pPr>
              <a:r>
                <a:rPr lang="en-US" sz="1800" dirty="0">
                  <a:solidFill>
                    <a:schemeClr val="bg1"/>
                  </a:solidFill>
                  <a:effectLst>
                    <a:outerShdw blurRad="38100" dist="38100" dir="2700000" algn="tl">
                      <a:srgbClr val="000000">
                        <a:alpha val="43137"/>
                      </a:srgbClr>
                    </a:outerShdw>
                  </a:effectLst>
                  <a:latin typeface="Arial" charset="0"/>
                </a:rPr>
                <a:t>FL450</a:t>
              </a:r>
            </a:p>
          </p:txBody>
        </p:sp>
        <p:sp>
          <p:nvSpPr>
            <p:cNvPr id="13" name="Freeform 59"/>
            <p:cNvSpPr>
              <a:spLocks/>
            </p:cNvSpPr>
            <p:nvPr/>
          </p:nvSpPr>
          <p:spPr bwMode="auto">
            <a:xfrm>
              <a:off x="93" y="1162"/>
              <a:ext cx="2454" cy="1"/>
            </a:xfrm>
            <a:custGeom>
              <a:avLst/>
              <a:gdLst>
                <a:gd name="T0" fmla="*/ 0 w 2453"/>
                <a:gd name="T1" fmla="*/ 0 h 1"/>
                <a:gd name="T2" fmla="*/ 2147483647 w 2453"/>
                <a:gd name="T3" fmla="*/ 0 h 1"/>
                <a:gd name="T4" fmla="*/ 0 60000 65536"/>
                <a:gd name="T5" fmla="*/ 0 60000 65536"/>
                <a:gd name="T6" fmla="*/ 0 w 2453"/>
                <a:gd name="T7" fmla="*/ 0 h 1"/>
                <a:gd name="T8" fmla="*/ 2453 w 2453"/>
                <a:gd name="T9" fmla="*/ 1 h 1"/>
              </a:gdLst>
              <a:ahLst/>
              <a:cxnLst>
                <a:cxn ang="T4">
                  <a:pos x="T0" y="T1"/>
                </a:cxn>
                <a:cxn ang="T5">
                  <a:pos x="T2" y="T3"/>
                </a:cxn>
              </a:cxnLst>
              <a:rect l="T6" t="T7" r="T8" b="T9"/>
              <a:pathLst>
                <a:path w="2453" h="1">
                  <a:moveTo>
                    <a:pt x="0" y="0"/>
                  </a:moveTo>
                  <a:lnTo>
                    <a:pt x="2453" y="0"/>
                  </a:lnTo>
                </a:path>
              </a:pathLst>
            </a:custGeom>
            <a:noFill/>
            <a:ln w="57150">
              <a:solidFill>
                <a:schemeClr val="bg1"/>
              </a:solidFill>
              <a:round/>
              <a:headEnd/>
              <a:tailEnd/>
            </a:ln>
            <a:effectLst>
              <a:outerShdw dist="38100" dir="2700000" algn="tl" rotWithShape="0">
                <a:srgbClr val="808080">
                  <a:alpha val="39999"/>
                </a:srgbClr>
              </a:outerShdw>
            </a:effectLst>
          </p:spPr>
          <p:txBody>
            <a:bodyPr/>
            <a:lstStyle/>
            <a:p>
              <a:pPr>
                <a:defRPr/>
              </a:pPr>
              <a:endParaRPr lang="en-US">
                <a:latin typeface="Arial" charset="0"/>
              </a:endParaRPr>
            </a:p>
          </p:txBody>
        </p:sp>
        <p:sp>
          <p:nvSpPr>
            <p:cNvPr id="14" name="Freeform 60"/>
            <p:cNvSpPr>
              <a:spLocks/>
            </p:cNvSpPr>
            <p:nvPr/>
          </p:nvSpPr>
          <p:spPr bwMode="auto">
            <a:xfrm>
              <a:off x="3219" y="2399"/>
              <a:ext cx="2460" cy="1"/>
            </a:xfrm>
            <a:custGeom>
              <a:avLst/>
              <a:gdLst>
                <a:gd name="T0" fmla="*/ 0 w 2460"/>
                <a:gd name="T1" fmla="*/ 2518569 h 1"/>
                <a:gd name="T2" fmla="*/ 2147483647 w 2460"/>
                <a:gd name="T3" fmla="*/ 0 h 1"/>
                <a:gd name="T4" fmla="*/ 0 60000 65536"/>
                <a:gd name="T5" fmla="*/ 0 60000 65536"/>
                <a:gd name="T6" fmla="*/ 0 w 2460"/>
                <a:gd name="T7" fmla="*/ 0 h 1"/>
                <a:gd name="T8" fmla="*/ 2460 w 2460"/>
                <a:gd name="T9" fmla="*/ 1 h 1"/>
              </a:gdLst>
              <a:ahLst/>
              <a:cxnLst>
                <a:cxn ang="T4">
                  <a:pos x="T0" y="T1"/>
                </a:cxn>
                <a:cxn ang="T5">
                  <a:pos x="T2" y="T3"/>
                </a:cxn>
              </a:cxnLst>
              <a:rect l="T6" t="T7" r="T8" b="T9"/>
              <a:pathLst>
                <a:path w="2460" h="1">
                  <a:moveTo>
                    <a:pt x="0" y="1"/>
                  </a:moveTo>
                  <a:lnTo>
                    <a:pt x="2460" y="0"/>
                  </a:lnTo>
                </a:path>
              </a:pathLst>
            </a:custGeom>
            <a:noFill/>
            <a:ln w="57150">
              <a:solidFill>
                <a:schemeClr val="bg1"/>
              </a:solidFill>
              <a:round/>
              <a:headEnd/>
              <a:tailEnd/>
            </a:ln>
            <a:effectLst>
              <a:outerShdw dist="38100" dir="2700000" algn="tl" rotWithShape="0">
                <a:srgbClr val="808080">
                  <a:alpha val="39999"/>
                </a:srgbClr>
              </a:outerShdw>
            </a:effectLst>
          </p:spPr>
          <p:txBody>
            <a:bodyPr/>
            <a:lstStyle/>
            <a:p>
              <a:pPr>
                <a:defRPr/>
              </a:pPr>
              <a:endParaRPr lang="en-US">
                <a:latin typeface="Arial" charset="0"/>
              </a:endParaRPr>
            </a:p>
          </p:txBody>
        </p:sp>
        <p:sp>
          <p:nvSpPr>
            <p:cNvPr id="15" name="Freeform 61"/>
            <p:cNvSpPr>
              <a:spLocks/>
            </p:cNvSpPr>
            <p:nvPr/>
          </p:nvSpPr>
          <p:spPr bwMode="auto">
            <a:xfrm>
              <a:off x="93" y="2398"/>
              <a:ext cx="2454" cy="1"/>
            </a:xfrm>
            <a:custGeom>
              <a:avLst/>
              <a:gdLst>
                <a:gd name="T0" fmla="*/ 0 w 2453"/>
                <a:gd name="T1" fmla="*/ 0 h 1"/>
                <a:gd name="T2" fmla="*/ 2147483647 w 2453"/>
                <a:gd name="T3" fmla="*/ 0 h 1"/>
                <a:gd name="T4" fmla="*/ 0 60000 65536"/>
                <a:gd name="T5" fmla="*/ 0 60000 65536"/>
                <a:gd name="T6" fmla="*/ 0 w 2453"/>
                <a:gd name="T7" fmla="*/ 0 h 1"/>
                <a:gd name="T8" fmla="*/ 2453 w 2453"/>
                <a:gd name="T9" fmla="*/ 1 h 1"/>
              </a:gdLst>
              <a:ahLst/>
              <a:cxnLst>
                <a:cxn ang="T4">
                  <a:pos x="T0" y="T1"/>
                </a:cxn>
                <a:cxn ang="T5">
                  <a:pos x="T2" y="T3"/>
                </a:cxn>
              </a:cxnLst>
              <a:rect l="T6" t="T7" r="T8" b="T9"/>
              <a:pathLst>
                <a:path w="2453" h="1">
                  <a:moveTo>
                    <a:pt x="0" y="0"/>
                  </a:moveTo>
                  <a:lnTo>
                    <a:pt x="2453" y="0"/>
                  </a:lnTo>
                </a:path>
              </a:pathLst>
            </a:custGeom>
            <a:noFill/>
            <a:ln w="57150">
              <a:solidFill>
                <a:schemeClr val="bg1"/>
              </a:solidFill>
              <a:round/>
              <a:headEnd/>
              <a:tailEnd/>
            </a:ln>
            <a:effectLst>
              <a:outerShdw dist="38100" dir="2700000" algn="tl" rotWithShape="0">
                <a:srgbClr val="808080">
                  <a:alpha val="39999"/>
                </a:srgbClr>
              </a:outerShdw>
            </a:effectLst>
          </p:spPr>
          <p:txBody>
            <a:bodyPr/>
            <a:lstStyle/>
            <a:p>
              <a:pPr>
                <a:defRPr/>
              </a:pPr>
              <a:endParaRPr lang="en-US">
                <a:latin typeface="Arial" charset="0"/>
              </a:endParaRPr>
            </a:p>
          </p:txBody>
        </p:sp>
        <p:sp>
          <p:nvSpPr>
            <p:cNvPr id="16" name="Text Box 62"/>
            <p:cNvSpPr txBox="1">
              <a:spLocks noChangeArrowheads="1"/>
            </p:cNvSpPr>
            <p:nvPr/>
          </p:nvSpPr>
          <p:spPr bwMode="auto">
            <a:xfrm>
              <a:off x="2038" y="2806"/>
              <a:ext cx="1684" cy="313"/>
            </a:xfrm>
            <a:prstGeom prst="rect">
              <a:avLst/>
            </a:prstGeom>
            <a:noFill/>
            <a:ln w="9525">
              <a:noFill/>
              <a:miter lim="800000"/>
              <a:headEnd/>
              <a:tailEnd/>
            </a:ln>
          </p:spPr>
          <p:txBody>
            <a:bodyPr>
              <a:spAutoFit/>
            </a:bodyPr>
            <a:lstStyle/>
            <a:p>
              <a:pPr algn="ctr">
                <a:buFontTx/>
                <a:buNone/>
                <a:defRPr/>
              </a:pPr>
              <a:r>
                <a:rPr lang="en-US" dirty="0" smtClean="0">
                  <a:solidFill>
                    <a:srgbClr val="FFBC79"/>
                  </a:solidFill>
                  <a:effectLst>
                    <a:outerShdw blurRad="38100" dist="38100" dir="2700000" algn="tl">
                      <a:srgbClr val="000000">
                        <a:alpha val="43137"/>
                      </a:srgbClr>
                    </a:outerShdw>
                  </a:effectLst>
                  <a:latin typeface="Arial" charset="0"/>
                </a:rPr>
                <a:t>T Routes</a:t>
              </a:r>
              <a:endParaRPr lang="en-US" dirty="0">
                <a:solidFill>
                  <a:srgbClr val="FFBC79"/>
                </a:solidFill>
                <a:effectLst>
                  <a:outerShdw blurRad="38100" dist="38100" dir="2700000" algn="tl">
                    <a:srgbClr val="000000">
                      <a:alpha val="43137"/>
                    </a:srgbClr>
                  </a:outerShdw>
                </a:effectLst>
                <a:latin typeface="Arial" charset="0"/>
              </a:endParaRPr>
            </a:p>
          </p:txBody>
        </p:sp>
        <p:sp>
          <p:nvSpPr>
            <p:cNvPr id="17" name="Text Box 63"/>
            <p:cNvSpPr txBox="1">
              <a:spLocks noChangeArrowheads="1"/>
            </p:cNvSpPr>
            <p:nvPr/>
          </p:nvSpPr>
          <p:spPr bwMode="auto">
            <a:xfrm>
              <a:off x="2038" y="1533"/>
              <a:ext cx="1684" cy="313"/>
            </a:xfrm>
            <a:prstGeom prst="rect">
              <a:avLst/>
            </a:prstGeom>
            <a:noFill/>
            <a:ln w="9525">
              <a:noFill/>
              <a:miter lim="800000"/>
              <a:headEnd/>
              <a:tailEnd/>
            </a:ln>
          </p:spPr>
          <p:txBody>
            <a:bodyPr>
              <a:spAutoFit/>
            </a:bodyPr>
            <a:lstStyle/>
            <a:p>
              <a:pPr algn="ctr">
                <a:buFontTx/>
                <a:buNone/>
                <a:defRPr/>
              </a:pPr>
              <a:r>
                <a:rPr lang="en-US" dirty="0" smtClean="0">
                  <a:solidFill>
                    <a:srgbClr val="FFBC79"/>
                  </a:solidFill>
                  <a:effectLst>
                    <a:outerShdw blurRad="38100" dist="38100" dir="2700000" algn="tl">
                      <a:srgbClr val="000000">
                        <a:alpha val="43137"/>
                      </a:srgbClr>
                    </a:outerShdw>
                  </a:effectLst>
                  <a:latin typeface="Arial" charset="0"/>
                </a:rPr>
                <a:t>Q </a:t>
              </a:r>
              <a:r>
                <a:rPr lang="en-US" dirty="0">
                  <a:solidFill>
                    <a:srgbClr val="FFBC79"/>
                  </a:solidFill>
                  <a:effectLst>
                    <a:outerShdw blurRad="38100" dist="38100" dir="2700000" algn="tl">
                      <a:srgbClr val="000000">
                        <a:alpha val="43137"/>
                      </a:srgbClr>
                    </a:outerShdw>
                  </a:effectLst>
                  <a:latin typeface="Arial" charset="0"/>
                </a:rPr>
                <a:t>Routes</a:t>
              </a:r>
            </a:p>
          </p:txBody>
        </p:sp>
      </p:grpSp>
    </p:spTree>
    <p:custDataLst>
      <p:tags r:id="rId1"/>
    </p:custDataLst>
    <p:extLst>
      <p:ext uri="{BB962C8B-B14F-4D97-AF65-F5344CB8AC3E}">
        <p14:creationId xmlns:p14="http://schemas.microsoft.com/office/powerpoint/2010/main" val="4255243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idx="4294967295"/>
          </p:nvPr>
        </p:nvSpPr>
        <p:spPr/>
        <p:txBody>
          <a:bodyPr/>
          <a:lstStyle/>
          <a:p>
            <a:r>
              <a:rPr lang="en-US" altLang="en-US" dirty="0" smtClean="0"/>
              <a:t>Knowledge Check</a:t>
            </a:r>
          </a:p>
        </p:txBody>
      </p:sp>
      <p:sp>
        <p:nvSpPr>
          <p:cNvPr id="10244" name="Content Placeholder 2"/>
          <p:cNvSpPr>
            <a:spLocks noGrp="1"/>
          </p:cNvSpPr>
          <p:nvPr>
            <p:ph idx="4294967295"/>
          </p:nvPr>
        </p:nvSpPr>
        <p:spPr/>
        <p:txBody>
          <a:bodyPr/>
          <a:lstStyle/>
          <a:p>
            <a:pPr marL="0" indent="0">
              <a:buNone/>
            </a:pPr>
            <a:r>
              <a:rPr lang="en-US" altLang="en-US" dirty="0" smtClean="0"/>
              <a:t>What is the minimum altitude of a T route?</a:t>
            </a:r>
          </a:p>
          <a:p>
            <a:pPr>
              <a:buFontTx/>
              <a:buNone/>
            </a:pPr>
            <a:endParaRPr lang="en-US" altLang="en-US" dirty="0" smtClean="0"/>
          </a:p>
          <a:p>
            <a:pPr>
              <a:spcBef>
                <a:spcPct val="65000"/>
              </a:spcBef>
              <a:buFontTx/>
              <a:buNone/>
            </a:pPr>
            <a:r>
              <a:rPr lang="en-US" altLang="en-US" sz="2400" b="0" dirty="0" smtClean="0"/>
              <a:t>A.  700 feet MSL</a:t>
            </a:r>
          </a:p>
          <a:p>
            <a:pPr>
              <a:spcBef>
                <a:spcPct val="65000"/>
              </a:spcBef>
              <a:buFontTx/>
              <a:buNone/>
            </a:pPr>
            <a:r>
              <a:rPr lang="en-US" altLang="en-US" sz="2400" b="0" dirty="0" smtClean="0"/>
              <a:t>B.  1,200 feet AGL</a:t>
            </a:r>
          </a:p>
          <a:p>
            <a:pPr>
              <a:spcBef>
                <a:spcPct val="65000"/>
              </a:spcBef>
              <a:buFontTx/>
              <a:buNone/>
            </a:pPr>
            <a:r>
              <a:rPr lang="en-US" altLang="en-US" sz="2400" b="0" dirty="0" smtClean="0"/>
              <a:t>C.	 1,200 feet MSL</a:t>
            </a:r>
          </a:p>
          <a:p>
            <a:pPr>
              <a:buFontTx/>
              <a:buNone/>
            </a:pPr>
            <a:endParaRPr lang="en-US" altLang="en-US" dirty="0" smtClean="0"/>
          </a:p>
          <a:p>
            <a:pPr>
              <a:buFontTx/>
              <a:buNone/>
            </a:pPr>
            <a:endParaRPr lang="en-US" altLang="en-US"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864" y="6254496"/>
            <a:ext cx="394233" cy="365760"/>
          </a:xfrm>
          <a:prstGeom prst="rect">
            <a:avLst/>
          </a:prstGeom>
        </p:spPr>
      </p:pic>
    </p:spTree>
    <p:extLst>
      <p:ext uri="{BB962C8B-B14F-4D97-AF65-F5344CB8AC3E}">
        <p14:creationId xmlns:p14="http://schemas.microsoft.com/office/powerpoint/2010/main" val="265257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10244">
                                            <p:txEl>
                                              <p:pRg st="2" end="2"/>
                                            </p:txEl>
                                          </p:spTgt>
                                        </p:tgtEl>
                                        <p:attrNameLst>
                                          <p:attrName>style.opacity</p:attrName>
                                        </p:attrNameLst>
                                      </p:cBhvr>
                                      <p:to>
                                        <p:strVal val="0.25"/>
                                      </p:to>
                                    </p:set>
                                    <p:animEffect filter="image" prLst="opacity: 0.25">
                                      <p:cBhvr rctx="IE">
                                        <p:cTn id="7" dur="indefinite"/>
                                        <p:tgtEl>
                                          <p:spTgt spid="10244">
                                            <p:txEl>
                                              <p:pRg st="2" end="2"/>
                                            </p:txEl>
                                          </p:spTgt>
                                        </p:tgtEl>
                                      </p:cBhvr>
                                    </p:animEffect>
                                  </p:childTnLst>
                                </p:cTn>
                              </p:par>
                              <p:par>
                                <p:cTn id="8" presetID="9" presetClass="emph" presetSubtype="0" nodeType="withEffect">
                                  <p:stCondLst>
                                    <p:cond delay="0"/>
                                  </p:stCondLst>
                                  <p:childTnLst>
                                    <p:set>
                                      <p:cBhvr rctx="PPT">
                                        <p:cTn id="9" dur="indefinite"/>
                                        <p:tgtEl>
                                          <p:spTgt spid="10244">
                                            <p:txEl>
                                              <p:pRg st="4" end="4"/>
                                            </p:txEl>
                                          </p:spTgt>
                                        </p:tgtEl>
                                        <p:attrNameLst>
                                          <p:attrName>style.opacity</p:attrName>
                                        </p:attrNameLst>
                                      </p:cBhvr>
                                      <p:to>
                                        <p:strVal val="0.25"/>
                                      </p:to>
                                    </p:set>
                                    <p:animEffect filter="image" prLst="opacity: 0.25">
                                      <p:cBhvr rctx="IE">
                                        <p:cTn id="10" dur="indefinite"/>
                                        <p:tgtEl>
                                          <p:spTgt spid="10244">
                                            <p:txEl>
                                              <p:pRg st="4" end="4"/>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idx="4294967295"/>
          </p:nvPr>
        </p:nvSpPr>
        <p:spPr/>
        <p:txBody>
          <a:bodyPr/>
          <a:lstStyle/>
          <a:p>
            <a:r>
              <a:rPr lang="en-US" altLang="en-US" dirty="0" smtClean="0"/>
              <a:t>Knowledge Check</a:t>
            </a:r>
          </a:p>
        </p:txBody>
      </p:sp>
      <p:sp>
        <p:nvSpPr>
          <p:cNvPr id="15364" name="Content Placeholder 2"/>
          <p:cNvSpPr>
            <a:spLocks noGrp="1"/>
          </p:cNvSpPr>
          <p:nvPr>
            <p:ph idx="4294967295"/>
          </p:nvPr>
        </p:nvSpPr>
        <p:spPr/>
        <p:txBody>
          <a:bodyPr/>
          <a:lstStyle/>
          <a:p>
            <a:pPr marL="0" indent="0">
              <a:buNone/>
            </a:pPr>
            <a:r>
              <a:rPr lang="en-US" altLang="en-US" dirty="0" smtClean="0"/>
              <a:t>An Intersection may be best defined as which of the following?</a:t>
            </a:r>
          </a:p>
          <a:p>
            <a:pPr marL="466725" indent="-466725">
              <a:buFontTx/>
              <a:buNone/>
            </a:pPr>
            <a:endParaRPr lang="en-US" altLang="en-US" sz="1800" dirty="0" smtClean="0"/>
          </a:p>
          <a:p>
            <a:pPr marL="466725" indent="-466725">
              <a:spcBef>
                <a:spcPct val="65000"/>
              </a:spcBef>
              <a:buFontTx/>
              <a:buNone/>
            </a:pPr>
            <a:r>
              <a:rPr lang="en-US" altLang="en-US" sz="2400" b="0" dirty="0" smtClean="0"/>
              <a:t>A.	A point defined where two federal airways, two jet routes, or two Q routes cross.</a:t>
            </a:r>
          </a:p>
          <a:p>
            <a:pPr marL="466725" indent="-466725">
              <a:spcBef>
                <a:spcPct val="65000"/>
              </a:spcBef>
              <a:buFontTx/>
              <a:buNone/>
            </a:pPr>
            <a:r>
              <a:rPr lang="en-US" altLang="en-US" sz="2400" b="0" dirty="0" smtClean="0"/>
              <a:t>B.	</a:t>
            </a:r>
            <a:r>
              <a:rPr lang="en-US" altLang="en-US" sz="2400" b="0" dirty="0"/>
              <a:t>A point defined by any combination of </a:t>
            </a:r>
            <a:r>
              <a:rPr lang="en-US" altLang="en-US" sz="2400" b="0" dirty="0" smtClean="0"/>
              <a:t>courses, radials</a:t>
            </a:r>
            <a:r>
              <a:rPr lang="en-US" altLang="en-US" sz="2400" b="0" dirty="0"/>
              <a:t>, or bearings of two or more navigational aids.</a:t>
            </a:r>
            <a:endParaRPr lang="en-US" altLang="en-US" sz="2400" b="0" dirty="0" smtClean="0"/>
          </a:p>
          <a:p>
            <a:pPr marL="466725" indent="-466725">
              <a:spcBef>
                <a:spcPct val="65000"/>
              </a:spcBef>
              <a:buFontTx/>
              <a:buNone/>
            </a:pPr>
            <a:r>
              <a:rPr lang="en-US" altLang="en-US" sz="2400" b="0" dirty="0" smtClean="0"/>
              <a:t>C.	A point where two jet routes cross.</a:t>
            </a:r>
          </a:p>
          <a:p>
            <a:pPr marL="466725" indent="-466725">
              <a:buFontTx/>
              <a:buNone/>
            </a:pPr>
            <a:endParaRPr lang="en-US" altLang="en-US" sz="2400" b="0" dirty="0" smtClean="0"/>
          </a:p>
          <a:p>
            <a:pPr marL="466725" indent="-466725">
              <a:buFontTx/>
              <a:buNone/>
            </a:pPr>
            <a:endParaRPr lang="en-US" altLang="en-US"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864" y="6254496"/>
            <a:ext cx="394233" cy="365760"/>
          </a:xfrm>
          <a:prstGeom prst="rect">
            <a:avLst/>
          </a:prstGeom>
        </p:spPr>
      </p:pic>
    </p:spTree>
    <p:extLst>
      <p:ext uri="{BB962C8B-B14F-4D97-AF65-F5344CB8AC3E}">
        <p14:creationId xmlns:p14="http://schemas.microsoft.com/office/powerpoint/2010/main" val="3424071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15364">
                                            <p:txEl>
                                              <p:pRg st="2" end="2"/>
                                            </p:txEl>
                                          </p:spTgt>
                                        </p:tgtEl>
                                        <p:attrNameLst>
                                          <p:attrName>style.opacity</p:attrName>
                                        </p:attrNameLst>
                                      </p:cBhvr>
                                      <p:to>
                                        <p:strVal val="0.25"/>
                                      </p:to>
                                    </p:set>
                                    <p:animEffect filter="image" prLst="opacity: 0.25">
                                      <p:cBhvr rctx="IE">
                                        <p:cTn id="7" dur="indefinite"/>
                                        <p:tgtEl>
                                          <p:spTgt spid="15364">
                                            <p:txEl>
                                              <p:pRg st="2" end="2"/>
                                            </p:txEl>
                                          </p:spTgt>
                                        </p:tgtEl>
                                      </p:cBhvr>
                                    </p:animEffect>
                                  </p:childTnLst>
                                </p:cTn>
                              </p:par>
                              <p:par>
                                <p:cTn id="8" presetID="9" presetClass="emph" presetSubtype="0" nodeType="withEffect">
                                  <p:stCondLst>
                                    <p:cond delay="0"/>
                                  </p:stCondLst>
                                  <p:childTnLst>
                                    <p:set>
                                      <p:cBhvr rctx="PPT">
                                        <p:cTn id="9" dur="indefinite"/>
                                        <p:tgtEl>
                                          <p:spTgt spid="15364">
                                            <p:txEl>
                                              <p:pRg st="4" end="4"/>
                                            </p:txEl>
                                          </p:spTgt>
                                        </p:tgtEl>
                                        <p:attrNameLst>
                                          <p:attrName>style.opacity</p:attrName>
                                        </p:attrNameLst>
                                      </p:cBhvr>
                                      <p:to>
                                        <p:strVal val="0.25"/>
                                      </p:to>
                                    </p:set>
                                    <p:animEffect filter="image" prLst="opacity: 0.25">
                                      <p:cBhvr rctx="IE">
                                        <p:cTn id="10" dur="indefinite"/>
                                        <p:tgtEl>
                                          <p:spTgt spid="15364">
                                            <p:txEl>
                                              <p:pRg st="4" end="4"/>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a:lstStyle>
          <a:p>
            <a:r>
              <a:rPr lang="en-US" altLang="en-US" dirty="0" smtClean="0"/>
              <a:t>Standard Terminal Arrival (STAR)</a:t>
            </a:r>
          </a:p>
        </p:txBody>
      </p:sp>
      <p:sp>
        <p:nvSpPr>
          <p:cNvPr id="5" name="TextBox 4"/>
          <p:cNvSpPr txBox="1"/>
          <p:nvPr/>
        </p:nvSpPr>
        <p:spPr>
          <a:xfrm>
            <a:off x="526596" y="1237927"/>
            <a:ext cx="4796518" cy="4445319"/>
          </a:xfrm>
          <a:prstGeom prst="rect">
            <a:avLst/>
          </a:prstGeom>
          <a:noFill/>
        </p:spPr>
        <p:txBody>
          <a:bodyPr wrap="square" rtlCol="0">
            <a:spAutoFit/>
          </a:bodyPr>
          <a:lstStyle/>
          <a:p>
            <a:pPr>
              <a:lnSpc>
                <a:spcPct val="90000"/>
              </a:lnSpc>
              <a:spcAft>
                <a:spcPts val="1000"/>
              </a:spcAft>
            </a:pPr>
            <a:r>
              <a:rPr lang="en-US" b="1" dirty="0" smtClean="0"/>
              <a:t>A STAR is </a:t>
            </a:r>
            <a:r>
              <a:rPr lang="en-US" b="1" dirty="0"/>
              <a:t>an ATC coded IFR arrival </a:t>
            </a:r>
            <a:r>
              <a:rPr lang="en-US" b="1" dirty="0" smtClean="0"/>
              <a:t>route, which:</a:t>
            </a:r>
            <a:endParaRPr lang="en-US" b="1" dirty="0"/>
          </a:p>
          <a:p>
            <a:pPr marL="463550" indent="-236538">
              <a:lnSpc>
                <a:spcPct val="90000"/>
              </a:lnSpc>
              <a:spcAft>
                <a:spcPts val="1000"/>
              </a:spcAft>
              <a:buFont typeface="Arial" panose="020B0604020202020204" pitchFamily="34" charset="0"/>
              <a:buChar char="•"/>
            </a:pPr>
            <a:r>
              <a:rPr lang="en-US" sz="2000" dirty="0"/>
              <a:t>S</a:t>
            </a:r>
            <a:r>
              <a:rPr lang="en-US" sz="2000" dirty="0" smtClean="0"/>
              <a:t>implifies clearance delivery procedures</a:t>
            </a:r>
          </a:p>
          <a:p>
            <a:pPr marL="463550" indent="-236538">
              <a:lnSpc>
                <a:spcPct val="90000"/>
              </a:lnSpc>
              <a:spcAft>
                <a:spcPts val="1000"/>
              </a:spcAft>
              <a:buFont typeface="Arial" panose="020B0604020202020204" pitchFamily="34" charset="0"/>
              <a:buChar char="•"/>
            </a:pPr>
            <a:r>
              <a:rPr lang="en-US" sz="2000" dirty="0"/>
              <a:t>F</a:t>
            </a:r>
            <a:r>
              <a:rPr lang="en-US" sz="2000" dirty="0" smtClean="0"/>
              <a:t>acilitates transition between </a:t>
            </a:r>
            <a:r>
              <a:rPr lang="en-US" sz="2000" dirty="0" err="1" smtClean="0"/>
              <a:t>en</a:t>
            </a:r>
            <a:r>
              <a:rPr lang="en-US" sz="2000" dirty="0" smtClean="0"/>
              <a:t> route and instrument approach </a:t>
            </a:r>
            <a:r>
              <a:rPr lang="en-US" sz="2000" dirty="0"/>
              <a:t>procedures</a:t>
            </a:r>
          </a:p>
          <a:p>
            <a:pPr marL="463550" indent="-236538">
              <a:lnSpc>
                <a:spcPct val="90000"/>
              </a:lnSpc>
              <a:spcAft>
                <a:spcPts val="1000"/>
              </a:spcAft>
              <a:buFont typeface="Arial" panose="020B0604020202020204" pitchFamily="34" charset="0"/>
              <a:buChar char="•"/>
            </a:pPr>
            <a:r>
              <a:rPr lang="en-US" sz="2000" dirty="0" smtClean="0"/>
              <a:t>Depicts preplanned IFR ATC arrival procedures in graphic and </a:t>
            </a:r>
            <a:r>
              <a:rPr lang="en-US" sz="2000" dirty="0"/>
              <a:t>textual form</a:t>
            </a:r>
          </a:p>
          <a:p>
            <a:pPr marL="463550" indent="-236538">
              <a:lnSpc>
                <a:spcPct val="90000"/>
              </a:lnSpc>
              <a:spcAft>
                <a:spcPts val="1000"/>
              </a:spcAft>
              <a:buFont typeface="Arial" panose="020B0604020202020204" pitchFamily="34" charset="0"/>
              <a:buChar char="•"/>
            </a:pPr>
            <a:r>
              <a:rPr lang="en-US" sz="2000" dirty="0"/>
              <a:t>Is presented as a separate chart</a:t>
            </a:r>
          </a:p>
          <a:p>
            <a:pPr marL="463550" indent="-236538">
              <a:lnSpc>
                <a:spcPct val="90000"/>
              </a:lnSpc>
              <a:buFont typeface="Arial" panose="020B0604020202020204" pitchFamily="34" charset="0"/>
              <a:buChar char="•"/>
            </a:pPr>
            <a:r>
              <a:rPr lang="en-US" sz="2000" dirty="0" smtClean="0"/>
              <a:t>May serve a single or more than one airport</a:t>
            </a:r>
          </a:p>
        </p:txBody>
      </p:sp>
      <p:pic>
        <p:nvPicPr>
          <p:cNvPr id="6" name="Picture 5"/>
          <p:cNvPicPr>
            <a:picLocks noChangeAspect="1"/>
          </p:cNvPicPr>
          <p:nvPr/>
        </p:nvPicPr>
        <p:blipFill>
          <a:blip r:embed="rId3"/>
          <a:stretch>
            <a:fillRect/>
          </a:stretch>
        </p:blipFill>
        <p:spPr>
          <a:xfrm>
            <a:off x="5595256" y="1034144"/>
            <a:ext cx="3234551" cy="4950960"/>
          </a:xfrm>
          <a:prstGeom prst="rect">
            <a:avLst/>
          </a:prstGeom>
          <a:ln>
            <a:solidFill>
              <a:srgbClr val="1E334B"/>
            </a:solidFill>
          </a:ln>
        </p:spPr>
      </p:pic>
    </p:spTree>
    <p:extLst>
      <p:ext uri="{BB962C8B-B14F-4D97-AF65-F5344CB8AC3E}">
        <p14:creationId xmlns:p14="http://schemas.microsoft.com/office/powerpoint/2010/main" val="18167224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a:lstStyle>
          <a:p>
            <a:r>
              <a:rPr lang="en-US" altLang="en-US" dirty="0" smtClean="0"/>
              <a:t>STAR Cont’d</a:t>
            </a:r>
          </a:p>
        </p:txBody>
      </p:sp>
      <p:sp>
        <p:nvSpPr>
          <p:cNvPr id="4" name="TextBox 3"/>
          <p:cNvSpPr txBox="1"/>
          <p:nvPr/>
        </p:nvSpPr>
        <p:spPr>
          <a:xfrm>
            <a:off x="530352" y="1175657"/>
            <a:ext cx="4894489" cy="2328843"/>
          </a:xfrm>
          <a:prstGeom prst="rect">
            <a:avLst/>
          </a:prstGeom>
          <a:noFill/>
        </p:spPr>
        <p:txBody>
          <a:bodyPr wrap="square" rtlCol="0">
            <a:spAutoFit/>
          </a:bodyPr>
          <a:lstStyle/>
          <a:p>
            <a:pPr>
              <a:spcAft>
                <a:spcPts val="1000"/>
              </a:spcAft>
            </a:pPr>
            <a:r>
              <a:rPr lang="en-US" b="1" dirty="0" smtClean="0"/>
              <a:t>RNAV STAR</a:t>
            </a:r>
          </a:p>
          <a:p>
            <a:pPr marL="463550" indent="-236538">
              <a:lnSpc>
                <a:spcPct val="90000"/>
              </a:lnSpc>
              <a:spcAft>
                <a:spcPts val="600"/>
              </a:spcAft>
              <a:buFont typeface="Arial" panose="020B0604020202020204" pitchFamily="34" charset="0"/>
              <a:buChar char="•"/>
            </a:pPr>
            <a:r>
              <a:rPr lang="en-US" sz="2000" dirty="0" smtClean="0"/>
              <a:t>Requires </a:t>
            </a:r>
            <a:r>
              <a:rPr lang="en-US" sz="2000" dirty="0"/>
              <a:t>system performance </a:t>
            </a:r>
            <a:r>
              <a:rPr lang="en-US" sz="2000" dirty="0" smtClean="0"/>
              <a:t>currently met </a:t>
            </a:r>
            <a:r>
              <a:rPr lang="en-US" sz="2000" dirty="0"/>
              <a:t>by GPS or DME/DME/IRU RNAV </a:t>
            </a:r>
            <a:r>
              <a:rPr lang="en-US" sz="2000" dirty="0" smtClean="0"/>
              <a:t>systems that</a:t>
            </a:r>
            <a:r>
              <a:rPr lang="en-US" sz="2000" dirty="0"/>
              <a:t> </a:t>
            </a:r>
            <a:r>
              <a:rPr lang="en-US" sz="2000" dirty="0" smtClean="0"/>
              <a:t>satisfy specific criteria.</a:t>
            </a:r>
          </a:p>
          <a:p>
            <a:pPr marL="463550" indent="-236538">
              <a:lnSpc>
                <a:spcPct val="90000"/>
              </a:lnSpc>
              <a:buFont typeface="Arial" panose="020B0604020202020204" pitchFamily="34" charset="0"/>
              <a:buChar char="•"/>
            </a:pPr>
            <a:r>
              <a:rPr lang="en-US" sz="2000" dirty="0" smtClean="0"/>
              <a:t>All public RNAV STARs are RNAV1.</a:t>
            </a:r>
          </a:p>
          <a:p>
            <a:pPr marL="684213" indent="-457200">
              <a:lnSpc>
                <a:spcPct val="90000"/>
              </a:lnSpc>
              <a:buFont typeface="Arial" panose="020B0604020202020204" pitchFamily="34" charset="0"/>
              <a:buChar char="•"/>
            </a:pPr>
            <a:endParaRPr lang="en-US" sz="2000" dirty="0"/>
          </a:p>
        </p:txBody>
      </p:sp>
      <p:pic>
        <p:nvPicPr>
          <p:cNvPr id="5" name="Picture 4"/>
          <p:cNvPicPr>
            <a:picLocks noChangeAspect="1"/>
          </p:cNvPicPr>
          <p:nvPr/>
        </p:nvPicPr>
        <p:blipFill>
          <a:blip r:embed="rId3"/>
          <a:stretch>
            <a:fillRect/>
          </a:stretch>
        </p:blipFill>
        <p:spPr>
          <a:xfrm>
            <a:off x="5596127" y="1033272"/>
            <a:ext cx="3262474" cy="4946904"/>
          </a:xfrm>
          <a:prstGeom prst="rect">
            <a:avLst/>
          </a:prstGeom>
          <a:ln>
            <a:solidFill>
              <a:srgbClr val="1E334B"/>
            </a:solidFill>
          </a:ln>
        </p:spPr>
      </p:pic>
      <p:sp>
        <p:nvSpPr>
          <p:cNvPr id="6" name="TextBox 5"/>
          <p:cNvSpPr txBox="1"/>
          <p:nvPr/>
        </p:nvSpPr>
        <p:spPr>
          <a:xfrm>
            <a:off x="357712" y="4326117"/>
            <a:ext cx="5173138" cy="1631216"/>
          </a:xfrm>
          <a:prstGeom prst="rect">
            <a:avLst/>
          </a:prstGeom>
          <a:noFill/>
        </p:spPr>
        <p:txBody>
          <a:bodyPr wrap="square" rtlCol="0">
            <a:spAutoFit/>
          </a:bodyPr>
          <a:lstStyle/>
          <a:p>
            <a:r>
              <a:rPr lang="en-US" sz="2000" dirty="0">
                <a:latin typeface="+mn-lt"/>
              </a:rPr>
              <a:t>Note: If a flight plan does not contain the required </a:t>
            </a:r>
            <a:r>
              <a:rPr lang="en-US" sz="2000" dirty="0" smtClean="0">
                <a:latin typeface="+mn-lt"/>
              </a:rPr>
              <a:t>ICAO equipment </a:t>
            </a:r>
            <a:r>
              <a:rPr lang="en-US" sz="2000" dirty="0">
                <a:latin typeface="+mn-lt"/>
              </a:rPr>
              <a:t>and RNAV value, ATC automation equipment will </a:t>
            </a:r>
            <a:r>
              <a:rPr lang="en-US" sz="2000" dirty="0" smtClean="0">
                <a:latin typeface="+mn-lt"/>
              </a:rPr>
              <a:t>neither assign nor accept computer entry of </a:t>
            </a:r>
            <a:r>
              <a:rPr lang="en-US" sz="2000" dirty="0">
                <a:latin typeface="+mn-lt"/>
              </a:rPr>
              <a:t>an RNAV STAR. </a:t>
            </a:r>
          </a:p>
        </p:txBody>
      </p:sp>
      <p:sp>
        <p:nvSpPr>
          <p:cNvPr id="7" name="Rounded Rectangle 6"/>
          <p:cNvSpPr/>
          <p:nvPr/>
        </p:nvSpPr>
        <p:spPr bwMode="auto">
          <a:xfrm>
            <a:off x="304800" y="3576314"/>
            <a:ext cx="5682343" cy="1725029"/>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8" name="Rounded Rectangle 7"/>
          <p:cNvSpPr/>
          <p:nvPr/>
        </p:nvSpPr>
        <p:spPr bwMode="auto">
          <a:xfrm>
            <a:off x="428625" y="3354745"/>
            <a:ext cx="5449661" cy="220785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10" name="Line Callout 1 9"/>
          <p:cNvSpPr/>
          <p:nvPr/>
        </p:nvSpPr>
        <p:spPr bwMode="auto">
          <a:xfrm>
            <a:off x="460371" y="3644829"/>
            <a:ext cx="2676829" cy="615190"/>
          </a:xfrm>
          <a:prstGeom prst="borderCallout1">
            <a:avLst>
              <a:gd name="adj1" fmla="val 76417"/>
              <a:gd name="adj2" fmla="val 100153"/>
              <a:gd name="adj3" fmla="val -197012"/>
              <a:gd name="adj4" fmla="val 197389"/>
            </a:avLst>
          </a:prstGeom>
          <a:solidFill>
            <a:schemeClr val="bg1"/>
          </a:solidFill>
          <a:ln>
            <a:solidFill>
              <a:srgbClr val="C0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pic>
        <p:nvPicPr>
          <p:cNvPr id="13" name="Picture 12"/>
          <p:cNvPicPr>
            <a:picLocks noChangeAspect="1"/>
          </p:cNvPicPr>
          <p:nvPr/>
        </p:nvPicPr>
        <p:blipFill>
          <a:blip r:embed="rId4"/>
          <a:stretch>
            <a:fillRect/>
          </a:stretch>
        </p:blipFill>
        <p:spPr>
          <a:xfrm>
            <a:off x="533400" y="3793277"/>
            <a:ext cx="2547029" cy="32526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5864" y="6254496"/>
            <a:ext cx="394233" cy="365760"/>
          </a:xfrm>
          <a:prstGeom prst="rect">
            <a:avLst/>
          </a:prstGeom>
        </p:spPr>
      </p:pic>
      <p:sp>
        <p:nvSpPr>
          <p:cNvPr id="14" name="Rectangle 13"/>
          <p:cNvSpPr/>
          <p:nvPr/>
        </p:nvSpPr>
        <p:spPr bwMode="auto">
          <a:xfrm>
            <a:off x="5743575" y="2286122"/>
            <a:ext cx="1275147" cy="155448"/>
          </a:xfrm>
          <a:prstGeom prst="rect">
            <a:avLst/>
          </a:prstGeom>
          <a:noFill/>
          <a:ln w="9525">
            <a:solidFill>
              <a:srgbClr val="C0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5556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 presetClass="exit" presetSubtype="0" fill="hold" nodeType="withEffect">
                                  <p:stCondLst>
                                    <p:cond delay="0"/>
                                  </p:stCondLst>
                                  <p:childTnLst>
                                    <p:set>
                                      <p:cBhvr>
                                        <p:cTn id="9" dur="1" fill="hold">
                                          <p:stCondLst>
                                            <p:cond delay="0"/>
                                          </p:stCondLst>
                                        </p:cTn>
                                        <p:tgtEl>
                                          <p:spTgt spid="12"/>
                                        </p:tgtEl>
                                        <p:attrNameLst>
                                          <p:attrName>style.visibility</p:attrName>
                                        </p:attrNameLst>
                                      </p:cBhvr>
                                      <p:to>
                                        <p:strVal val="hidden"/>
                                      </p:to>
                                    </p:set>
                                  </p:childTnLst>
                                </p:cTn>
                              </p:par>
                            </p:childTnLst>
                          </p:cTn>
                        </p:par>
                        <p:par>
                          <p:cTn id="10" fill="hold">
                            <p:stCondLst>
                              <p:cond delay="0"/>
                            </p:stCondLst>
                            <p:childTnLst>
                              <p:par>
                                <p:cTn id="11" presetID="2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a:lstStyle>
          <a:p>
            <a:r>
              <a:rPr lang="en-US" altLang="en-US" sz="3600" dirty="0" smtClean="0"/>
              <a:t>Standard Instrument Departure (SID)</a:t>
            </a:r>
          </a:p>
        </p:txBody>
      </p:sp>
      <p:sp>
        <p:nvSpPr>
          <p:cNvPr id="4" name="TextBox 3"/>
          <p:cNvSpPr txBox="1"/>
          <p:nvPr/>
        </p:nvSpPr>
        <p:spPr>
          <a:xfrm>
            <a:off x="530352" y="1175657"/>
            <a:ext cx="5177518" cy="4185761"/>
          </a:xfrm>
          <a:prstGeom prst="rect">
            <a:avLst/>
          </a:prstGeom>
          <a:noFill/>
        </p:spPr>
        <p:txBody>
          <a:bodyPr wrap="square" rtlCol="0">
            <a:spAutoFit/>
          </a:bodyPr>
          <a:lstStyle/>
          <a:p>
            <a:pPr>
              <a:spcAft>
                <a:spcPts val="1000"/>
              </a:spcAft>
            </a:pPr>
            <a:r>
              <a:rPr lang="en-US" b="1" dirty="0" smtClean="0"/>
              <a:t>Standard Instrument Departures are air traffic control (ATC) procedures:</a:t>
            </a:r>
          </a:p>
          <a:p>
            <a:pPr marL="463550" indent="-236538">
              <a:lnSpc>
                <a:spcPct val="90000"/>
              </a:lnSpc>
              <a:spcAft>
                <a:spcPts val="1000"/>
              </a:spcAft>
              <a:buFont typeface="Arial" panose="020B0604020202020204" pitchFamily="34" charset="0"/>
              <a:buChar char="•"/>
            </a:pPr>
            <a:r>
              <a:rPr lang="en-US" sz="2000" dirty="0" smtClean="0"/>
              <a:t>Printed for pilot controller use in graphic form</a:t>
            </a:r>
          </a:p>
          <a:p>
            <a:pPr marL="463550" indent="-236538">
              <a:lnSpc>
                <a:spcPct val="90000"/>
              </a:lnSpc>
              <a:spcAft>
                <a:spcPts val="1000"/>
              </a:spcAft>
              <a:buFont typeface="Arial" panose="020B0604020202020204" pitchFamily="34" charset="0"/>
              <a:buChar char="•"/>
            </a:pPr>
            <a:r>
              <a:rPr lang="en-US" sz="2000" dirty="0" smtClean="0"/>
              <a:t>Provide obstruction clearance</a:t>
            </a:r>
          </a:p>
          <a:p>
            <a:pPr marL="463550" indent="-236538">
              <a:lnSpc>
                <a:spcPct val="90000"/>
              </a:lnSpc>
              <a:spcAft>
                <a:spcPts val="1000"/>
              </a:spcAft>
              <a:buFont typeface="Arial" panose="020B0604020202020204" pitchFamily="34" charset="0"/>
              <a:buChar char="•"/>
            </a:pPr>
            <a:r>
              <a:rPr lang="en-US" sz="2000" dirty="0" smtClean="0"/>
              <a:t>Provide a transition from the terminal area to the </a:t>
            </a:r>
            <a:r>
              <a:rPr lang="en-US" sz="2000" dirty="0" err="1" smtClean="0"/>
              <a:t>En</a:t>
            </a:r>
            <a:r>
              <a:rPr lang="en-US" sz="2000" dirty="0" smtClean="0"/>
              <a:t> Route structure</a:t>
            </a:r>
          </a:p>
          <a:p>
            <a:pPr marL="463550" indent="-236538">
              <a:lnSpc>
                <a:spcPct val="90000"/>
              </a:lnSpc>
              <a:spcAft>
                <a:spcPts val="1000"/>
              </a:spcAft>
              <a:buFont typeface="Arial" panose="020B0604020202020204" pitchFamily="34" charset="0"/>
              <a:buChar char="•"/>
            </a:pPr>
            <a:r>
              <a:rPr lang="en-US" sz="2000" dirty="0" smtClean="0"/>
              <a:t>Reduce pilot/controller workload</a:t>
            </a:r>
          </a:p>
          <a:p>
            <a:pPr marL="463550" indent="-236538">
              <a:lnSpc>
                <a:spcPct val="90000"/>
              </a:lnSpc>
              <a:spcAft>
                <a:spcPts val="1000"/>
              </a:spcAft>
              <a:buFont typeface="Arial" panose="020B0604020202020204" pitchFamily="34" charset="0"/>
              <a:buChar char="•"/>
            </a:pPr>
            <a:r>
              <a:rPr lang="en-US" sz="2000" dirty="0" smtClean="0"/>
              <a:t>ATC clearance is required</a:t>
            </a:r>
          </a:p>
          <a:p>
            <a:pPr marL="684213" indent="-457200">
              <a:lnSpc>
                <a:spcPct val="90000"/>
              </a:lnSpc>
              <a:buFont typeface="Arial" panose="020B0604020202020204" pitchFamily="34" charset="0"/>
              <a:buChar char="•"/>
            </a:pPr>
            <a:endParaRPr lang="en-US" sz="2000" dirty="0"/>
          </a:p>
        </p:txBody>
      </p:sp>
      <p:pic>
        <p:nvPicPr>
          <p:cNvPr id="6" name="Picture 5"/>
          <p:cNvPicPr>
            <a:picLocks noChangeAspect="1"/>
          </p:cNvPicPr>
          <p:nvPr/>
        </p:nvPicPr>
        <p:blipFill>
          <a:blip r:embed="rId3"/>
          <a:stretch>
            <a:fillRect/>
          </a:stretch>
        </p:blipFill>
        <p:spPr>
          <a:xfrm>
            <a:off x="5596128" y="1033272"/>
            <a:ext cx="3264068" cy="4946904"/>
          </a:xfrm>
          <a:prstGeom prst="rect">
            <a:avLst/>
          </a:prstGeom>
          <a:ln>
            <a:solidFill>
              <a:srgbClr val="1E334B"/>
            </a:solidFill>
          </a:ln>
        </p:spPr>
      </p:pic>
    </p:spTree>
    <p:extLst>
      <p:ext uri="{BB962C8B-B14F-4D97-AF65-F5344CB8AC3E}">
        <p14:creationId xmlns:p14="http://schemas.microsoft.com/office/powerpoint/2010/main" val="32647089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a:lstStyle>
          <a:p>
            <a:r>
              <a:rPr lang="en-US" altLang="en-US" sz="3600" dirty="0" smtClean="0"/>
              <a:t>SID Cont’d</a:t>
            </a:r>
          </a:p>
        </p:txBody>
      </p:sp>
      <p:sp>
        <p:nvSpPr>
          <p:cNvPr id="4" name="TextBox 3"/>
          <p:cNvSpPr txBox="1"/>
          <p:nvPr/>
        </p:nvSpPr>
        <p:spPr>
          <a:xfrm>
            <a:off x="530352" y="1175657"/>
            <a:ext cx="4546146" cy="2380139"/>
          </a:xfrm>
          <a:prstGeom prst="rect">
            <a:avLst/>
          </a:prstGeom>
          <a:noFill/>
        </p:spPr>
        <p:txBody>
          <a:bodyPr wrap="square" rtlCol="0">
            <a:spAutoFit/>
          </a:bodyPr>
          <a:lstStyle/>
          <a:p>
            <a:pPr>
              <a:spcAft>
                <a:spcPts val="1000"/>
              </a:spcAft>
            </a:pPr>
            <a:r>
              <a:rPr lang="en-US" b="1" dirty="0" smtClean="0"/>
              <a:t>RNAV SID:</a:t>
            </a:r>
          </a:p>
          <a:p>
            <a:pPr marL="463550" indent="-236538">
              <a:lnSpc>
                <a:spcPct val="90000"/>
              </a:lnSpc>
              <a:spcAft>
                <a:spcPts val="1000"/>
              </a:spcAft>
              <a:buFont typeface="Arial" panose="020B0604020202020204" pitchFamily="34" charset="0"/>
              <a:buChar char="•"/>
            </a:pPr>
            <a:r>
              <a:rPr lang="en-US" sz="2000" dirty="0" smtClean="0"/>
              <a:t>Requires system performance currently met by GPS or DME/DME/IRU RNAV systems that satisfy specific criteria.</a:t>
            </a:r>
          </a:p>
          <a:p>
            <a:pPr marL="463550" indent="-236538">
              <a:lnSpc>
                <a:spcPct val="90000"/>
              </a:lnSpc>
              <a:buFont typeface="Arial" panose="020B0604020202020204" pitchFamily="34" charset="0"/>
              <a:buChar char="•"/>
            </a:pPr>
            <a:r>
              <a:rPr lang="en-US" sz="2000" dirty="0" smtClean="0"/>
              <a:t>All public RNAV SIDs are RNAV1.</a:t>
            </a:r>
          </a:p>
          <a:p>
            <a:pPr marL="684213" indent="-457200">
              <a:lnSpc>
                <a:spcPct val="90000"/>
              </a:lnSpc>
              <a:buFont typeface="Arial" panose="020B0604020202020204" pitchFamily="34" charset="0"/>
              <a:buChar char="•"/>
            </a:pPr>
            <a:endParaRPr lang="en-US" sz="2000" dirty="0"/>
          </a:p>
        </p:txBody>
      </p:sp>
      <p:sp>
        <p:nvSpPr>
          <p:cNvPr id="6" name="TextBox 5"/>
          <p:cNvSpPr txBox="1"/>
          <p:nvPr/>
        </p:nvSpPr>
        <p:spPr>
          <a:xfrm>
            <a:off x="356616" y="4325112"/>
            <a:ext cx="5243741" cy="1631216"/>
          </a:xfrm>
          <a:prstGeom prst="rect">
            <a:avLst/>
          </a:prstGeom>
          <a:noFill/>
        </p:spPr>
        <p:txBody>
          <a:bodyPr wrap="square" rtlCol="0">
            <a:spAutoFit/>
          </a:bodyPr>
          <a:lstStyle/>
          <a:p>
            <a:r>
              <a:rPr lang="en-US" sz="2000" dirty="0">
                <a:latin typeface="+mn-lt"/>
              </a:rPr>
              <a:t>Note: If a flight plan does not contain the required </a:t>
            </a:r>
            <a:r>
              <a:rPr lang="en-US" sz="2000" dirty="0" smtClean="0">
                <a:latin typeface="+mn-lt"/>
              </a:rPr>
              <a:t>ICAO equipment </a:t>
            </a:r>
            <a:r>
              <a:rPr lang="en-US" sz="2000" dirty="0">
                <a:latin typeface="+mn-lt"/>
              </a:rPr>
              <a:t>and RNAV value, ATC automation equipment will </a:t>
            </a:r>
            <a:r>
              <a:rPr lang="en-US" sz="2000" dirty="0" smtClean="0">
                <a:latin typeface="+mn-lt"/>
              </a:rPr>
              <a:t>neither </a:t>
            </a:r>
            <a:r>
              <a:rPr lang="en-US" sz="2000" dirty="0">
                <a:latin typeface="+mn-lt"/>
              </a:rPr>
              <a:t>assign </a:t>
            </a:r>
            <a:r>
              <a:rPr lang="en-US" sz="2000" dirty="0" smtClean="0">
                <a:latin typeface="+mn-lt"/>
              </a:rPr>
              <a:t>nor accept computer entry of </a:t>
            </a:r>
            <a:r>
              <a:rPr lang="en-US" sz="2000" dirty="0">
                <a:latin typeface="+mn-lt"/>
              </a:rPr>
              <a:t>an RNAV </a:t>
            </a:r>
            <a:r>
              <a:rPr lang="en-US" sz="2000" dirty="0" smtClean="0">
                <a:latin typeface="+mn-lt"/>
              </a:rPr>
              <a:t>SID. </a:t>
            </a:r>
            <a:endParaRPr lang="en-US" sz="2000" dirty="0">
              <a:latin typeface="+mn-lt"/>
            </a:endParaRPr>
          </a:p>
        </p:txBody>
      </p:sp>
      <p:pic>
        <p:nvPicPr>
          <p:cNvPr id="7" name="Picture 6"/>
          <p:cNvPicPr>
            <a:picLocks noChangeAspect="1"/>
          </p:cNvPicPr>
          <p:nvPr/>
        </p:nvPicPr>
        <p:blipFill>
          <a:blip r:embed="rId3"/>
          <a:stretch>
            <a:fillRect/>
          </a:stretch>
        </p:blipFill>
        <p:spPr>
          <a:xfrm>
            <a:off x="5596128" y="1033272"/>
            <a:ext cx="3265415" cy="4946904"/>
          </a:xfrm>
          <a:prstGeom prst="rect">
            <a:avLst/>
          </a:prstGeom>
          <a:noFill/>
          <a:ln>
            <a:solidFill>
              <a:srgbClr val="1E334B"/>
            </a:solidFill>
          </a:ln>
        </p:spPr>
      </p:pic>
      <p:sp>
        <p:nvSpPr>
          <p:cNvPr id="8" name="Line Callout 1 7"/>
          <p:cNvSpPr/>
          <p:nvPr/>
        </p:nvSpPr>
        <p:spPr bwMode="auto">
          <a:xfrm>
            <a:off x="457200" y="3644829"/>
            <a:ext cx="2676829" cy="615190"/>
          </a:xfrm>
          <a:prstGeom prst="borderCallout1">
            <a:avLst>
              <a:gd name="adj1" fmla="val 16033"/>
              <a:gd name="adj2" fmla="val 99797"/>
              <a:gd name="adj3" fmla="val -65195"/>
              <a:gd name="adj4" fmla="val 199164"/>
            </a:avLst>
          </a:prstGeom>
          <a:solidFill>
            <a:schemeClr val="bg1"/>
          </a:solidFill>
          <a:ln>
            <a:solidFill>
              <a:srgbClr val="C0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pic>
        <p:nvPicPr>
          <p:cNvPr id="10" name="Picture 9"/>
          <p:cNvPicPr>
            <a:picLocks noChangeAspect="1"/>
          </p:cNvPicPr>
          <p:nvPr/>
        </p:nvPicPr>
        <p:blipFill>
          <a:blip r:embed="rId4"/>
          <a:stretch>
            <a:fillRect/>
          </a:stretch>
        </p:blipFill>
        <p:spPr>
          <a:xfrm>
            <a:off x="533398" y="3794760"/>
            <a:ext cx="2547029" cy="32526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5864" y="6254496"/>
            <a:ext cx="394233" cy="365760"/>
          </a:xfrm>
          <a:prstGeom prst="rect">
            <a:avLst/>
          </a:prstGeom>
        </p:spPr>
      </p:pic>
      <p:sp>
        <p:nvSpPr>
          <p:cNvPr id="3" name="Rectangle 2"/>
          <p:cNvSpPr/>
          <p:nvPr/>
        </p:nvSpPr>
        <p:spPr bwMode="auto">
          <a:xfrm>
            <a:off x="5791200" y="3175122"/>
            <a:ext cx="1275147" cy="155448"/>
          </a:xfrm>
          <a:prstGeom prst="rect">
            <a:avLst/>
          </a:prstGeom>
          <a:noFill/>
          <a:ln w="9525">
            <a:solidFill>
              <a:srgbClr val="C0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2781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xit" presetSubtype="0" fill="hold" nodeType="withEffect">
                                  <p:stCondLst>
                                    <p:cond delay="0"/>
                                  </p:stCondLst>
                                  <p:childTnLst>
                                    <p:set>
                                      <p:cBhvr>
                                        <p:cTn id="9" dur="1" fill="hold">
                                          <p:stCondLst>
                                            <p:cond delay="0"/>
                                          </p:stCondLst>
                                        </p:cTn>
                                        <p:tgtEl>
                                          <p:spTgt spid="11"/>
                                        </p:tgtEl>
                                        <p:attrNameLst>
                                          <p:attrName>style.visibility</p:attrName>
                                        </p:attrNameLst>
                                      </p:cBhvr>
                                      <p:to>
                                        <p:strVal val="hidden"/>
                                      </p:to>
                                    </p:se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right)">
                                      <p:cBhvr>
                                        <p:cTn id="13" dur="500"/>
                                        <p:tgtEl>
                                          <p:spTgt spid="8"/>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idx="4294967295"/>
          </p:nvPr>
        </p:nvSpPr>
        <p:spPr/>
        <p:txBody>
          <a:bodyPr/>
          <a:lstStyle/>
          <a:p>
            <a:r>
              <a:rPr lang="en-US" altLang="en-US" dirty="0" smtClean="0"/>
              <a:t>Knowledge Check</a:t>
            </a:r>
          </a:p>
        </p:txBody>
      </p:sp>
      <p:sp>
        <p:nvSpPr>
          <p:cNvPr id="14340" name="Content Placeholder 2"/>
          <p:cNvSpPr>
            <a:spLocks noGrp="1"/>
          </p:cNvSpPr>
          <p:nvPr>
            <p:ph idx="4294967295"/>
          </p:nvPr>
        </p:nvSpPr>
        <p:spPr/>
        <p:txBody>
          <a:bodyPr/>
          <a:lstStyle/>
          <a:p>
            <a:pPr marL="0" indent="0">
              <a:buNone/>
            </a:pPr>
            <a:r>
              <a:rPr lang="en-US" altLang="en-US" dirty="0" smtClean="0"/>
              <a:t>An RNAV STAR may be assigned regardless of equipage contained in the flight plan?</a:t>
            </a:r>
          </a:p>
          <a:p>
            <a:pPr marL="466725" indent="-466725"/>
            <a:endParaRPr lang="en-US" altLang="en-US" dirty="0" smtClean="0"/>
          </a:p>
          <a:p>
            <a:pPr marL="466725" indent="-466725">
              <a:spcBef>
                <a:spcPct val="65000"/>
              </a:spcBef>
              <a:buFontTx/>
              <a:buNone/>
            </a:pPr>
            <a:r>
              <a:rPr lang="en-US" altLang="en-US" sz="2400" b="0" dirty="0" smtClean="0"/>
              <a:t>A.	Yes</a:t>
            </a:r>
          </a:p>
          <a:p>
            <a:pPr marL="466725" indent="-466725">
              <a:spcBef>
                <a:spcPct val="65000"/>
              </a:spcBef>
              <a:buFontTx/>
              <a:buNone/>
            </a:pPr>
            <a:r>
              <a:rPr lang="en-US" altLang="en-US" sz="2400" b="0" dirty="0" smtClean="0"/>
              <a:t>B.	No</a:t>
            </a:r>
          </a:p>
          <a:p>
            <a:pPr marL="466725" indent="-466725"/>
            <a:endParaRPr lang="en-US" altLang="en-US" dirty="0" smtClean="0"/>
          </a:p>
          <a:p>
            <a:pPr marL="466725" indent="-466725"/>
            <a:endParaRPr lang="en-US" altLang="en-US"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864" y="6254496"/>
            <a:ext cx="394233" cy="365760"/>
          </a:xfrm>
          <a:prstGeom prst="rect">
            <a:avLst/>
          </a:prstGeom>
        </p:spPr>
      </p:pic>
    </p:spTree>
    <p:extLst>
      <p:ext uri="{BB962C8B-B14F-4D97-AF65-F5344CB8AC3E}">
        <p14:creationId xmlns:p14="http://schemas.microsoft.com/office/powerpoint/2010/main" val="2514671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200"/>
                                  </p:stCondLst>
                                  <p:childTnLst>
                                    <p:set>
                                      <p:cBhvr rctx="PPT">
                                        <p:cTn id="6" dur="indefinite"/>
                                        <p:tgtEl>
                                          <p:spTgt spid="14340">
                                            <p:txEl>
                                              <p:pRg st="2" end="2"/>
                                            </p:txEl>
                                          </p:spTgt>
                                        </p:tgtEl>
                                        <p:attrNameLst>
                                          <p:attrName>style.opacity</p:attrName>
                                        </p:attrNameLst>
                                      </p:cBhvr>
                                      <p:to>
                                        <p:strVal val="0.25"/>
                                      </p:to>
                                    </p:set>
                                    <p:animEffect filter="image" prLst="opacity: 0.25">
                                      <p:cBhvr rctx="IE">
                                        <p:cTn id="7" dur="indefinite"/>
                                        <p:tgtEl>
                                          <p:spTgt spid="14340">
                                            <p:txEl>
                                              <p:pRg st="2" end="2"/>
                                            </p:txEl>
                                          </p:spTgt>
                                        </p:tgtEl>
                                      </p:cBhvr>
                                    </p:animEffect>
                                  </p:childTnLst>
                                </p:cTn>
                              </p:par>
                              <p:par>
                                <p:cTn id="8" presetID="1" presetClass="exit" presetSubtype="0" fill="hold" nodeType="withEffect">
                                  <p:stCondLst>
                                    <p:cond delay="0"/>
                                  </p:stCondLst>
                                  <p:childTnLst>
                                    <p:set>
                                      <p:cBhvr>
                                        <p:cTn id="9"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50000">
              <a:srgbClr val="FBFBFB"/>
            </a:gs>
            <a:gs pos="100000">
              <a:srgbClr val="D0D0D0"/>
            </a:gs>
          </a:gsLst>
          <a:lin ang="5400000"/>
        </a:gradFill>
        <a:effectLst/>
      </p:bgPr>
    </p:bg>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671513" y="344488"/>
            <a:ext cx="8472487" cy="609600"/>
          </a:xfrm>
        </p:spPr>
        <p:txBody>
          <a:bodyPr/>
          <a:lstStyle/>
          <a:p>
            <a:r>
              <a:rPr lang="en-US" altLang="en-US" dirty="0" smtClean="0"/>
              <a:t>Special Use Airspace (SUA)</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5864" y="6254496"/>
            <a:ext cx="394233" cy="365760"/>
          </a:xfrm>
          <a:prstGeom prst="rect">
            <a:avLst/>
          </a:prstGeom>
        </p:spPr>
      </p:pic>
      <p:sp>
        <p:nvSpPr>
          <p:cNvPr id="7" name="Content Placeholder 2"/>
          <p:cNvSpPr txBox="1">
            <a:spLocks/>
          </p:cNvSpPr>
          <p:nvPr/>
        </p:nvSpPr>
        <p:spPr>
          <a:xfrm>
            <a:off x="667512" y="3404463"/>
            <a:ext cx="4034169" cy="4391025"/>
          </a:xfrm>
          <a:prstGeom prst="rect">
            <a:avLst/>
          </a:prstGeom>
        </p:spPr>
        <p:txBody>
          <a:bodyPr/>
          <a:lstStyle>
            <a:lvl1pPr marL="342900" indent="-342900" algn="l" rtl="0" eaLnBrk="0" fontAlgn="base" hangingPunct="0">
              <a:spcBef>
                <a:spcPct val="20000"/>
              </a:spcBef>
              <a:spcAft>
                <a:spcPct val="0"/>
              </a:spcAft>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spcAft>
                <a:spcPts val="0"/>
              </a:spcAft>
              <a:buFont typeface="Symbol" panose="05050102010706020507" pitchFamily="18" charset="2"/>
              <a:buChar char=""/>
            </a:pPr>
            <a:r>
              <a:rPr lang="en-US" sz="2400" dirty="0">
                <a:ea typeface="Calibri" panose="020F0502020204030204" pitchFamily="34" charset="0"/>
                <a:cs typeface="Gautami" panose="020B0502040204020203" pitchFamily="34" charset="0"/>
              </a:rPr>
              <a:t>Types of SUA</a:t>
            </a:r>
          </a:p>
          <a:p>
            <a:pPr lvl="1"/>
            <a:r>
              <a:rPr lang="en-US" sz="2200" dirty="0" smtClean="0"/>
              <a:t>Regulatory</a:t>
            </a:r>
          </a:p>
          <a:p>
            <a:pPr lvl="2"/>
            <a:r>
              <a:rPr lang="en-US" sz="1800" dirty="0" smtClean="0"/>
              <a:t>Prohibited Area</a:t>
            </a:r>
          </a:p>
          <a:p>
            <a:pPr lvl="2"/>
            <a:r>
              <a:rPr lang="en-US" sz="1800" dirty="0" smtClean="0"/>
              <a:t>Restricted Area</a:t>
            </a:r>
            <a:endParaRPr lang="en-US" sz="2400" dirty="0"/>
          </a:p>
        </p:txBody>
      </p:sp>
      <p:sp>
        <p:nvSpPr>
          <p:cNvPr id="9" name="Content Placeholder 2"/>
          <p:cNvSpPr txBox="1">
            <a:spLocks/>
          </p:cNvSpPr>
          <p:nvPr/>
        </p:nvSpPr>
        <p:spPr>
          <a:xfrm>
            <a:off x="3656034" y="3859390"/>
            <a:ext cx="4489254" cy="4391025"/>
          </a:xfrm>
          <a:prstGeom prst="rect">
            <a:avLst/>
          </a:prstGeom>
        </p:spPr>
        <p:txBody>
          <a:bodyPr/>
          <a:lstStyle>
            <a:lvl1pPr marL="342900" indent="-342900" algn="l" rtl="0" eaLnBrk="0" fontAlgn="base" hangingPunct="0">
              <a:spcBef>
                <a:spcPct val="20000"/>
              </a:spcBef>
              <a:spcAft>
                <a:spcPct val="0"/>
              </a:spcAft>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200" dirty="0" smtClean="0"/>
              <a:t>Non-Regulatory</a:t>
            </a:r>
          </a:p>
          <a:p>
            <a:pPr lvl="2"/>
            <a:r>
              <a:rPr lang="en-US" sz="1800" dirty="0" smtClean="0"/>
              <a:t>Warning Area</a:t>
            </a:r>
          </a:p>
          <a:p>
            <a:pPr lvl="2"/>
            <a:r>
              <a:rPr lang="en-US" sz="1800" dirty="0" smtClean="0"/>
              <a:t>MOA</a:t>
            </a:r>
          </a:p>
          <a:p>
            <a:pPr lvl="2"/>
            <a:r>
              <a:rPr lang="en-US" sz="1800" dirty="0" smtClean="0"/>
              <a:t>Alert Area</a:t>
            </a:r>
          </a:p>
          <a:p>
            <a:pPr lvl="2"/>
            <a:r>
              <a:rPr lang="en-US" sz="1800" dirty="0" smtClean="0"/>
              <a:t>Controlled Firing Area (CFA)</a:t>
            </a:r>
          </a:p>
          <a:p>
            <a:pPr lvl="2"/>
            <a:r>
              <a:rPr lang="en-US" sz="1800" dirty="0" smtClean="0"/>
              <a:t>National Security Area (NSA)</a:t>
            </a:r>
            <a:endParaRPr lang="en-US" sz="1800" dirty="0"/>
          </a:p>
        </p:txBody>
      </p:sp>
      <p:sp>
        <p:nvSpPr>
          <p:cNvPr id="11" name="Content Placeholder 2"/>
          <p:cNvSpPr txBox="1">
            <a:spLocks/>
          </p:cNvSpPr>
          <p:nvPr/>
        </p:nvSpPr>
        <p:spPr>
          <a:xfrm>
            <a:off x="667512" y="1051560"/>
            <a:ext cx="8174736" cy="2331720"/>
          </a:xfrm>
          <a:prstGeom prst="rect">
            <a:avLst/>
          </a:prstGeom>
        </p:spPr>
        <p:txBody>
          <a:bodyPr/>
          <a:lstStyle>
            <a:lvl1pPr marL="342900" indent="-342900" algn="l" rtl="0" eaLnBrk="0" fontAlgn="base" hangingPunct="0">
              <a:spcBef>
                <a:spcPct val="20000"/>
              </a:spcBef>
              <a:spcAft>
                <a:spcPct val="0"/>
              </a:spcAft>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spcAft>
                <a:spcPts val="0"/>
              </a:spcAft>
              <a:buFont typeface="Symbol" panose="05050102010706020507" pitchFamily="18" charset="2"/>
              <a:buChar char=""/>
            </a:pPr>
            <a:r>
              <a:rPr lang="en-US" sz="2400" dirty="0">
                <a:ea typeface="Calibri" panose="020F0502020204030204" pitchFamily="34" charset="0"/>
                <a:cs typeface="Gautami" panose="020B0502040204020203" pitchFamily="34" charset="0"/>
              </a:rPr>
              <a:t>Airspace of defined dimensions identified by an area on the surface of the earth </a:t>
            </a:r>
          </a:p>
          <a:p>
            <a:pPr lvl="1"/>
            <a:r>
              <a:rPr lang="en-US" sz="2200" dirty="0"/>
              <a:t>Activities must be confined because of their nature –and/or</a:t>
            </a:r>
            <a:r>
              <a:rPr lang="en-US" sz="2200" dirty="0" smtClean="0"/>
              <a:t>–</a:t>
            </a:r>
          </a:p>
          <a:p>
            <a:pPr lvl="1"/>
            <a:r>
              <a:rPr lang="en-US" sz="2200" dirty="0"/>
              <a:t>Wherein limitations may be imposed upon aircraft operations that are not a part of those activities</a:t>
            </a:r>
          </a:p>
          <a:p>
            <a:pPr lvl="1"/>
            <a:endParaRPr lang="en-US" sz="2200" dirty="0"/>
          </a:p>
        </p:txBody>
      </p:sp>
    </p:spTree>
    <p:extLst>
      <p:ext uri="{BB962C8B-B14F-4D97-AF65-F5344CB8AC3E}">
        <p14:creationId xmlns:p14="http://schemas.microsoft.com/office/powerpoint/2010/main" val="29947587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p:txBody>
          <a:bodyPr/>
          <a:lstStyle/>
          <a:p>
            <a:r>
              <a:rPr lang="en-US" altLang="en-US" dirty="0" smtClean="0"/>
              <a:t>SUA Cont’d</a:t>
            </a:r>
          </a:p>
        </p:txBody>
      </p:sp>
      <p:pic>
        <p:nvPicPr>
          <p:cNvPr id="8" name="Picture 7"/>
          <p:cNvPicPr>
            <a:picLocks noChangeAspect="1"/>
          </p:cNvPicPr>
          <p:nvPr/>
        </p:nvPicPr>
        <p:blipFill>
          <a:blip r:embed="rId3"/>
          <a:stretch>
            <a:fillRect/>
          </a:stretch>
        </p:blipFill>
        <p:spPr>
          <a:xfrm>
            <a:off x="493059" y="2407940"/>
            <a:ext cx="8157883" cy="2748851"/>
          </a:xfrm>
          <a:prstGeom prst="rect">
            <a:avLst/>
          </a:prstGeom>
          <a:ln>
            <a:solidFill>
              <a:srgbClr val="1E334B"/>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5864" y="6254496"/>
            <a:ext cx="394233" cy="365760"/>
          </a:xfrm>
          <a:prstGeom prst="rect">
            <a:avLst/>
          </a:prstGeom>
        </p:spPr>
      </p:pic>
      <p:sp>
        <p:nvSpPr>
          <p:cNvPr id="9" name="Content Placeholder 2"/>
          <p:cNvSpPr txBox="1">
            <a:spLocks/>
          </p:cNvSpPr>
          <p:nvPr/>
        </p:nvSpPr>
        <p:spPr>
          <a:xfrm>
            <a:off x="493059" y="1243584"/>
            <a:ext cx="8174736" cy="2331720"/>
          </a:xfrm>
          <a:prstGeom prst="rect">
            <a:avLst/>
          </a:prstGeom>
        </p:spPr>
        <p:txBody>
          <a:bodyPr/>
          <a:lstStyle>
            <a:lvl1pPr marL="342900" indent="-342900" algn="l" rtl="0" eaLnBrk="0" fontAlgn="base" hangingPunct="0">
              <a:spcBef>
                <a:spcPct val="20000"/>
              </a:spcBef>
              <a:spcAft>
                <a:spcPct val="0"/>
              </a:spcAft>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spcAft>
                <a:spcPts val="0"/>
              </a:spcAft>
              <a:buFont typeface="Symbol" panose="05050102010706020507" pitchFamily="18" charset="2"/>
              <a:buChar char=""/>
            </a:pPr>
            <a:r>
              <a:rPr lang="en-US" dirty="0">
                <a:ea typeface="Calibri" panose="020F0502020204030204" pitchFamily="34" charset="0"/>
                <a:cs typeface="Gautami" panose="020B0502040204020203" pitchFamily="34" charset="0"/>
              </a:rPr>
              <a:t>SUA airspace is defined in JO 7400.10</a:t>
            </a:r>
          </a:p>
          <a:p>
            <a:pPr lvl="1"/>
            <a:r>
              <a:rPr lang="en-US" dirty="0"/>
              <a:t>Example JO 7400.10 entry:</a:t>
            </a:r>
          </a:p>
          <a:p>
            <a:pPr lvl="1"/>
            <a:endParaRPr lang="en-US" sz="2200" dirty="0"/>
          </a:p>
        </p:txBody>
      </p:sp>
    </p:spTree>
    <p:extLst>
      <p:ext uri="{BB962C8B-B14F-4D97-AF65-F5344CB8AC3E}">
        <p14:creationId xmlns:p14="http://schemas.microsoft.com/office/powerpoint/2010/main" val="191950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up)">
                                      <p:cBhvr>
                                        <p:cTn id="9" dur="500"/>
                                        <p:tgtEl>
                                          <p:spTgt spid="8"/>
                                        </p:tgtEl>
                                      </p:cBhvr>
                                    </p:animEffect>
                                  </p:childTnLst>
                                </p:cTn>
                              </p:par>
                              <p:par>
                                <p:cTn id="10" presetID="1" presetClass="exit" presetSubtype="0" fill="hold" nodeType="with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8625" y="344488"/>
            <a:ext cx="8472488" cy="609600"/>
          </a:xfrm>
          <a:prstGeom prst="rect">
            <a:avLst/>
          </a:prstGeom>
        </p:spPr>
        <p:txBody>
          <a:bodyPr/>
          <a:lst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a:lstStyle>
          <a:p>
            <a:r>
              <a:rPr lang="en-US" altLang="en-US" dirty="0" smtClean="0"/>
              <a:t>Background: A-Side 1965–1972</a:t>
            </a:r>
          </a:p>
        </p:txBody>
      </p:sp>
      <p:sp>
        <p:nvSpPr>
          <p:cNvPr id="4" name="Content Placeholder 2"/>
          <p:cNvSpPr txBox="1">
            <a:spLocks/>
          </p:cNvSpPr>
          <p:nvPr/>
        </p:nvSpPr>
        <p:spPr bwMode="auto">
          <a:xfrm>
            <a:off x="428625" y="2917155"/>
            <a:ext cx="8126186"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None/>
            </a:pPr>
            <a:r>
              <a:rPr lang="en-US" altLang="en-US" sz="2600" dirty="0"/>
              <a:t>Flight Plans (FPs) were passed manually and duties included:</a:t>
            </a:r>
          </a:p>
          <a:p>
            <a:pPr marL="519113" lvl="2" indent="-293688">
              <a:lnSpc>
                <a:spcPct val="90000"/>
              </a:lnSpc>
              <a:buFont typeface="+mj-lt"/>
              <a:buAutoNum type="arabicPeriod"/>
              <a:tabLst>
                <a:tab pos="631825" algn="l"/>
              </a:tabLst>
            </a:pPr>
            <a:r>
              <a:rPr lang="en-US" altLang="en-US" dirty="0" smtClean="0"/>
              <a:t>Receiving FPs </a:t>
            </a:r>
            <a:r>
              <a:rPr lang="en-US" altLang="en-US" dirty="0"/>
              <a:t>via landline or teletype</a:t>
            </a:r>
          </a:p>
          <a:p>
            <a:pPr marL="519113" lvl="2" indent="-293688">
              <a:lnSpc>
                <a:spcPct val="90000"/>
              </a:lnSpc>
              <a:buFont typeface="+mj-lt"/>
              <a:buAutoNum type="arabicPeriod"/>
              <a:tabLst>
                <a:tab pos="631825" algn="l"/>
              </a:tabLst>
            </a:pPr>
            <a:r>
              <a:rPr lang="en-US" altLang="en-US" dirty="0" smtClean="0"/>
              <a:t>Writing each FP </a:t>
            </a:r>
            <a:r>
              <a:rPr lang="en-US" altLang="en-US" dirty="0"/>
              <a:t>on a strip</a:t>
            </a:r>
          </a:p>
          <a:p>
            <a:pPr marL="519113" lvl="2" indent="-293688">
              <a:lnSpc>
                <a:spcPct val="90000"/>
              </a:lnSpc>
              <a:buFont typeface="+mj-lt"/>
              <a:buAutoNum type="arabicPeriod"/>
              <a:tabLst>
                <a:tab pos="631825" algn="l"/>
              </a:tabLst>
            </a:pPr>
            <a:r>
              <a:rPr lang="en-US" altLang="en-US" dirty="0" smtClean="0"/>
              <a:t>Drawing a direction arrow on each strip</a:t>
            </a:r>
          </a:p>
          <a:p>
            <a:pPr marL="519113" lvl="2" indent="-293688">
              <a:lnSpc>
                <a:spcPct val="90000"/>
              </a:lnSpc>
              <a:buFont typeface="+mj-lt"/>
              <a:buAutoNum type="arabicPeriod"/>
              <a:tabLst>
                <a:tab pos="631825" algn="l"/>
              </a:tabLst>
            </a:pPr>
            <a:r>
              <a:rPr lang="en-US" altLang="en-US" dirty="0" smtClean="0"/>
              <a:t>Calculating and recording Fix Estimates on each strip</a:t>
            </a:r>
          </a:p>
          <a:p>
            <a:pPr marL="519113" lvl="2" indent="-293688">
              <a:lnSpc>
                <a:spcPct val="90000"/>
              </a:lnSpc>
              <a:buFont typeface="+mj-lt"/>
              <a:buAutoNum type="arabicPeriod"/>
              <a:tabLst>
                <a:tab pos="631825" algn="l"/>
              </a:tabLst>
            </a:pPr>
            <a:r>
              <a:rPr lang="en-US" altLang="en-US" dirty="0" smtClean="0"/>
              <a:t>Producing strips as required for downstream sectors</a:t>
            </a:r>
          </a:p>
          <a:p>
            <a:pPr marL="519113" lvl="2" indent="-293688">
              <a:lnSpc>
                <a:spcPct val="90000"/>
              </a:lnSpc>
              <a:buFont typeface="+mj-lt"/>
              <a:buAutoNum type="arabicPeriod"/>
              <a:tabLst>
                <a:tab pos="631825" algn="l"/>
              </a:tabLst>
            </a:pPr>
            <a:r>
              <a:rPr lang="en-US" altLang="en-US" dirty="0" smtClean="0"/>
              <a:t>“Running” the strip(s) to the appropriate areas and/or positions</a:t>
            </a:r>
          </a:p>
          <a:p>
            <a:pPr lvl="1">
              <a:lnSpc>
                <a:spcPct val="90000"/>
              </a:lnSpc>
              <a:buFont typeface="Arial" panose="020B0604020202020204" pitchFamily="34" charset="0"/>
              <a:buChar char="•"/>
            </a:pPr>
            <a:endParaRPr lang="en-US" altLang="en-US" dirty="0" smtClean="0"/>
          </a:p>
          <a:p>
            <a:pPr lvl="1">
              <a:lnSpc>
                <a:spcPct val="90000"/>
              </a:lnSpc>
              <a:buFont typeface="Arial" panose="020B0604020202020204" pitchFamily="34" charset="0"/>
              <a:buChar char="•"/>
            </a:pPr>
            <a:endParaRPr lang="en-US" altLang="en-US" dirty="0" smtClean="0"/>
          </a:p>
          <a:p>
            <a:pPr marL="407988" indent="-407988">
              <a:lnSpc>
                <a:spcPct val="90000"/>
              </a:lnSpc>
              <a:buFontTx/>
              <a:buNone/>
            </a:pPr>
            <a:r>
              <a:rPr lang="en-US" altLang="en-US" sz="2400" dirty="0" smtClean="0"/>
              <a:t> </a:t>
            </a:r>
            <a:endParaRPr lang="en-US" altLang="en-US" sz="1600" dirty="0" smtClean="0"/>
          </a:p>
          <a:p>
            <a:endParaRPr lang="en-US" altLang="en-US" sz="2000" dirty="0" smtClean="0"/>
          </a:p>
          <a:p>
            <a:pPr marL="407988" indent="-407988">
              <a:lnSpc>
                <a:spcPct val="90000"/>
              </a:lnSpc>
              <a:buFontTx/>
              <a:buNone/>
            </a:pPr>
            <a:endParaRPr lang="en-US" altLang="en-US" sz="2000" dirty="0" smtClean="0"/>
          </a:p>
        </p:txBody>
      </p:sp>
      <p:pic>
        <p:nvPicPr>
          <p:cNvPr id="12" name="Picture 11"/>
          <p:cNvPicPr>
            <a:picLocks noChangeAspect="1"/>
          </p:cNvPicPr>
          <p:nvPr/>
        </p:nvPicPr>
        <p:blipFill>
          <a:blip r:embed="rId3"/>
          <a:stretch>
            <a:fillRect/>
          </a:stretch>
        </p:blipFill>
        <p:spPr>
          <a:xfrm>
            <a:off x="489744" y="1250703"/>
            <a:ext cx="7992662" cy="1610116"/>
          </a:xfrm>
          <a:prstGeom prst="rect">
            <a:avLst/>
          </a:prstGeom>
        </p:spPr>
      </p:pic>
    </p:spTree>
    <p:extLst>
      <p:ext uri="{BB962C8B-B14F-4D97-AF65-F5344CB8AC3E}">
        <p14:creationId xmlns:p14="http://schemas.microsoft.com/office/powerpoint/2010/main" val="1489260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a:lstStyle>
          <a:p>
            <a:r>
              <a:rPr lang="en-US" altLang="en-US" dirty="0" smtClean="0"/>
              <a:t>Special Activity Airspace (SAA)</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864" y="6254496"/>
            <a:ext cx="394233" cy="365760"/>
          </a:xfrm>
          <a:prstGeom prst="rect">
            <a:avLst/>
          </a:prstGeom>
        </p:spPr>
      </p:pic>
      <p:sp>
        <p:nvSpPr>
          <p:cNvPr id="5" name="Content Placeholder 2"/>
          <p:cNvSpPr txBox="1">
            <a:spLocks/>
          </p:cNvSpPr>
          <p:nvPr/>
        </p:nvSpPr>
        <p:spPr>
          <a:xfrm>
            <a:off x="667512" y="1051560"/>
            <a:ext cx="8174736" cy="2331720"/>
          </a:xfrm>
          <a:prstGeom prst="rect">
            <a:avLst/>
          </a:prstGeom>
        </p:spPr>
        <p:txBody>
          <a:bodyPr/>
          <a:lstStyle>
            <a:lvl1pPr marL="342900" indent="-342900" algn="l" rtl="0" eaLnBrk="0" fontAlgn="base" hangingPunct="0">
              <a:spcBef>
                <a:spcPct val="20000"/>
              </a:spcBef>
              <a:spcAft>
                <a:spcPct val="0"/>
              </a:spcAft>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spcAft>
                <a:spcPts val="0"/>
              </a:spcAft>
              <a:buFont typeface="Symbol" panose="05050102010706020507" pitchFamily="18" charset="2"/>
              <a:buChar char=""/>
            </a:pPr>
            <a:r>
              <a:rPr lang="en-US" sz="2400" dirty="0">
                <a:ea typeface="Calibri" panose="020F0502020204030204" pitchFamily="34" charset="0"/>
                <a:cs typeface="Gautami" panose="020B0502040204020203" pitchFamily="34" charset="0"/>
              </a:rPr>
              <a:t>Airspace defined within the NAS which limits aircraft operations. </a:t>
            </a:r>
          </a:p>
          <a:p>
            <a:pPr>
              <a:lnSpc>
                <a:spcPct val="107000"/>
              </a:lnSpc>
              <a:spcBef>
                <a:spcPts val="0"/>
              </a:spcBef>
              <a:spcAft>
                <a:spcPts val="0"/>
              </a:spcAft>
              <a:buFont typeface="Symbol" panose="05050102010706020507" pitchFamily="18" charset="2"/>
              <a:buChar char=""/>
            </a:pPr>
            <a:r>
              <a:rPr lang="en-US" sz="2400" dirty="0" smtClean="0">
                <a:ea typeface="Calibri" panose="020F0502020204030204" pitchFamily="34" charset="0"/>
                <a:cs typeface="Gautami" panose="020B0502040204020203" pitchFamily="34" charset="0"/>
              </a:rPr>
              <a:t>Characteristics</a:t>
            </a:r>
            <a:endParaRPr lang="en-US" sz="2400" dirty="0">
              <a:ea typeface="Calibri" panose="020F0502020204030204" pitchFamily="34" charset="0"/>
              <a:cs typeface="Gautami" panose="020B0502040204020203" pitchFamily="34" charset="0"/>
            </a:endParaRPr>
          </a:p>
          <a:p>
            <a:pPr lvl="1"/>
            <a:r>
              <a:rPr lang="en-US" sz="2000" dirty="0"/>
              <a:t>Dimensions are programmed into </a:t>
            </a:r>
            <a:r>
              <a:rPr lang="en-US" sz="2000" dirty="0" err="1"/>
              <a:t>En</a:t>
            </a:r>
            <a:r>
              <a:rPr lang="en-US" sz="2000" dirty="0"/>
              <a:t> Route Decision Support Tool (EDST</a:t>
            </a:r>
            <a:r>
              <a:rPr lang="en-US" sz="2000" dirty="0" smtClean="0"/>
              <a:t>).</a:t>
            </a:r>
            <a:endParaRPr lang="en-US" sz="2000" dirty="0"/>
          </a:p>
          <a:p>
            <a:pPr lvl="1"/>
            <a:r>
              <a:rPr lang="en-US" sz="2000" dirty="0"/>
              <a:t>Airspace can be designated as either active, inactive, or pending by EDST screen entry</a:t>
            </a:r>
            <a:r>
              <a:rPr lang="en-US" sz="2000" dirty="0" smtClean="0"/>
              <a:t>.</a:t>
            </a:r>
          </a:p>
          <a:p>
            <a:pPr lvl="1"/>
            <a:r>
              <a:rPr lang="en-US" sz="2000" dirty="0"/>
              <a:t>Aircraft trajectories are tested against the dimensions and alerts are issued when violations are predicted</a:t>
            </a:r>
            <a:r>
              <a:rPr lang="en-US" sz="2000" dirty="0" smtClean="0"/>
              <a:t>.</a:t>
            </a:r>
          </a:p>
          <a:p>
            <a:r>
              <a:rPr lang="en-US" sz="2600" dirty="0" smtClean="0"/>
              <a:t>Airspace may be:</a:t>
            </a:r>
          </a:p>
          <a:p>
            <a:pPr lvl="1"/>
            <a:endParaRPr lang="en-US" sz="2200" dirty="0"/>
          </a:p>
        </p:txBody>
      </p:sp>
      <p:graphicFrame>
        <p:nvGraphicFramePr>
          <p:cNvPr id="4" name="Table 3"/>
          <p:cNvGraphicFramePr>
            <a:graphicFrameLocks noGrp="1"/>
          </p:cNvGraphicFramePr>
          <p:nvPr>
            <p:extLst>
              <p:ext uri="{D42A27DB-BD31-4B8C-83A1-F6EECF244321}">
                <p14:modId xmlns:p14="http://schemas.microsoft.com/office/powerpoint/2010/main" val="35677722"/>
              </p:ext>
            </p:extLst>
          </p:nvPr>
        </p:nvGraphicFramePr>
        <p:xfrm>
          <a:off x="1132162" y="4780262"/>
          <a:ext cx="8011838" cy="1188720"/>
        </p:xfrm>
        <a:graphic>
          <a:graphicData uri="http://schemas.openxmlformats.org/drawingml/2006/table">
            <a:tbl>
              <a:tblPr firstRow="1" bandRow="1">
                <a:tableStyleId>{2D5ABB26-0587-4C30-8999-92F81FD0307C}</a:tableStyleId>
              </a:tblPr>
              <a:tblGrid>
                <a:gridCol w="3439838">
                  <a:extLst>
                    <a:ext uri="{9D8B030D-6E8A-4147-A177-3AD203B41FA5}">
                      <a16:colId xmlns:a16="http://schemas.microsoft.com/office/drawing/2014/main" val="4078333419"/>
                    </a:ext>
                  </a:extLst>
                </a:gridCol>
                <a:gridCol w="4572000">
                  <a:extLst>
                    <a:ext uri="{9D8B030D-6E8A-4147-A177-3AD203B41FA5}">
                      <a16:colId xmlns:a16="http://schemas.microsoft.com/office/drawing/2014/main" val="147764228"/>
                    </a:ext>
                  </a:extLst>
                </a:gridCol>
              </a:tblGrid>
              <a:tr h="370840">
                <a:tc>
                  <a:txBody>
                    <a:bodyPr/>
                    <a:lstStyle/>
                    <a:p>
                      <a:r>
                        <a:rPr lang="en-US" sz="2000" dirty="0" smtClean="0"/>
                        <a:t>–  Restricted Areas	</a:t>
                      </a:r>
                      <a:endParaRPr lang="en-US" sz="2000" dirty="0"/>
                    </a:p>
                  </a:txBody>
                  <a:tcPr/>
                </a:tc>
                <a:tc>
                  <a:txBody>
                    <a:bodyPr/>
                    <a:lstStyle/>
                    <a:p>
                      <a:r>
                        <a:rPr lang="en-US" sz="2000" dirty="0" smtClean="0"/>
                        <a:t>–  ATC-Assigned Airspace</a:t>
                      </a:r>
                      <a:endParaRPr lang="en-US" sz="2000" dirty="0"/>
                    </a:p>
                  </a:txBody>
                  <a:tcPr/>
                </a:tc>
                <a:extLst>
                  <a:ext uri="{0D108BD9-81ED-4DB2-BD59-A6C34878D82A}">
                    <a16:rowId xmlns:a16="http://schemas.microsoft.com/office/drawing/2014/main" val="3534532779"/>
                  </a:ext>
                </a:extLst>
              </a:tr>
              <a:tr h="370840">
                <a:tc>
                  <a:txBody>
                    <a:bodyPr/>
                    <a:lstStyle/>
                    <a:p>
                      <a:r>
                        <a:rPr lang="en-US" sz="2000" dirty="0" smtClean="0"/>
                        <a:t>–  Prohibited Areas</a:t>
                      </a:r>
                      <a:endParaRPr lang="en-US" sz="2000" dirty="0"/>
                    </a:p>
                  </a:txBody>
                  <a:tcPr/>
                </a:tc>
                <a:tc>
                  <a:txBody>
                    <a:bodyPr/>
                    <a:lstStyle/>
                    <a:p>
                      <a:r>
                        <a:rPr lang="en-US" sz="2000" dirty="0" smtClean="0"/>
                        <a:t>–  Other designated airspace areas</a:t>
                      </a:r>
                      <a:endParaRPr lang="en-US" sz="2000" dirty="0"/>
                    </a:p>
                  </a:txBody>
                  <a:tcPr/>
                </a:tc>
                <a:extLst>
                  <a:ext uri="{0D108BD9-81ED-4DB2-BD59-A6C34878D82A}">
                    <a16:rowId xmlns:a16="http://schemas.microsoft.com/office/drawing/2014/main" val="2143535543"/>
                  </a:ext>
                </a:extLst>
              </a:tr>
              <a:tr h="370840">
                <a:tc>
                  <a:txBody>
                    <a:bodyPr/>
                    <a:lstStyle/>
                    <a:p>
                      <a:r>
                        <a:rPr lang="en-US" sz="2000" dirty="0" smtClean="0"/>
                        <a:t>–  Military Operations Areas</a:t>
                      </a:r>
                      <a:endParaRPr lang="en-US" sz="2000" dirty="0"/>
                    </a:p>
                  </a:txBody>
                  <a:tcPr/>
                </a:tc>
                <a:tc>
                  <a:txBody>
                    <a:bodyPr/>
                    <a:lstStyle/>
                    <a:p>
                      <a:endParaRPr lang="en-US" sz="2000" dirty="0"/>
                    </a:p>
                  </a:txBody>
                  <a:tcPr/>
                </a:tc>
                <a:extLst>
                  <a:ext uri="{0D108BD9-81ED-4DB2-BD59-A6C34878D82A}">
                    <a16:rowId xmlns:a16="http://schemas.microsoft.com/office/drawing/2014/main" val="3562126259"/>
                  </a:ext>
                </a:extLst>
              </a:tr>
            </a:tbl>
          </a:graphicData>
        </a:graphic>
      </p:graphicFrame>
    </p:spTree>
    <p:extLst>
      <p:ext uri="{BB962C8B-B14F-4D97-AF65-F5344CB8AC3E}">
        <p14:creationId xmlns:p14="http://schemas.microsoft.com/office/powerpoint/2010/main" val="57981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p:txBody>
          <a:bodyPr/>
          <a:lstStyle/>
          <a:p>
            <a:r>
              <a:rPr lang="en-US" altLang="en-US" dirty="0" smtClean="0"/>
              <a:t>SAA Cont’d</a:t>
            </a:r>
          </a:p>
        </p:txBody>
      </p:sp>
      <p:sp>
        <p:nvSpPr>
          <p:cNvPr id="3" name="TextBox 2"/>
          <p:cNvSpPr txBox="1"/>
          <p:nvPr/>
        </p:nvSpPr>
        <p:spPr>
          <a:xfrm>
            <a:off x="666485" y="975341"/>
            <a:ext cx="7996767" cy="790537"/>
          </a:xfrm>
          <a:prstGeom prst="rect">
            <a:avLst/>
          </a:prstGeom>
          <a:noFill/>
        </p:spPr>
        <p:txBody>
          <a:bodyPr wrap="square" rtlCol="0">
            <a:spAutoFit/>
          </a:bodyPr>
          <a:lstStyle/>
          <a:p>
            <a:pPr marL="342900" indent="-342900">
              <a:lnSpc>
                <a:spcPct val="107000"/>
              </a:lnSpc>
              <a:spcBef>
                <a:spcPts val="0"/>
              </a:spcBef>
              <a:spcAft>
                <a:spcPts val="0"/>
              </a:spcAft>
              <a:buFont typeface="Symbol" panose="05050102010706020507" pitchFamily="18" charset="2"/>
              <a:buChar char=""/>
            </a:pPr>
            <a:r>
              <a:rPr lang="en-US" sz="2200" b="1" dirty="0" smtClean="0">
                <a:latin typeface="+mn-lt"/>
                <a:ea typeface="Calibri" panose="020F0502020204030204" pitchFamily="34" charset="0"/>
                <a:cs typeface="Gautami" panose="020B0502040204020203" pitchFamily="34" charset="0"/>
              </a:rPr>
              <a:t>Individual SAA Status is entered in EDST and may be displayed at facility adapted R and all RA positions.</a:t>
            </a:r>
            <a:endParaRPr lang="en-US" sz="2200" b="1" dirty="0">
              <a:latin typeface="+mn-lt"/>
              <a:ea typeface="Calibri" panose="020F0502020204030204" pitchFamily="34" charset="0"/>
              <a:cs typeface="Gautami" panose="020B0502040204020203"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85" y="1923884"/>
            <a:ext cx="5195709" cy="3976178"/>
          </a:xfrm>
          <a:prstGeom prst="rect">
            <a:avLst/>
          </a:prstGeom>
        </p:spPr>
      </p:pic>
      <p:pic>
        <p:nvPicPr>
          <p:cNvPr id="10"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l="40116" t="67552" r="38745" b="10432"/>
          <a:stretch/>
        </p:blipFill>
        <p:spPr bwMode="auto">
          <a:xfrm>
            <a:off x="6205463" y="2227769"/>
            <a:ext cx="2229109" cy="131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64802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idx="4294967295"/>
          </p:nvPr>
        </p:nvSpPr>
        <p:spPr/>
        <p:txBody>
          <a:bodyPr/>
          <a:lstStyle/>
          <a:p>
            <a:r>
              <a:rPr lang="en-US" altLang="en-US" dirty="0" smtClean="0"/>
              <a:t>Knowledge Check</a:t>
            </a:r>
          </a:p>
        </p:txBody>
      </p:sp>
      <p:sp>
        <p:nvSpPr>
          <p:cNvPr id="14340" name="Content Placeholder 2"/>
          <p:cNvSpPr>
            <a:spLocks noGrp="1"/>
          </p:cNvSpPr>
          <p:nvPr>
            <p:ph idx="4294967295"/>
          </p:nvPr>
        </p:nvSpPr>
        <p:spPr/>
        <p:txBody>
          <a:bodyPr/>
          <a:lstStyle/>
          <a:p>
            <a:pPr marL="0" indent="0">
              <a:buNone/>
            </a:pPr>
            <a:r>
              <a:rPr lang="en-US" altLang="en-US" dirty="0"/>
              <a:t>Which SUAs are depicted on aeronautical charts?</a:t>
            </a:r>
            <a:endParaRPr lang="en-US" altLang="en-US" dirty="0" smtClean="0"/>
          </a:p>
          <a:p>
            <a:pPr marL="466725" indent="-466725"/>
            <a:endParaRPr lang="en-US" altLang="en-US" dirty="0" smtClean="0"/>
          </a:p>
          <a:p>
            <a:pPr marL="466725" indent="-466725">
              <a:spcBef>
                <a:spcPct val="65000"/>
              </a:spcBef>
              <a:buFontTx/>
              <a:buAutoNum type="alphaUcPeriod"/>
            </a:pPr>
            <a:r>
              <a:rPr lang="en-US" sz="2400" b="0" dirty="0" smtClean="0"/>
              <a:t> Restricted Areas</a:t>
            </a:r>
          </a:p>
          <a:p>
            <a:pPr marL="514350" indent="-514350">
              <a:spcBef>
                <a:spcPct val="65000"/>
              </a:spcBef>
              <a:buFontTx/>
              <a:buAutoNum type="alphaUcPeriod"/>
            </a:pPr>
            <a:r>
              <a:rPr lang="en-US" sz="2400" b="0" dirty="0"/>
              <a:t>Temporary Military Operations Areas (MOAs</a:t>
            </a:r>
            <a:r>
              <a:rPr lang="en-US" sz="2400" b="0" dirty="0" smtClean="0"/>
              <a:t>)</a:t>
            </a:r>
          </a:p>
          <a:p>
            <a:pPr marL="514350" indent="-514350">
              <a:spcBef>
                <a:spcPct val="65000"/>
              </a:spcBef>
              <a:buFontTx/>
              <a:buAutoNum type="alphaUcPeriod"/>
            </a:pPr>
            <a:r>
              <a:rPr lang="en-US" sz="2400" b="0" dirty="0"/>
              <a:t>Controlled Firing Areas (CFAs</a:t>
            </a:r>
            <a:r>
              <a:rPr lang="en-US" sz="2400" b="0" dirty="0" smtClean="0"/>
              <a:t>)</a:t>
            </a:r>
          </a:p>
          <a:p>
            <a:pPr marL="514350" indent="-514350">
              <a:spcBef>
                <a:spcPct val="65000"/>
              </a:spcBef>
              <a:buFontTx/>
              <a:buAutoNum type="alphaUcPeriod"/>
            </a:pPr>
            <a:r>
              <a:rPr lang="en-US" sz="2400" b="0" dirty="0"/>
              <a:t>Temporary Restricted Areas</a:t>
            </a:r>
            <a:endParaRPr lang="en-US" altLang="en-US" sz="2400" b="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864" y="6254496"/>
            <a:ext cx="394233" cy="365760"/>
          </a:xfrm>
          <a:prstGeom prst="rect">
            <a:avLst/>
          </a:prstGeom>
        </p:spPr>
      </p:pic>
    </p:spTree>
    <p:extLst>
      <p:ext uri="{BB962C8B-B14F-4D97-AF65-F5344CB8AC3E}">
        <p14:creationId xmlns:p14="http://schemas.microsoft.com/office/powerpoint/2010/main" val="35332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4340">
                                            <p:txEl>
                                              <p:pRg st="3" end="3"/>
                                            </p:txEl>
                                          </p:spTgt>
                                        </p:tgtEl>
                                        <p:attrNameLst>
                                          <p:attrName>style.opacity</p:attrName>
                                        </p:attrNameLst>
                                      </p:cBhvr>
                                      <p:to>
                                        <p:strVal val="0.25"/>
                                      </p:to>
                                    </p:set>
                                    <p:animEffect filter="image" prLst="opacity: 0.25">
                                      <p:cBhvr rctx="IE">
                                        <p:cTn id="7" dur="indefinite"/>
                                        <p:tgtEl>
                                          <p:spTgt spid="14340">
                                            <p:txEl>
                                              <p:pRg st="3" end="3"/>
                                            </p:txEl>
                                          </p:spTgt>
                                        </p:tgtEl>
                                      </p:cBhvr>
                                    </p:animEffect>
                                  </p:childTnLst>
                                </p:cTn>
                              </p:par>
                              <p:par>
                                <p:cTn id="8" presetID="9" presetClass="emph" presetSubtype="0" nodeType="withEffect">
                                  <p:stCondLst>
                                    <p:cond delay="0"/>
                                  </p:stCondLst>
                                  <p:childTnLst>
                                    <p:set>
                                      <p:cBhvr rctx="PPT">
                                        <p:cTn id="9" dur="indefinite"/>
                                        <p:tgtEl>
                                          <p:spTgt spid="14340">
                                            <p:txEl>
                                              <p:pRg st="4" end="4"/>
                                            </p:txEl>
                                          </p:spTgt>
                                        </p:tgtEl>
                                        <p:attrNameLst>
                                          <p:attrName>style.opacity</p:attrName>
                                        </p:attrNameLst>
                                      </p:cBhvr>
                                      <p:to>
                                        <p:strVal val="0.25"/>
                                      </p:to>
                                    </p:set>
                                    <p:animEffect filter="image" prLst="opacity: 0.25">
                                      <p:cBhvr rctx="IE">
                                        <p:cTn id="10" dur="indefinite"/>
                                        <p:tgtEl>
                                          <p:spTgt spid="14340">
                                            <p:txEl>
                                              <p:pRg st="4" end="4"/>
                                            </p:txEl>
                                          </p:spTgt>
                                        </p:tgtEl>
                                      </p:cBhvr>
                                    </p:animEffect>
                                  </p:childTnLst>
                                </p:cTn>
                              </p:par>
                              <p:par>
                                <p:cTn id="11" presetID="9" presetClass="emph" presetSubtype="0" nodeType="withEffect">
                                  <p:stCondLst>
                                    <p:cond delay="0"/>
                                  </p:stCondLst>
                                  <p:childTnLst>
                                    <p:set>
                                      <p:cBhvr rctx="PPT">
                                        <p:cTn id="12" dur="indefinite"/>
                                        <p:tgtEl>
                                          <p:spTgt spid="14340">
                                            <p:txEl>
                                              <p:pRg st="5" end="5"/>
                                            </p:txEl>
                                          </p:spTgt>
                                        </p:tgtEl>
                                        <p:attrNameLst>
                                          <p:attrName>style.opacity</p:attrName>
                                        </p:attrNameLst>
                                      </p:cBhvr>
                                      <p:to>
                                        <p:strVal val="0.25"/>
                                      </p:to>
                                    </p:set>
                                    <p:animEffect filter="image" prLst="opacity: 0.25">
                                      <p:cBhvr rctx="IE">
                                        <p:cTn id="13" dur="indefinite"/>
                                        <p:tgtEl>
                                          <p:spTgt spid="14340">
                                            <p:txEl>
                                              <p:pRg st="5" end="5"/>
                                            </p:txEl>
                                          </p:spTgt>
                                        </p:tgtEl>
                                      </p:cBhvr>
                                    </p:animEffect>
                                  </p:childTnLst>
                                </p:cTn>
                              </p:par>
                              <p:par>
                                <p:cTn id="14" presetID="1" presetClass="exit" presetSubtype="0" fill="hold" nodeType="withEffect">
                                  <p:stCondLst>
                                    <p:cond delay="0"/>
                                  </p:stCondLst>
                                  <p:childTnLst>
                                    <p:set>
                                      <p:cBhvr>
                                        <p:cTn id="15"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idx="4294967295"/>
          </p:nvPr>
        </p:nvSpPr>
        <p:spPr/>
        <p:txBody>
          <a:bodyPr/>
          <a:lstStyle/>
          <a:p>
            <a:r>
              <a:rPr lang="en-US" altLang="en-US" dirty="0" smtClean="0"/>
              <a:t>Knowledge Check</a:t>
            </a:r>
          </a:p>
        </p:txBody>
      </p:sp>
      <p:sp>
        <p:nvSpPr>
          <p:cNvPr id="14340" name="Content Placeholder 2"/>
          <p:cNvSpPr>
            <a:spLocks noGrp="1"/>
          </p:cNvSpPr>
          <p:nvPr>
            <p:ph idx="4294967295"/>
          </p:nvPr>
        </p:nvSpPr>
        <p:spPr/>
        <p:txBody>
          <a:bodyPr/>
          <a:lstStyle/>
          <a:p>
            <a:pPr marL="0" indent="0">
              <a:buNone/>
            </a:pPr>
            <a:r>
              <a:rPr lang="en-US" altLang="en-US" dirty="0" smtClean="0"/>
              <a:t>An aircraft alert will be generated when an aircraft trajectory violates the active SUA?</a:t>
            </a:r>
          </a:p>
          <a:p>
            <a:pPr marL="466725" indent="-466725"/>
            <a:endParaRPr lang="en-US" altLang="en-US" dirty="0" smtClean="0"/>
          </a:p>
          <a:p>
            <a:pPr marL="466725" indent="-466725">
              <a:spcBef>
                <a:spcPct val="65000"/>
              </a:spcBef>
              <a:buFontTx/>
              <a:buNone/>
            </a:pPr>
            <a:r>
              <a:rPr lang="en-US" altLang="en-US" sz="2400" b="0" dirty="0" smtClean="0"/>
              <a:t>A.	Yes</a:t>
            </a:r>
          </a:p>
          <a:p>
            <a:pPr marL="466725" indent="-466725">
              <a:spcBef>
                <a:spcPct val="65000"/>
              </a:spcBef>
              <a:buFontTx/>
              <a:buNone/>
            </a:pPr>
            <a:r>
              <a:rPr lang="en-US" altLang="en-US" sz="2400" b="0" dirty="0" smtClean="0"/>
              <a:t>B.	No</a:t>
            </a:r>
          </a:p>
          <a:p>
            <a:pPr marL="0" indent="0">
              <a:buNone/>
            </a:pPr>
            <a:endParaRPr lang="en-US" altLang="en-US" dirty="0" smtClean="0"/>
          </a:p>
          <a:p>
            <a:pPr marL="466725" indent="-466725"/>
            <a:endParaRPr lang="en-US" altLang="en-US"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864" y="6254496"/>
            <a:ext cx="394233" cy="365760"/>
          </a:xfrm>
          <a:prstGeom prst="rect">
            <a:avLst/>
          </a:prstGeom>
        </p:spPr>
      </p:pic>
    </p:spTree>
    <p:extLst>
      <p:ext uri="{BB962C8B-B14F-4D97-AF65-F5344CB8AC3E}">
        <p14:creationId xmlns:p14="http://schemas.microsoft.com/office/powerpoint/2010/main" val="3397515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14340">
                                            <p:txEl>
                                              <p:pRg st="2" end="2"/>
                                            </p:txEl>
                                          </p:spTgt>
                                        </p:tgtEl>
                                        <p:attrNameLst>
                                          <p:attrName>style.opacity</p:attrName>
                                        </p:attrNameLst>
                                      </p:cBhvr>
                                      <p:to>
                                        <p:strVal val="0.25"/>
                                      </p:to>
                                    </p:set>
                                    <p:animEffect filter="image" prLst="opacity: 0.25">
                                      <p:cBhvr rctx="IE">
                                        <p:cTn id="7" dur="indefinite"/>
                                        <p:tgtEl>
                                          <p:spTgt spid="14340">
                                            <p:txEl>
                                              <p:pRg st="2" end="2"/>
                                            </p:txEl>
                                          </p:spTgt>
                                        </p:tgtEl>
                                      </p:cBhvr>
                                    </p:animEffect>
                                  </p:childTnLst>
                                </p:cTn>
                              </p:par>
                              <p:par>
                                <p:cTn id="8" presetID="1" presetClass="exit" presetSubtype="0" fill="hold" nodeType="withEffect">
                                  <p:stCondLst>
                                    <p:cond delay="0"/>
                                  </p:stCondLst>
                                  <p:childTnLst>
                                    <p:set>
                                      <p:cBhvr>
                                        <p:cTn id="9"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p:txBody>
          <a:bodyPr/>
          <a:lstStyle/>
          <a:p>
            <a:r>
              <a:rPr lang="en-US" altLang="en-US" dirty="0" smtClean="0"/>
              <a:t>Lesson Summary</a:t>
            </a:r>
          </a:p>
        </p:txBody>
      </p:sp>
      <p:sp>
        <p:nvSpPr>
          <p:cNvPr id="3" name="Content Placeholder 2"/>
          <p:cNvSpPr>
            <a:spLocks noGrp="1"/>
          </p:cNvSpPr>
          <p:nvPr>
            <p:ph sz="half" idx="1"/>
          </p:nvPr>
        </p:nvSpPr>
        <p:spPr>
          <a:xfrm>
            <a:off x="495300" y="1508125"/>
            <a:ext cx="8334068" cy="4391025"/>
          </a:xfrm>
        </p:spPr>
        <p:txBody>
          <a:bodyPr/>
          <a:lstStyle/>
          <a:p>
            <a:pPr>
              <a:defRPr/>
            </a:pPr>
            <a:r>
              <a:rPr lang="en-US" altLang="en-US" dirty="0" smtClean="0"/>
              <a:t>Federal </a:t>
            </a:r>
            <a:r>
              <a:rPr lang="en-US" altLang="en-US" dirty="0"/>
              <a:t>airways and jet </a:t>
            </a:r>
            <a:r>
              <a:rPr lang="en-US" altLang="en-US" dirty="0" smtClean="0"/>
              <a:t>routes</a:t>
            </a:r>
          </a:p>
          <a:p>
            <a:pPr>
              <a:defRPr/>
            </a:pPr>
            <a:r>
              <a:rPr lang="en-US" altLang="en-US" dirty="0"/>
              <a:t>Area Navigation (RNAV) </a:t>
            </a:r>
            <a:r>
              <a:rPr lang="en-US" altLang="en-US" dirty="0" smtClean="0"/>
              <a:t>Routes</a:t>
            </a:r>
          </a:p>
          <a:p>
            <a:pPr>
              <a:defRPr/>
            </a:pPr>
            <a:r>
              <a:rPr lang="en-US" altLang="en-US" dirty="0">
                <a:solidFill>
                  <a:srgbClr val="000000"/>
                </a:solidFill>
              </a:rPr>
              <a:t>Standard Terminal Arrivals (</a:t>
            </a:r>
            <a:r>
              <a:rPr lang="en-US" altLang="en-US" dirty="0" smtClean="0">
                <a:solidFill>
                  <a:srgbClr val="000000"/>
                </a:solidFill>
              </a:rPr>
              <a:t>STARs) </a:t>
            </a:r>
            <a:r>
              <a:rPr lang="en-US" altLang="en-US" dirty="0">
                <a:solidFill>
                  <a:srgbClr val="000000"/>
                </a:solidFill>
              </a:rPr>
              <a:t>and Standard Instrument Departures (SIDs</a:t>
            </a:r>
            <a:r>
              <a:rPr lang="en-US" altLang="en-US" dirty="0" smtClean="0">
                <a:solidFill>
                  <a:srgbClr val="000000"/>
                </a:solidFill>
              </a:rPr>
              <a:t>)</a:t>
            </a:r>
          </a:p>
          <a:p>
            <a:pPr>
              <a:defRPr/>
            </a:pPr>
            <a:r>
              <a:rPr lang="en-US" altLang="en-US" dirty="0">
                <a:solidFill>
                  <a:srgbClr val="000000"/>
                </a:solidFill>
              </a:rPr>
              <a:t>Special Use Airspace (SUA) and Special Activity Airspace (SAA)</a:t>
            </a:r>
          </a:p>
          <a:p>
            <a:pPr>
              <a:defRPr/>
            </a:pPr>
            <a:endParaRPr lang="en-US" altLang="en-US" sz="2400" b="0" dirty="0">
              <a:solidFill>
                <a:srgbClr val="000000"/>
              </a:solidFill>
            </a:endParaRPr>
          </a:p>
          <a:p>
            <a:pPr>
              <a:defRPr/>
            </a:pPr>
            <a:endParaRPr lang="en-US" altLang="en-US" sz="2400" dirty="0"/>
          </a:p>
          <a:p>
            <a:pPr>
              <a:defRPr/>
            </a:pPr>
            <a:endParaRPr lang="en-US" altLang="en-US" sz="2400" dirty="0"/>
          </a:p>
          <a:p>
            <a:pPr>
              <a:defRPr/>
            </a:pPr>
            <a:endParaRPr lang="en-US" dirty="0"/>
          </a:p>
        </p:txBody>
      </p:sp>
    </p:spTree>
    <p:extLst>
      <p:ext uri="{BB962C8B-B14F-4D97-AF65-F5344CB8AC3E}">
        <p14:creationId xmlns:p14="http://schemas.microsoft.com/office/powerpoint/2010/main" val="4033337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128426"/>
          </a:xfrm>
          <a:prstGeom prst="rect">
            <a:avLst/>
          </a:prstGeom>
        </p:spPr>
      </p:pic>
      <p:sp>
        <p:nvSpPr>
          <p:cNvPr id="3" name="Rectangle 1026"/>
          <p:cNvSpPr txBox="1">
            <a:spLocks noChangeArrowheads="1"/>
          </p:cNvSpPr>
          <p:nvPr/>
        </p:nvSpPr>
        <p:spPr>
          <a:xfrm>
            <a:off x="0" y="0"/>
            <a:ext cx="9144000" cy="6118698"/>
          </a:xfrm>
          <a:prstGeom prst="rect">
            <a:avLst/>
          </a:prstGeom>
          <a:solidFill>
            <a:schemeClr val="bg1">
              <a:lumMod val="50000"/>
              <a:alpha val="52000"/>
            </a:schemeClr>
          </a:solidFill>
        </p:spPr>
        <p:txBody>
          <a:bodyPr anchor="ctr"/>
          <a:lstStyle>
            <a:lvl1pPr algn="ctr" rtl="0" eaLnBrk="1" fontAlgn="base" hangingPunct="1">
              <a:spcBef>
                <a:spcPct val="0"/>
              </a:spcBef>
              <a:spcAft>
                <a:spcPct val="0"/>
              </a:spcAft>
              <a:defRPr sz="5400" b="1">
                <a:solidFill>
                  <a:schemeClr val="bg1"/>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smtClean="0">
                <a:ln>
                  <a:noFill/>
                </a:ln>
                <a:solidFill>
                  <a:srgbClr val="FFFFFF"/>
                </a:solidFill>
                <a:effectLst/>
                <a:uLnTx/>
                <a:uFillTx/>
                <a:latin typeface="Arial"/>
                <a:ea typeface="+mj-ea"/>
                <a:cs typeface="+mj-cs"/>
              </a:rPr>
              <a:t>THE END</a:t>
            </a:r>
            <a:endParaRPr kumimoji="0" lang="en-US" sz="5400" b="1" i="0" u="none" strike="noStrike" kern="0" cap="none" spc="0" normalizeH="0" baseline="0" noProof="0" dirty="0" smtClean="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608617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8625" y="344488"/>
            <a:ext cx="8472488" cy="609600"/>
          </a:xfrm>
          <a:prstGeom prst="rect">
            <a:avLst/>
          </a:prstGeom>
        </p:spPr>
        <p:txBody>
          <a:bodyPr/>
          <a:lst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a:lstStyle>
          <a:p>
            <a:r>
              <a:rPr lang="en-US" altLang="en-US" dirty="0" smtClean="0"/>
              <a:t>Background: A-Side 1973–2004</a:t>
            </a:r>
          </a:p>
        </p:txBody>
      </p:sp>
      <p:sp>
        <p:nvSpPr>
          <p:cNvPr id="4" name="Content Placeholder 2"/>
          <p:cNvSpPr txBox="1">
            <a:spLocks/>
          </p:cNvSpPr>
          <p:nvPr/>
        </p:nvSpPr>
        <p:spPr bwMode="auto">
          <a:xfrm>
            <a:off x="429768" y="3291840"/>
            <a:ext cx="8126186"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None/>
            </a:pPr>
            <a:r>
              <a:rPr lang="en-US" altLang="en-US" sz="2400" dirty="0" smtClean="0"/>
              <a:t>FPs automatically distributed through Computer </a:t>
            </a:r>
            <a:r>
              <a:rPr lang="en-US" altLang="en-US" sz="2400" dirty="0"/>
              <a:t>Update Equipment and duties included:</a:t>
            </a:r>
          </a:p>
          <a:p>
            <a:pPr marL="519113" lvl="2" indent="-341313">
              <a:lnSpc>
                <a:spcPct val="90000"/>
              </a:lnSpc>
              <a:buFont typeface="+mj-lt"/>
              <a:buAutoNum type="arabicPeriod"/>
            </a:pPr>
            <a:r>
              <a:rPr lang="en-US" altLang="en-US" dirty="0" smtClean="0"/>
              <a:t>Removing Flight Progress Strips from printer</a:t>
            </a:r>
          </a:p>
          <a:p>
            <a:pPr marL="519113" lvl="2" indent="-341313">
              <a:lnSpc>
                <a:spcPct val="90000"/>
              </a:lnSpc>
              <a:buFont typeface="+mj-lt"/>
              <a:buAutoNum type="arabicPeriod"/>
            </a:pPr>
            <a:r>
              <a:rPr lang="en-US" altLang="en-US" dirty="0" smtClean="0"/>
              <a:t>Placing strips in holders</a:t>
            </a:r>
          </a:p>
          <a:p>
            <a:pPr marL="519113" lvl="2" indent="-341313">
              <a:lnSpc>
                <a:spcPct val="90000"/>
              </a:lnSpc>
              <a:buFont typeface="+mj-lt"/>
              <a:buAutoNum type="arabicPeriod"/>
            </a:pPr>
            <a:r>
              <a:rPr lang="en-US" altLang="en-US" dirty="0" smtClean="0"/>
              <a:t>Drawing a direction arrow on each strip</a:t>
            </a:r>
          </a:p>
          <a:p>
            <a:pPr marL="519113" lvl="2" indent="-341313">
              <a:lnSpc>
                <a:spcPct val="90000"/>
              </a:lnSpc>
              <a:buFont typeface="+mj-lt"/>
              <a:buAutoNum type="arabicPeriod"/>
            </a:pPr>
            <a:r>
              <a:rPr lang="en-US" altLang="en-US" dirty="0" smtClean="0"/>
              <a:t>Placing each needed strip above/beside appropriate bay</a:t>
            </a:r>
          </a:p>
          <a:p>
            <a:pPr marL="519113" lvl="2" indent="-341313">
              <a:lnSpc>
                <a:spcPct val="90000"/>
              </a:lnSpc>
              <a:buFont typeface="+mj-lt"/>
              <a:buAutoNum type="arabicPeriod"/>
            </a:pPr>
            <a:r>
              <a:rPr lang="en-US" altLang="en-US" dirty="0" smtClean="0"/>
              <a:t>During periods of equipment failure reverting to pre 1973 duties</a:t>
            </a:r>
            <a:endParaRPr lang="en-US" altLang="en-US" dirty="0"/>
          </a:p>
          <a:p>
            <a:pPr marL="914400" lvl="1" indent="-457200">
              <a:lnSpc>
                <a:spcPct val="90000"/>
              </a:lnSpc>
              <a:buFont typeface="+mj-lt"/>
              <a:buAutoNum type="arabicPeriod"/>
            </a:pPr>
            <a:endParaRPr lang="en-US" altLang="en-US" dirty="0" smtClean="0"/>
          </a:p>
          <a:p>
            <a:pPr lvl="1">
              <a:lnSpc>
                <a:spcPct val="90000"/>
              </a:lnSpc>
              <a:buFont typeface="Arial" panose="020B0604020202020204" pitchFamily="34" charset="0"/>
              <a:buChar char="•"/>
            </a:pPr>
            <a:endParaRPr lang="en-US" altLang="en-US" dirty="0" smtClean="0"/>
          </a:p>
          <a:p>
            <a:pPr marL="407988" indent="-407988">
              <a:lnSpc>
                <a:spcPct val="90000"/>
              </a:lnSpc>
              <a:buFontTx/>
              <a:buNone/>
            </a:pPr>
            <a:r>
              <a:rPr lang="en-US" altLang="en-US" sz="2400" dirty="0" smtClean="0"/>
              <a:t> </a:t>
            </a:r>
            <a:endParaRPr lang="en-US" altLang="en-US" sz="1600" dirty="0" smtClean="0"/>
          </a:p>
          <a:p>
            <a:endParaRPr lang="en-US" altLang="en-US" sz="2000" dirty="0" smtClean="0"/>
          </a:p>
          <a:p>
            <a:pPr marL="407988" indent="-407988">
              <a:lnSpc>
                <a:spcPct val="90000"/>
              </a:lnSpc>
              <a:buFontTx/>
              <a:buNone/>
            </a:pPr>
            <a:endParaRPr lang="en-US" altLang="en-US" sz="2000" dirty="0" smtClean="0"/>
          </a:p>
        </p:txBody>
      </p:sp>
      <p:pic>
        <p:nvPicPr>
          <p:cNvPr id="6" name="Picture 5"/>
          <p:cNvPicPr>
            <a:picLocks noChangeAspect="1"/>
          </p:cNvPicPr>
          <p:nvPr/>
        </p:nvPicPr>
        <p:blipFill>
          <a:blip r:embed="rId3"/>
          <a:stretch>
            <a:fillRect/>
          </a:stretch>
        </p:blipFill>
        <p:spPr>
          <a:xfrm>
            <a:off x="3040878" y="1033094"/>
            <a:ext cx="3062244" cy="2179739"/>
          </a:xfrm>
          <a:prstGeom prst="rect">
            <a:avLst/>
          </a:prstGeom>
          <a:ln>
            <a:solidFill>
              <a:schemeClr val="tx1"/>
            </a:solidFill>
          </a:ln>
        </p:spPr>
      </p:pic>
    </p:spTree>
    <p:extLst>
      <p:ext uri="{BB962C8B-B14F-4D97-AF65-F5344CB8AC3E}">
        <p14:creationId xmlns:p14="http://schemas.microsoft.com/office/powerpoint/2010/main" val="185164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8625" y="344488"/>
            <a:ext cx="8472488" cy="609600"/>
          </a:xfrm>
          <a:prstGeom prst="rect">
            <a:avLst/>
          </a:prstGeom>
        </p:spPr>
        <p:txBody>
          <a:bodyPr/>
          <a:lst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a:lstStyle>
          <a:p>
            <a:r>
              <a:rPr lang="en-US" altLang="en-US" dirty="0" smtClean="0"/>
              <a:t>Background: A-Side </a:t>
            </a:r>
            <a:r>
              <a:rPr lang="en-US" altLang="en-US" dirty="0"/>
              <a:t>2005–Present</a:t>
            </a:r>
            <a:endParaRPr lang="en-US" altLang="en-US" dirty="0" smtClean="0"/>
          </a:p>
        </p:txBody>
      </p:sp>
      <p:pic>
        <p:nvPicPr>
          <p:cNvPr id="2" name="Picture 1"/>
          <p:cNvPicPr>
            <a:picLocks noChangeAspect="1"/>
          </p:cNvPicPr>
          <p:nvPr/>
        </p:nvPicPr>
        <p:blipFill>
          <a:blip r:embed="rId3"/>
          <a:stretch>
            <a:fillRect/>
          </a:stretch>
        </p:blipFill>
        <p:spPr>
          <a:xfrm>
            <a:off x="2319830" y="1051650"/>
            <a:ext cx="4504340" cy="2142627"/>
          </a:xfrm>
          <a:prstGeom prst="rect">
            <a:avLst/>
          </a:prstGeom>
          <a:ln w="12700">
            <a:solidFill>
              <a:schemeClr val="tx1"/>
            </a:solidFill>
          </a:ln>
        </p:spPr>
      </p:pic>
      <p:sp>
        <p:nvSpPr>
          <p:cNvPr id="6" name="TextBox 5"/>
          <p:cNvSpPr txBox="1"/>
          <p:nvPr/>
        </p:nvSpPr>
        <p:spPr>
          <a:xfrm>
            <a:off x="493776" y="4915837"/>
            <a:ext cx="8136641" cy="1015663"/>
          </a:xfrm>
          <a:prstGeom prst="rect">
            <a:avLst/>
          </a:prstGeom>
          <a:noFill/>
        </p:spPr>
        <p:txBody>
          <a:bodyPr wrap="square" rtlCol="0">
            <a:spAutoFit/>
          </a:bodyPr>
          <a:lstStyle/>
          <a:p>
            <a:r>
              <a:rPr lang="en-US" sz="2000" dirty="0"/>
              <a:t>*Note: The Radar Flight Data </a:t>
            </a:r>
            <a:r>
              <a:rPr lang="en-US" sz="2000" dirty="0" smtClean="0"/>
              <a:t>position </a:t>
            </a:r>
            <a:r>
              <a:rPr lang="en-US" sz="2000" dirty="0"/>
              <a:t>contains all the equipment necessary to pass flight plans and amendments manually and via automation.</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5864" y="6254496"/>
            <a:ext cx="394233" cy="365760"/>
          </a:xfrm>
          <a:prstGeom prst="rect">
            <a:avLst/>
          </a:prstGeom>
        </p:spPr>
      </p:pic>
      <p:sp>
        <p:nvSpPr>
          <p:cNvPr id="7" name="Content Placeholder 2"/>
          <p:cNvSpPr txBox="1">
            <a:spLocks/>
          </p:cNvSpPr>
          <p:nvPr/>
        </p:nvSpPr>
        <p:spPr bwMode="auto">
          <a:xfrm>
            <a:off x="429768" y="3291840"/>
            <a:ext cx="8210702" cy="1516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Today, the </a:t>
            </a:r>
            <a:r>
              <a:rPr lang="en-US" sz="2400" dirty="0" err="1"/>
              <a:t>En</a:t>
            </a:r>
            <a:r>
              <a:rPr lang="en-US" sz="2400" dirty="0"/>
              <a:t> Route Automation System:</a:t>
            </a:r>
          </a:p>
          <a:p>
            <a:pPr marL="403225" lvl="0" indent="-228600"/>
            <a:r>
              <a:rPr lang="en-US" sz="2000" b="0" dirty="0"/>
              <a:t>Displays flight plans electronically on EDST</a:t>
            </a:r>
          </a:p>
          <a:p>
            <a:pPr marL="403225" lvl="0" indent="-228600"/>
            <a:r>
              <a:rPr lang="en-US" sz="2000" b="0" dirty="0"/>
              <a:t>Distributes flight plans automatically</a:t>
            </a:r>
          </a:p>
          <a:p>
            <a:pPr marL="403225" lvl="0" indent="-228600"/>
            <a:r>
              <a:rPr lang="en-US" sz="2000" b="0" dirty="0"/>
              <a:t>Usually only prints strips for </a:t>
            </a:r>
            <a:r>
              <a:rPr lang="en-US" sz="2000" b="0" dirty="0" err="1"/>
              <a:t>nonradar</a:t>
            </a:r>
            <a:r>
              <a:rPr lang="en-US" sz="2000" b="0" dirty="0"/>
              <a:t> segments of flight</a:t>
            </a:r>
          </a:p>
          <a:p>
            <a:pPr marL="403225" indent="-228600">
              <a:lnSpc>
                <a:spcPct val="90000"/>
              </a:lnSpc>
              <a:buFontTx/>
              <a:buNone/>
            </a:pPr>
            <a:endParaRPr lang="en-US" altLang="en-US" sz="2000" dirty="0" smtClean="0"/>
          </a:p>
        </p:txBody>
      </p:sp>
    </p:spTree>
    <p:extLst>
      <p:ext uri="{BB962C8B-B14F-4D97-AF65-F5344CB8AC3E}">
        <p14:creationId xmlns:p14="http://schemas.microsoft.com/office/powerpoint/2010/main" val="378855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1" presetClass="exit" presetSubtype="0" fill="hold" nodeType="withEffect">
                                  <p:stCondLst>
                                    <p:cond delay="0"/>
                                  </p:stCondLst>
                                  <p:childTnLst>
                                    <p:set>
                                      <p:cBhvr>
                                        <p:cTn id="9"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8625" y="344488"/>
            <a:ext cx="8472488" cy="609600"/>
          </a:xfrm>
          <a:prstGeom prst="rect">
            <a:avLst/>
          </a:prstGeom>
        </p:spPr>
        <p:txBody>
          <a:bodyPr/>
          <a:lst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a:lstStyle>
          <a:p>
            <a:r>
              <a:rPr lang="en-US" altLang="en-US" dirty="0" smtClean="0"/>
              <a:t>Primary Responsibilities</a:t>
            </a:r>
          </a:p>
        </p:txBody>
      </p:sp>
      <p:sp>
        <p:nvSpPr>
          <p:cNvPr id="5" name="Content Placeholder 2"/>
          <p:cNvSpPr txBox="1">
            <a:spLocks/>
          </p:cNvSpPr>
          <p:nvPr/>
        </p:nvSpPr>
        <p:spPr bwMode="auto">
          <a:xfrm>
            <a:off x="493776" y="1097280"/>
            <a:ext cx="8065008" cy="51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7988" indent="-407988">
              <a:lnSpc>
                <a:spcPct val="90000"/>
              </a:lnSpc>
              <a:spcAft>
                <a:spcPts val="600"/>
              </a:spcAft>
              <a:buFontTx/>
              <a:buNone/>
            </a:pPr>
            <a:r>
              <a:rPr lang="en-US" altLang="en-US" sz="2400" dirty="0" smtClean="0"/>
              <a:t>Radar Flight Data Position </a:t>
            </a:r>
          </a:p>
          <a:p>
            <a:pPr marL="857250" lvl="1" indent="-457200">
              <a:lnSpc>
                <a:spcPct val="90000"/>
              </a:lnSpc>
              <a:spcBef>
                <a:spcPct val="0"/>
              </a:spcBef>
              <a:buFont typeface="+mj-lt"/>
              <a:buAutoNum type="alphaLcParenR"/>
            </a:pPr>
            <a:r>
              <a:rPr lang="en-US" sz="2000" dirty="0">
                <a:solidFill>
                  <a:srgbClr val="000000"/>
                </a:solidFill>
              </a:rPr>
              <a:t>Operate Interphone.</a:t>
            </a:r>
          </a:p>
          <a:p>
            <a:pPr marL="857250" lvl="1" indent="-457200">
              <a:spcBef>
                <a:spcPct val="0"/>
              </a:spcBef>
              <a:buFont typeface="+mj-lt"/>
              <a:buAutoNum type="alphaLcParenR"/>
            </a:pPr>
            <a:r>
              <a:rPr lang="en-US" altLang="en-US" sz="2000" b="0" dirty="0" smtClean="0">
                <a:solidFill>
                  <a:srgbClr val="000000"/>
                </a:solidFill>
              </a:rPr>
              <a:t>Assist </a:t>
            </a:r>
            <a:r>
              <a:rPr lang="en-US" altLang="en-US" sz="2000" b="0" dirty="0">
                <a:solidFill>
                  <a:srgbClr val="000000"/>
                </a:solidFill>
              </a:rPr>
              <a:t>Radar Associate Position in managing flight progress strips.</a:t>
            </a:r>
          </a:p>
          <a:p>
            <a:pPr marL="857250" lvl="1" indent="-457200">
              <a:spcBef>
                <a:spcPct val="0"/>
              </a:spcBef>
              <a:buFont typeface="+mj-lt"/>
              <a:buAutoNum type="alphaLcParenR"/>
            </a:pPr>
            <a:r>
              <a:rPr lang="en-US" altLang="en-US" sz="2000" b="0" dirty="0">
                <a:solidFill>
                  <a:srgbClr val="000000"/>
                </a:solidFill>
              </a:rPr>
              <a:t>Receive/process and distribute flight progress </a:t>
            </a:r>
            <a:r>
              <a:rPr lang="en-US" altLang="en-US" sz="2000" b="0" dirty="0" smtClean="0">
                <a:solidFill>
                  <a:srgbClr val="000000"/>
                </a:solidFill>
              </a:rPr>
              <a:t>strips.</a:t>
            </a:r>
            <a:endParaRPr lang="en-US" altLang="en-US" sz="2000" b="0" dirty="0">
              <a:solidFill>
                <a:srgbClr val="000000"/>
              </a:solidFill>
            </a:endParaRPr>
          </a:p>
          <a:p>
            <a:pPr marL="857250" lvl="1" indent="-457200">
              <a:spcBef>
                <a:spcPct val="0"/>
              </a:spcBef>
              <a:buFont typeface="+mj-lt"/>
              <a:buAutoNum type="alphaLcParenR"/>
            </a:pPr>
            <a:r>
              <a:rPr lang="en-US" altLang="en-US" sz="2000" b="0" dirty="0">
                <a:solidFill>
                  <a:srgbClr val="000000"/>
                </a:solidFill>
              </a:rPr>
              <a:t>Ensure flight data processing equipment is operational, except for EDST capabilities.</a:t>
            </a:r>
          </a:p>
          <a:p>
            <a:pPr marL="857250" lvl="1" indent="-457200">
              <a:spcBef>
                <a:spcPct val="0"/>
              </a:spcBef>
              <a:buFont typeface="+mj-lt"/>
              <a:buAutoNum type="alphaLcParenR"/>
            </a:pPr>
            <a:r>
              <a:rPr lang="en-US" altLang="en-US" sz="2000" b="0" dirty="0">
                <a:solidFill>
                  <a:srgbClr val="000000"/>
                </a:solidFill>
              </a:rPr>
              <a:t>Request/receive and disseminate weather, NOTAMs, NAS status, traffic management, and Special Use Airspace status messages.</a:t>
            </a:r>
          </a:p>
          <a:p>
            <a:pPr marL="857250" lvl="1" indent="-457200">
              <a:spcBef>
                <a:spcPct val="0"/>
              </a:spcBef>
              <a:buFont typeface="+mj-lt"/>
              <a:buAutoNum type="alphaLcParenR"/>
            </a:pPr>
            <a:r>
              <a:rPr lang="en-US" altLang="en-US" sz="2000" b="0" dirty="0">
                <a:solidFill>
                  <a:srgbClr val="000000"/>
                </a:solidFill>
              </a:rPr>
              <a:t>Manually prepare flight progress strips when automation systems are not available.</a:t>
            </a:r>
          </a:p>
          <a:p>
            <a:pPr marL="857250" lvl="1" indent="-457200">
              <a:spcBef>
                <a:spcPct val="0"/>
              </a:spcBef>
              <a:buFont typeface="+mj-lt"/>
              <a:buAutoNum type="alphaLcParenR"/>
            </a:pPr>
            <a:r>
              <a:rPr lang="en-US" altLang="en-US" sz="2000" b="0" dirty="0">
                <a:solidFill>
                  <a:srgbClr val="000000"/>
                </a:solidFill>
              </a:rPr>
              <a:t>Enter flight data into computer.</a:t>
            </a:r>
          </a:p>
          <a:p>
            <a:pPr marL="857250" lvl="1" indent="-457200">
              <a:spcBef>
                <a:spcPct val="0"/>
              </a:spcBef>
              <a:buFont typeface="+mj-lt"/>
              <a:buAutoNum type="alphaLcParenR"/>
            </a:pPr>
            <a:r>
              <a:rPr lang="en-US" altLang="en-US" sz="2000" b="0" dirty="0">
                <a:solidFill>
                  <a:srgbClr val="000000"/>
                </a:solidFill>
              </a:rPr>
              <a:t>Assist facility/sector in meeting situation objectives.</a:t>
            </a:r>
          </a:p>
          <a:p>
            <a:pPr marL="457200" lvl="0" indent="-457200">
              <a:spcBef>
                <a:spcPct val="0"/>
              </a:spcBef>
              <a:buFont typeface="+mj-lt"/>
              <a:buAutoNum type="alphaLcParenR"/>
            </a:pPr>
            <a:endParaRPr lang="en-US" altLang="en-US" sz="2000" b="0" dirty="0">
              <a:solidFill>
                <a:srgbClr val="000000"/>
              </a:solidFill>
              <a:latin typeface="Arial" panose="020B0604020202020204" pitchFamily="34" charset="0"/>
            </a:endParaRPr>
          </a:p>
          <a:p>
            <a:pPr marL="457200" lvl="0" indent="-457200">
              <a:spcBef>
                <a:spcPct val="0"/>
              </a:spcBef>
              <a:buFont typeface="+mj-lt"/>
              <a:buAutoNum type="alphaLcParenR"/>
            </a:pPr>
            <a:endParaRPr lang="en-US" altLang="en-US" sz="2000" b="0" dirty="0">
              <a:solidFill>
                <a:srgbClr val="000000"/>
              </a:solidFill>
              <a:latin typeface="Arial" panose="020B0604020202020204" pitchFamily="34" charset="0"/>
            </a:endParaRPr>
          </a:p>
          <a:p>
            <a:pPr marL="457200" lvl="0" indent="-457200">
              <a:spcBef>
                <a:spcPct val="0"/>
              </a:spcBef>
              <a:buFont typeface="+mj-lt"/>
              <a:buAutoNum type="alphaLcParenR"/>
            </a:pPr>
            <a:endParaRPr lang="en-US" altLang="en-US" sz="2000" b="0" dirty="0">
              <a:solidFill>
                <a:srgbClr val="000000"/>
              </a:solidFill>
              <a:latin typeface="Arial" panose="020B0604020202020204" pitchFamily="34" charset="0"/>
            </a:endParaRPr>
          </a:p>
          <a:p>
            <a:pPr marL="457200" lvl="0" indent="-457200">
              <a:spcBef>
                <a:spcPct val="0"/>
              </a:spcBef>
              <a:buFont typeface="+mj-lt"/>
              <a:buAutoNum type="alphaLcParenR"/>
            </a:pPr>
            <a:endParaRPr lang="en-US" altLang="en-US" sz="2000" b="0" dirty="0">
              <a:solidFill>
                <a:srgbClr val="000000"/>
              </a:solidFill>
              <a:latin typeface="Arial" panose="020B0604020202020204" pitchFamily="34" charset="0"/>
            </a:endParaRPr>
          </a:p>
          <a:p>
            <a:pPr marL="457200" lvl="0" indent="-457200">
              <a:spcBef>
                <a:spcPct val="0"/>
              </a:spcBef>
              <a:buFont typeface="+mj-lt"/>
              <a:buAutoNum type="alphaLcParenR"/>
            </a:pPr>
            <a:endParaRPr lang="en-US" altLang="en-US" sz="2000" b="0" dirty="0">
              <a:solidFill>
                <a:srgbClr val="000000"/>
              </a:solidFill>
              <a:latin typeface="Arial" panose="020B0604020202020204" pitchFamily="34" charset="0"/>
            </a:endParaRPr>
          </a:p>
          <a:p>
            <a:pPr marL="457200" lvl="0" indent="-457200">
              <a:spcBef>
                <a:spcPct val="0"/>
              </a:spcBef>
              <a:buFont typeface="+mj-lt"/>
              <a:buAutoNum type="alphaLcParenR"/>
            </a:pPr>
            <a:endParaRPr lang="en-US" sz="2000" b="0" dirty="0">
              <a:solidFill>
                <a:srgbClr val="000000"/>
              </a:solidFill>
            </a:endParaRPr>
          </a:p>
          <a:p>
            <a:pPr marL="407988" indent="-407988">
              <a:lnSpc>
                <a:spcPct val="90000"/>
              </a:lnSpc>
              <a:buFontTx/>
              <a:buNone/>
            </a:pPr>
            <a:endParaRPr lang="en-US" altLang="en-US" sz="2400" dirty="0" smtClean="0"/>
          </a:p>
          <a:p>
            <a:pPr marL="227013" indent="0">
              <a:lnSpc>
                <a:spcPct val="90000"/>
              </a:lnSpc>
              <a:buNone/>
            </a:pPr>
            <a:endParaRPr lang="en-US" sz="100" dirty="0" smtClean="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864" y="6254496"/>
            <a:ext cx="394233" cy="365760"/>
          </a:xfrm>
          <a:prstGeom prst="rect">
            <a:avLst/>
          </a:prstGeom>
        </p:spPr>
      </p:pic>
    </p:spTree>
    <p:extLst>
      <p:ext uri="{BB962C8B-B14F-4D97-AF65-F5344CB8AC3E}">
        <p14:creationId xmlns:p14="http://schemas.microsoft.com/office/powerpoint/2010/main" val="191731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5">
                                            <p:txEl>
                                              <p:pRg st="2" end="2"/>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5">
                                            <p:txEl>
                                              <p:pRg st="4" end="4"/>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5">
                                            <p:txEl>
                                              <p:pRg st="6" end="6"/>
                                            </p:txEl>
                                          </p:spTgt>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500"/>
                                  </p:stCondLst>
                                  <p:childTnLst>
                                    <p:set>
                                      <p:cBhvr>
                                        <p:cTn id="27" dur="1" fill="hold">
                                          <p:stCondLst>
                                            <p:cond delay="0"/>
                                          </p:stCondLst>
                                        </p:cTn>
                                        <p:tgtEl>
                                          <p:spTgt spid="5">
                                            <p:txEl>
                                              <p:pRg st="8" end="8"/>
                                            </p:txEl>
                                          </p:spTgt>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29768" y="347472"/>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a:lstStyle>
          <a:p>
            <a:r>
              <a:rPr lang="en-US" altLang="en-US" sz="3400" dirty="0" smtClean="0"/>
              <a:t>Air Traffic Service Routes and Airspace</a:t>
            </a:r>
          </a:p>
        </p:txBody>
      </p:sp>
      <p:pic>
        <p:nvPicPr>
          <p:cNvPr id="5" name="Picture 4"/>
          <p:cNvPicPr>
            <a:picLocks noChangeAspect="1"/>
          </p:cNvPicPr>
          <p:nvPr/>
        </p:nvPicPr>
        <p:blipFill rotWithShape="1">
          <a:blip r:embed="rId3"/>
          <a:srcRect l="14496" t="9451" r="1997"/>
          <a:stretch/>
        </p:blipFill>
        <p:spPr>
          <a:xfrm>
            <a:off x="10511" y="1070811"/>
            <a:ext cx="9144000" cy="5022940"/>
          </a:xfrm>
          <a:prstGeom prst="rect">
            <a:avLst/>
          </a:prstGeom>
        </p:spPr>
      </p:pic>
    </p:spTree>
    <p:extLst>
      <p:ext uri="{BB962C8B-B14F-4D97-AF65-F5344CB8AC3E}">
        <p14:creationId xmlns:p14="http://schemas.microsoft.com/office/powerpoint/2010/main" val="15815904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FAFDB35B5AD34C89EBE32B06747F48" ma:contentTypeVersion="0" ma:contentTypeDescription="Create a new document." ma:contentTypeScope="" ma:versionID="e72e5cf3a644bd3c2a76949ef822e5f3">
  <xsd:schema xmlns:xsd="http://www.w3.org/2001/XMLSchema" xmlns:xs="http://www.w3.org/2001/XMLSchema" xmlns:p="http://schemas.microsoft.com/office/2006/metadata/properties" xmlns:ns2="4f0e10e1-3e2d-4cb5-bdd3-156dacd9dc33" targetNamespace="http://schemas.microsoft.com/office/2006/metadata/properties" ma:root="true" ma:fieldsID="b03bf376aeaf2378700ad64a9a2727c9" ns2:_="">
    <xsd:import namespace="4f0e10e1-3e2d-4cb5-bdd3-156dacd9dc3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0e10e1-3e2d-4cb5-bdd3-156dacd9dc3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TERPUzFcbjIzMDZhPC9Vc2VyTmFtZT48RGF0ZVRpbWU+Ny8xMC8yMDE4IDEyOjM4OjU3IFBNPC9EYXRlVGltZT48TGFiZWxTdHJpbmc+VW5yZXN0cmljdGVkPC9MYWJlbFN0cmluZz48L2l0ZW0+PC9sYWJlbEhpc3Rvcnk+</Value>
</WrappedLabelHistory>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_dlc_DocId xmlns="4f0e10e1-3e2d-4cb5-bdd3-156dacd9dc33">WEXTPJNUKPJZ-1215587825-2249</_dlc_DocId>
    <_dlc_DocIdUrl xmlns="4f0e10e1-3e2d-4cb5-bdd3-156dacd9dc33">
      <Url>https://ksn2.faa.gov/stt/TTPPM/ER24/_layouts/15/DocIdRedir.aspx?ID=WEXTPJNUKPJZ-1215587825-2249</Url>
      <Description>WEXTPJNUKPJZ-1215587825-2249</Description>
    </_dlc_DocIdUrl>
  </documentManagement>
</p:properties>
</file>

<file path=customXml/item6.xml><?xml version="1.0" encoding="utf-8"?>
<sisl xmlns:xsi="http://www.w3.org/2001/XMLSchema-instance" xmlns:xsd="http://www.w3.org/2001/XMLSchema" xmlns="http://www.boldonjames.com/2008/01/sie/internal/label" sislVersion="0" policy="c8d5760e-638a-47e8-9e2e-1226c2cb268d" origin="userSelected">
  <element uid="42834bfb-1ec1-4beb-bd64-eb83fb3cb3f3" value=""/>
</sisl>
</file>

<file path=customXml/itemProps1.xml><?xml version="1.0" encoding="utf-8"?>
<ds:datastoreItem xmlns:ds="http://schemas.openxmlformats.org/officeDocument/2006/customXml" ds:itemID="{B7111412-A554-4036-BB7F-5381DF858328}">
  <ds:schemaRefs>
    <ds:schemaRef ds:uri="http://schemas.microsoft.com/sharepoint/v3/contenttype/forms"/>
  </ds:schemaRefs>
</ds:datastoreItem>
</file>

<file path=customXml/itemProps2.xml><?xml version="1.0" encoding="utf-8"?>
<ds:datastoreItem xmlns:ds="http://schemas.openxmlformats.org/officeDocument/2006/customXml" ds:itemID="{FAB328AB-53F0-4FF7-92DB-DDDFA5D9EC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0e10e1-3e2d-4cb5-bdd3-156dacd9dc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31120A-3309-40BB-B35D-DCD7127ACB0C}">
  <ds:schemaRefs>
    <ds:schemaRef ds:uri="http://www.w3.org/2001/XMLSchema"/>
    <ds:schemaRef ds:uri="http://www.boldonjames.com/2016/02/Classifier/internal/wrappedLabelHistory"/>
  </ds:schemaRefs>
</ds:datastoreItem>
</file>

<file path=customXml/itemProps4.xml><?xml version="1.0" encoding="utf-8"?>
<ds:datastoreItem xmlns:ds="http://schemas.openxmlformats.org/officeDocument/2006/customXml" ds:itemID="{5C70B70A-5A3F-49EA-BAA9-9CB8CFCE0154}">
  <ds:schemaRefs>
    <ds:schemaRef ds:uri="http://schemas.microsoft.com/sharepoint/events"/>
  </ds:schemaRefs>
</ds:datastoreItem>
</file>

<file path=customXml/itemProps5.xml><?xml version="1.0" encoding="utf-8"?>
<ds:datastoreItem xmlns:ds="http://schemas.openxmlformats.org/officeDocument/2006/customXml" ds:itemID="{E88FD37E-EE64-408E-A852-789EA85B3AEE}">
  <ds:schemaRefs>
    <ds:schemaRef ds:uri="http://purl.org/dc/elements/1.1/"/>
    <ds:schemaRef ds:uri="http://schemas.openxmlformats.org/package/2006/metadata/core-properties"/>
    <ds:schemaRef ds:uri="4f0e10e1-3e2d-4cb5-bdd3-156dacd9dc33"/>
    <ds:schemaRef ds:uri="http://schemas.microsoft.com/office/infopath/2007/PartnerControls"/>
    <ds:schemaRef ds:uri="http://purl.org/dc/term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6.xml><?xml version="1.0" encoding="utf-8"?>
<ds:datastoreItem xmlns:ds="http://schemas.openxmlformats.org/officeDocument/2006/customXml" ds:itemID="{92CB5A86-571E-493C-ADCC-5FE1A059BCA4}">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51775</TotalTime>
  <Words>2283</Words>
  <Application>Microsoft Office PowerPoint</Application>
  <PresentationFormat>On-screen Show (4:3)</PresentationFormat>
  <Paragraphs>421</Paragraphs>
  <Slides>55</Slides>
  <Notes>55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Arial</vt:lpstr>
      <vt:lpstr>Arial Black</vt:lpstr>
      <vt:lpstr>Bahnschrift SemiLight</vt:lpstr>
      <vt:lpstr>Calibri</vt:lpstr>
      <vt:lpstr>Gautami</vt:lpstr>
      <vt:lpstr>Symbol</vt:lpstr>
      <vt:lpstr>Times New Roman</vt:lpstr>
      <vt:lpstr>Tw Cen MT</vt:lpstr>
      <vt:lpstr>1_Custom Design</vt:lpstr>
      <vt:lpstr>Radar Flight Data Controller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 Objectives</vt:lpstr>
      <vt:lpstr>PowerPoint Presentation</vt:lpstr>
      <vt:lpstr>PowerPoint Presentation</vt:lpstr>
      <vt:lpstr>Low Altitude Chart</vt:lpstr>
      <vt:lpstr>PowerPoint Presentation</vt:lpstr>
      <vt:lpstr>Federal Airways and Jet Routes Altitude Limits</vt:lpstr>
      <vt:lpstr>PowerPoint Presentation</vt:lpstr>
      <vt:lpstr>PowerPoint Presentation</vt:lpstr>
      <vt:lpstr>PowerPoint Presentation</vt:lpstr>
      <vt:lpstr>PowerPoint Presentation</vt:lpstr>
      <vt:lpstr>PowerPoint Presentation</vt:lpstr>
      <vt:lpstr>PowerPoint Presentation</vt:lpstr>
      <vt:lpstr>Federal Airway and Jet Route Width</vt:lpstr>
      <vt:lpstr>PowerPoint Presentation</vt:lpstr>
      <vt:lpstr>Offset Changeover Point</vt:lpstr>
      <vt:lpstr>Offset Changeover Point Cont’d</vt:lpstr>
      <vt:lpstr>PowerPoint Presentation</vt:lpstr>
      <vt:lpstr>PowerPoint Presentation</vt:lpstr>
      <vt:lpstr>Radials</vt:lpstr>
      <vt:lpstr>NAVAID Classes</vt:lpstr>
      <vt:lpstr>PowerPoint Presentation</vt:lpstr>
      <vt:lpstr>NAVAID Use and Symbols</vt:lpstr>
      <vt:lpstr>NAVAID Symbols Cont’d</vt:lpstr>
      <vt:lpstr>Federal Airway and Jet Route Identification</vt:lpstr>
      <vt:lpstr>Knowledge Check</vt:lpstr>
      <vt:lpstr>Knowledge Check</vt:lpstr>
      <vt:lpstr>Intersection</vt:lpstr>
      <vt:lpstr>PowerPoint Presentation</vt:lpstr>
      <vt:lpstr>PowerPoint Presentation</vt:lpstr>
      <vt:lpstr>RNAV Routes and Waypoints</vt:lpstr>
      <vt:lpstr>Q Routes and T Routes Altitude Limits</vt:lpstr>
      <vt:lpstr>Knowledge Check</vt:lpstr>
      <vt:lpstr>Knowledge Check</vt:lpstr>
      <vt:lpstr>PowerPoint Presentation</vt:lpstr>
      <vt:lpstr>PowerPoint Presentation</vt:lpstr>
      <vt:lpstr>PowerPoint Presentation</vt:lpstr>
      <vt:lpstr>PowerPoint Presentation</vt:lpstr>
      <vt:lpstr>Knowledge Check</vt:lpstr>
      <vt:lpstr>Special Use Airspace (SUA)</vt:lpstr>
      <vt:lpstr>SUA Cont’d</vt:lpstr>
      <vt:lpstr>PowerPoint Presentation</vt:lpstr>
      <vt:lpstr>SAA Cont’d</vt:lpstr>
      <vt:lpstr>Knowledge Check</vt:lpstr>
      <vt:lpstr>Knowledge Check</vt:lpstr>
      <vt:lpstr>Lesson Summary</vt:lpstr>
      <vt:lpstr>PowerPoint Presentation</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Unrestricted</dc:subject>
  <dc:creator>MTONEY</dc:creator>
  <cp:lastModifiedBy>Stonebarger, Amanda CTR (FAA)</cp:lastModifiedBy>
  <cp:revision>654</cp:revision>
  <cp:lastPrinted>2006-06-13T13:31:45Z</cp:lastPrinted>
  <dcterms:created xsi:type="dcterms:W3CDTF">2005-01-28T20:32:53Z</dcterms:created>
  <dcterms:modified xsi:type="dcterms:W3CDTF">2022-12-02T17:01:07Z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0x0101003DFAFDB35B5AD34C89EBE32B06747F48</vt:lpwstr>
  </property>
  <property fmtid="{D5CDD505-2E9C-101B-9397-08002B2CF9AE}" pid="3" name="_dlc_DocIdItemGuid">
    <vt:lpwstr>10c603c9-65c7-4d13-8351-7ece77ff120b</vt:lpwstr>
  </property>
  <property fmtid="{D5CDD505-2E9C-101B-9397-08002B2CF9AE}" pid="4" name="docIndexRef">
    <vt:lpwstr>fb40edd4-a093-4e8e-b24a-996fb33eddb7</vt:lpwstr>
  </property>
  <property fmtid="{D5CDD505-2E9C-101B-9397-08002B2CF9AE}" pid="5" name="bjSaver">
    <vt:lpwstr>sBLw3nsrhOIYMwh/7iG1BfDIN7c3V3Iu</vt:lpwstr>
  </property>
  <property fmtid="{D5CDD505-2E9C-101B-9397-08002B2CF9AE}" pid="6" name="bjDocumentLabelXML">
    <vt:lpwstr>&lt;?xml version="1.0" encoding="us-ascii"?&gt;&lt;sisl xmlns:xsi="http://www.w3.org/2001/XMLSchema-instance" xmlns:xsd="http://www.w3.org/2001/XMLSchema" sislVersion="0" policy="c8d5760e-638a-47e8-9e2e-1226c2cb268d" origin="userSelected" xmlns="http://www.boldonj</vt:lpwstr>
  </property>
  <property fmtid="{D5CDD505-2E9C-101B-9397-08002B2CF9AE}" pid="7" name="bjDocumentLabelXML-0">
    <vt:lpwstr>ames.com/2008/01/sie/internal/label"&gt;&lt;element uid="42834bfb-1ec1-4beb-bd64-eb83fb3cb3f3" value="" /&gt;&lt;/sisl&gt;</vt:lpwstr>
  </property>
  <property fmtid="{D5CDD505-2E9C-101B-9397-08002B2CF9AE}" pid="8" name="bjDocumentSecurityLabel">
    <vt:lpwstr>Unrestricted</vt:lpwstr>
  </property>
  <property fmtid="{D5CDD505-2E9C-101B-9397-08002B2CF9AE}" pid="9" name="bjLabelHistoryID">
    <vt:lpwstr>{9231120A-3309-40BB-B35D-DCD7127ACB0C}</vt:lpwstr>
  </property>
  <property fmtid="{D5CDD505-2E9C-101B-9397-08002B2CF9AE}" pid="10" name="ArticulateGUID">
    <vt:lpwstr>509D3652-C2D8-43D6-A44E-0D6CDFC14C93</vt:lpwstr>
  </property>
  <property fmtid="{D5CDD505-2E9C-101B-9397-08002B2CF9AE}" pid="11" name="ArticulatePath">
    <vt:lpwstr>PRS01</vt:lpwstr>
  </property>
</Properties>
</file>